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53"/>
  </p:notesMasterIdLst>
  <p:handoutMasterIdLst>
    <p:handoutMasterId r:id="rId54"/>
  </p:handoutMasterIdLst>
  <p:sldIdLst>
    <p:sldId id="884" r:id="rId2"/>
    <p:sldId id="910" r:id="rId3"/>
    <p:sldId id="911" r:id="rId4"/>
    <p:sldId id="909" r:id="rId5"/>
    <p:sldId id="820" r:id="rId6"/>
    <p:sldId id="821" r:id="rId7"/>
    <p:sldId id="822" r:id="rId8"/>
    <p:sldId id="915" r:id="rId9"/>
    <p:sldId id="912" r:id="rId10"/>
    <p:sldId id="890" r:id="rId11"/>
    <p:sldId id="825" r:id="rId12"/>
    <p:sldId id="826" r:id="rId13"/>
    <p:sldId id="873" r:id="rId14"/>
    <p:sldId id="828" r:id="rId15"/>
    <p:sldId id="829" r:id="rId16"/>
    <p:sldId id="905" r:id="rId17"/>
    <p:sldId id="830" r:id="rId18"/>
    <p:sldId id="906" r:id="rId19"/>
    <p:sldId id="831" r:id="rId20"/>
    <p:sldId id="894" r:id="rId21"/>
    <p:sldId id="832" r:id="rId22"/>
    <p:sldId id="895" r:id="rId23"/>
    <p:sldId id="914" r:id="rId24"/>
    <p:sldId id="874" r:id="rId25"/>
    <p:sldId id="835" r:id="rId26"/>
    <p:sldId id="836" r:id="rId27"/>
    <p:sldId id="837" r:id="rId28"/>
    <p:sldId id="896" r:id="rId29"/>
    <p:sldId id="838" r:id="rId30"/>
    <p:sldId id="897" r:id="rId31"/>
    <p:sldId id="839" r:id="rId32"/>
    <p:sldId id="840" r:id="rId33"/>
    <p:sldId id="841" r:id="rId34"/>
    <p:sldId id="842" r:id="rId35"/>
    <p:sldId id="843" r:id="rId36"/>
    <p:sldId id="844" r:id="rId37"/>
    <p:sldId id="845" r:id="rId38"/>
    <p:sldId id="846" r:id="rId39"/>
    <p:sldId id="847" r:id="rId40"/>
    <p:sldId id="848" r:id="rId41"/>
    <p:sldId id="849" r:id="rId42"/>
    <p:sldId id="852" r:id="rId43"/>
    <p:sldId id="855" r:id="rId44"/>
    <p:sldId id="856" r:id="rId45"/>
    <p:sldId id="857" r:id="rId46"/>
    <p:sldId id="859" r:id="rId47"/>
    <p:sldId id="875" r:id="rId48"/>
    <p:sldId id="862" r:id="rId49"/>
    <p:sldId id="881" r:id="rId50"/>
    <p:sldId id="913" r:id="rId51"/>
    <p:sldId id="889" r:id="rId52"/>
  </p:sldIdLst>
  <p:sldSz cx="9144000" cy="6858000" type="letter"/>
  <p:notesSz cx="7315200" cy="96012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297">
          <p15:clr>
            <a:srgbClr val="A4A3A4"/>
          </p15:clr>
        </p15:guide>
        <p15:guide id="2" orient="horz" pos="2301">
          <p15:clr>
            <a:srgbClr val="A4A3A4"/>
          </p15:clr>
        </p15:guide>
        <p15:guide id="3" pos="2881">
          <p15:clr>
            <a:srgbClr val="A4A3A4"/>
          </p15:clr>
        </p15:guide>
        <p15:guide id="4" pos="2880">
          <p15:clr>
            <a:srgbClr val="A4A3A4"/>
          </p15:clr>
        </p15:guide>
        <p15:guide id="5" pos="2877">
          <p15:clr>
            <a:srgbClr val="A4A3A4"/>
          </p15:clr>
        </p15:guide>
        <p15:guide id="6" pos="287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B900"/>
    <a:srgbClr val="B2B2B2"/>
    <a:srgbClr val="FF3300"/>
    <a:srgbClr val="DDDDDD"/>
    <a:srgbClr val="003399"/>
    <a:srgbClr val="0504CA"/>
    <a:srgbClr val="99CCFF"/>
    <a:srgbClr val="D05D00"/>
    <a:srgbClr val="808080"/>
    <a:srgbClr val="1F91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1" autoAdjust="0"/>
    <p:restoredTop sz="68561" autoAdjust="0"/>
  </p:normalViewPr>
  <p:slideViewPr>
    <p:cSldViewPr snapToGrid="0">
      <p:cViewPr varScale="1">
        <p:scale>
          <a:sx n="74" d="100"/>
          <a:sy n="74" d="100"/>
        </p:scale>
        <p:origin x="300" y="72"/>
      </p:cViewPr>
      <p:guideLst>
        <p:guide orient="horz" pos="2297"/>
        <p:guide orient="horz" pos="2301"/>
        <p:guide pos="2881"/>
        <p:guide pos="2880"/>
        <p:guide pos="2877"/>
        <p:guide pos="2879"/>
      </p:guideLst>
    </p:cSldViewPr>
  </p:slideViewPr>
  <p:outlineViewPr>
    <p:cViewPr>
      <p:scale>
        <a:sx n="75" d="100"/>
        <a:sy n="75" d="100"/>
      </p:scale>
      <p:origin x="360" y="28746"/>
    </p:cViewPr>
  </p:outlineViewPr>
  <p:notesTextViewPr>
    <p:cViewPr>
      <p:scale>
        <a:sx n="100" d="100"/>
        <a:sy n="100" d="100"/>
      </p:scale>
      <p:origin x="0" y="0"/>
    </p:cViewPr>
  </p:notesTextViewPr>
  <p:sorterViewPr>
    <p:cViewPr>
      <p:scale>
        <a:sx n="75" d="100"/>
        <a:sy n="75" d="100"/>
      </p:scale>
      <p:origin x="0" y="5964"/>
    </p:cViewPr>
  </p:sorterViewPr>
  <p:notesViewPr>
    <p:cSldViewPr snapToGrid="0">
      <p:cViewPr>
        <p:scale>
          <a:sx n="75" d="100"/>
          <a:sy n="75" d="100"/>
        </p:scale>
        <p:origin x="-1344" y="-72"/>
      </p:cViewPr>
      <p:guideLst>
        <p:guide orient="horz" pos="3024"/>
        <p:guide pos="2304"/>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72302-28AF-4944-B4AB-39763508A8B9}" type="doc">
      <dgm:prSet loTypeId="urn:microsoft.com/office/officeart/2005/8/layout/arrow2" loCatId="process" qsTypeId="urn:microsoft.com/office/officeart/2005/8/quickstyle/3d1" qsCatId="3D" csTypeId="urn:microsoft.com/office/officeart/2005/8/colors/colorful1#1" csCatId="colorful" phldr="1"/>
      <dgm:spPr/>
      <dgm:t>
        <a:bodyPr/>
        <a:lstStyle/>
        <a:p>
          <a:endParaRPr lang="en-US"/>
        </a:p>
      </dgm:t>
    </dgm:pt>
    <dgm:pt modelId="{7F378C6F-3D9F-4D9E-9DCD-E020B1AA5836}">
      <dgm:prSet phldrT="[Text]" custT="1"/>
      <dgm:spPr/>
      <dgm:t>
        <a:bodyPr lIns="182880"/>
        <a:lstStyle/>
        <a:p>
          <a:r>
            <a:rPr lang="en-US" sz="1400" dirty="0" smtClean="0"/>
            <a:t>Learning &amp;</a:t>
          </a:r>
        </a:p>
        <a:p>
          <a:r>
            <a:rPr lang="en-US" sz="1400" dirty="0" smtClean="0"/>
            <a:t>Development</a:t>
          </a:r>
          <a:endParaRPr lang="en-US" sz="1400" dirty="0"/>
        </a:p>
      </dgm:t>
    </dgm:pt>
    <dgm:pt modelId="{A5D386AF-5911-4F91-BB41-A4FC36EBD612}" type="parTrans" cxnId="{72D54641-64FA-4852-AD8F-27E7119811D0}">
      <dgm:prSet/>
      <dgm:spPr/>
      <dgm:t>
        <a:bodyPr/>
        <a:lstStyle/>
        <a:p>
          <a:endParaRPr lang="en-US"/>
        </a:p>
      </dgm:t>
    </dgm:pt>
    <dgm:pt modelId="{3B6427D6-706D-487A-AEE9-CB4D9806A9DD}" type="sibTrans" cxnId="{72D54641-64FA-4852-AD8F-27E7119811D0}">
      <dgm:prSet/>
      <dgm:spPr/>
      <dgm:t>
        <a:bodyPr/>
        <a:lstStyle/>
        <a:p>
          <a:endParaRPr lang="en-US"/>
        </a:p>
      </dgm:t>
    </dgm:pt>
    <dgm:pt modelId="{AAC613B9-9666-4F93-918E-1160E8FD63A9}">
      <dgm:prSet phldrT="[Text]" custT="1"/>
      <dgm:spPr/>
      <dgm:t>
        <a:bodyPr/>
        <a:lstStyle/>
        <a:p>
          <a:r>
            <a:rPr lang="en-US" sz="1400" b="0" dirty="0" smtClean="0"/>
            <a:t>Innovation &amp;</a:t>
          </a:r>
        </a:p>
        <a:p>
          <a:r>
            <a:rPr lang="en-US" sz="1400" b="0" dirty="0" smtClean="0"/>
            <a:t>new capabilities</a:t>
          </a:r>
          <a:endParaRPr lang="en-US" sz="1400" b="0" dirty="0"/>
        </a:p>
      </dgm:t>
    </dgm:pt>
    <dgm:pt modelId="{4703784F-A330-4FD6-B294-8DE4C5693B83}" type="parTrans" cxnId="{3A571BD4-4F69-4045-B0DB-86067E1B7A5A}">
      <dgm:prSet/>
      <dgm:spPr/>
      <dgm:t>
        <a:bodyPr/>
        <a:lstStyle/>
        <a:p>
          <a:endParaRPr lang="en-US"/>
        </a:p>
      </dgm:t>
    </dgm:pt>
    <dgm:pt modelId="{CE273276-ABD2-4A5C-9510-9531B3758747}" type="sibTrans" cxnId="{3A571BD4-4F69-4045-B0DB-86067E1B7A5A}">
      <dgm:prSet/>
      <dgm:spPr/>
      <dgm:t>
        <a:bodyPr/>
        <a:lstStyle/>
        <a:p>
          <a:endParaRPr lang="en-US"/>
        </a:p>
      </dgm:t>
    </dgm:pt>
    <dgm:pt modelId="{6E18DBB2-F543-48E9-92AA-31A6BBC8FDAC}">
      <dgm:prSet phldrT="[Text]" custT="1"/>
      <dgm:spPr/>
      <dgm:t>
        <a:bodyPr/>
        <a:lstStyle/>
        <a:p>
          <a:r>
            <a:rPr lang="en-US" sz="1400" dirty="0" smtClean="0"/>
            <a:t>Customer  &amp; </a:t>
          </a:r>
        </a:p>
        <a:p>
          <a:r>
            <a:rPr lang="en-US" sz="1400" dirty="0" smtClean="0"/>
            <a:t> Employee Satisfaction</a:t>
          </a:r>
          <a:endParaRPr lang="en-US" sz="1400" dirty="0"/>
        </a:p>
      </dgm:t>
    </dgm:pt>
    <dgm:pt modelId="{C1AACF5A-F573-4EAF-8AD7-C733A2E79C3B}" type="parTrans" cxnId="{AA8B748F-A3BC-4827-BF8C-017F3886FEA6}">
      <dgm:prSet/>
      <dgm:spPr/>
      <dgm:t>
        <a:bodyPr/>
        <a:lstStyle/>
        <a:p>
          <a:endParaRPr lang="en-US"/>
        </a:p>
      </dgm:t>
    </dgm:pt>
    <dgm:pt modelId="{F95BE5CF-C12C-4D18-B602-C08BDD95907F}" type="sibTrans" cxnId="{AA8B748F-A3BC-4827-BF8C-017F3886FEA6}">
      <dgm:prSet/>
      <dgm:spPr/>
      <dgm:t>
        <a:bodyPr/>
        <a:lstStyle/>
        <a:p>
          <a:endParaRPr lang="en-US"/>
        </a:p>
      </dgm:t>
    </dgm:pt>
    <dgm:pt modelId="{700B9B41-A30D-4439-93F7-D9A4F03EBD9B}">
      <dgm:prSet phldrT="[Text]" custT="1"/>
      <dgm:spPr/>
      <dgm:t>
        <a:bodyPr/>
        <a:lstStyle/>
        <a:p>
          <a:r>
            <a:rPr lang="en-US" sz="1400" dirty="0" smtClean="0"/>
            <a:t> Waste Elimination &amp; </a:t>
          </a:r>
        </a:p>
        <a:p>
          <a:r>
            <a:rPr lang="en-US" sz="1400" dirty="0" smtClean="0"/>
            <a:t>Cycle time reduction</a:t>
          </a:r>
          <a:endParaRPr lang="en-US" sz="1400" dirty="0"/>
        </a:p>
      </dgm:t>
    </dgm:pt>
    <dgm:pt modelId="{44D89D87-5653-4ECB-9BBF-75ED0FAAC17A}" type="sibTrans" cxnId="{AB5DA1C8-7899-415F-8DA6-A6158D82B73E}">
      <dgm:prSet/>
      <dgm:spPr/>
      <dgm:t>
        <a:bodyPr/>
        <a:lstStyle/>
        <a:p>
          <a:endParaRPr lang="en-US"/>
        </a:p>
      </dgm:t>
    </dgm:pt>
    <dgm:pt modelId="{4E2A37C9-B5A4-4ECF-B1B1-68D4C295FB4B}" type="parTrans" cxnId="{AB5DA1C8-7899-415F-8DA6-A6158D82B73E}">
      <dgm:prSet/>
      <dgm:spPr/>
      <dgm:t>
        <a:bodyPr/>
        <a:lstStyle/>
        <a:p>
          <a:endParaRPr lang="en-US"/>
        </a:p>
      </dgm:t>
    </dgm:pt>
    <dgm:pt modelId="{593E06CA-A2D6-4080-9C53-BA64C4D97D2E}">
      <dgm:prSet phldrT="[Text]" custT="1"/>
      <dgm:spPr/>
      <dgm:t>
        <a:bodyPr/>
        <a:lstStyle/>
        <a:p>
          <a:r>
            <a:rPr lang="en-US" sz="1400" dirty="0" smtClean="0"/>
            <a:t>Growth Top-line increase</a:t>
          </a:r>
          <a:endParaRPr lang="en-US" sz="1400" dirty="0"/>
        </a:p>
      </dgm:t>
    </dgm:pt>
    <dgm:pt modelId="{920838B5-9568-448B-BA0C-2DF9EA4D336F}" type="parTrans" cxnId="{58B858B7-E4CE-4AB7-A327-2A97F7B72279}">
      <dgm:prSet/>
      <dgm:spPr/>
      <dgm:t>
        <a:bodyPr/>
        <a:lstStyle/>
        <a:p>
          <a:endParaRPr lang="en-US"/>
        </a:p>
      </dgm:t>
    </dgm:pt>
    <dgm:pt modelId="{E5F999D8-B0F8-4E5E-B402-C4567BA65BEA}" type="sibTrans" cxnId="{58B858B7-E4CE-4AB7-A327-2A97F7B72279}">
      <dgm:prSet/>
      <dgm:spPr/>
      <dgm:t>
        <a:bodyPr/>
        <a:lstStyle/>
        <a:p>
          <a:endParaRPr lang="en-US"/>
        </a:p>
      </dgm:t>
    </dgm:pt>
    <dgm:pt modelId="{55C1B87C-AE1F-4C58-8CEB-77B6AD44B040}" type="pres">
      <dgm:prSet presAssocID="{D2C72302-28AF-4944-B4AB-39763508A8B9}" presName="arrowDiagram" presStyleCnt="0">
        <dgm:presLayoutVars>
          <dgm:chMax val="5"/>
          <dgm:dir/>
          <dgm:resizeHandles val="exact"/>
        </dgm:presLayoutVars>
      </dgm:prSet>
      <dgm:spPr/>
      <dgm:t>
        <a:bodyPr/>
        <a:lstStyle/>
        <a:p>
          <a:endParaRPr lang="en-US"/>
        </a:p>
      </dgm:t>
    </dgm:pt>
    <dgm:pt modelId="{773AA284-2B73-49F6-A557-AC27CE7B50C7}" type="pres">
      <dgm:prSet presAssocID="{D2C72302-28AF-4944-B4AB-39763508A8B9}" presName="arrow" presStyleLbl="bgShp" presStyleIdx="0" presStyleCnt="1"/>
      <dgm:spPr/>
    </dgm:pt>
    <dgm:pt modelId="{B891B076-98FE-45D6-9532-6A2D683A935E}" type="pres">
      <dgm:prSet presAssocID="{D2C72302-28AF-4944-B4AB-39763508A8B9}" presName="arrowDiagram5" presStyleCnt="0"/>
      <dgm:spPr/>
    </dgm:pt>
    <dgm:pt modelId="{0C994D08-64CE-45E2-B995-C9F7404E0B2A}" type="pres">
      <dgm:prSet presAssocID="{7F378C6F-3D9F-4D9E-9DCD-E020B1AA5836}" presName="bullet5a" presStyleLbl="node1" presStyleIdx="0" presStyleCnt="5"/>
      <dgm:spPr/>
    </dgm:pt>
    <dgm:pt modelId="{8B9A4224-F0E3-4F95-A708-0436A3EFC679}" type="pres">
      <dgm:prSet presAssocID="{7F378C6F-3D9F-4D9E-9DCD-E020B1AA5836}" presName="textBox5a" presStyleLbl="revTx" presStyleIdx="0" presStyleCnt="5" custScaleX="131192" custScaleY="90909" custLinFactNeighborX="14949" custLinFactNeighborY="-19960">
        <dgm:presLayoutVars>
          <dgm:bulletEnabled val="1"/>
        </dgm:presLayoutVars>
      </dgm:prSet>
      <dgm:spPr/>
      <dgm:t>
        <a:bodyPr/>
        <a:lstStyle/>
        <a:p>
          <a:endParaRPr lang="en-US"/>
        </a:p>
      </dgm:t>
    </dgm:pt>
    <dgm:pt modelId="{163A0BC0-BCC7-46E6-97A8-1DD36C870D27}" type="pres">
      <dgm:prSet presAssocID="{AAC613B9-9666-4F93-918E-1160E8FD63A9}" presName="bullet5b" presStyleLbl="node1" presStyleIdx="1" presStyleCnt="5"/>
      <dgm:spPr/>
    </dgm:pt>
    <dgm:pt modelId="{45A821C5-1B8B-404B-BEB8-8F29BA1B25CE}" type="pres">
      <dgm:prSet presAssocID="{AAC613B9-9666-4F93-918E-1160E8FD63A9}" presName="textBox5b" presStyleLbl="revTx" presStyleIdx="1" presStyleCnt="5" custScaleX="126201" custScaleY="58053" custLinFactNeighborX="14307" custLinFactNeighborY="-31180">
        <dgm:presLayoutVars>
          <dgm:bulletEnabled val="1"/>
        </dgm:presLayoutVars>
      </dgm:prSet>
      <dgm:spPr/>
      <dgm:t>
        <a:bodyPr/>
        <a:lstStyle/>
        <a:p>
          <a:endParaRPr lang="en-US"/>
        </a:p>
      </dgm:t>
    </dgm:pt>
    <dgm:pt modelId="{A98A5E98-5D0F-401A-9360-28351ED101BB}" type="pres">
      <dgm:prSet presAssocID="{6E18DBB2-F543-48E9-92AA-31A6BBC8FDAC}" presName="bullet5c" presStyleLbl="node1" presStyleIdx="2" presStyleCnt="5"/>
      <dgm:spPr/>
    </dgm:pt>
    <dgm:pt modelId="{E5C5C322-4785-4839-B3AF-FA9E139D86CB}" type="pres">
      <dgm:prSet presAssocID="{6E18DBB2-F543-48E9-92AA-31A6BBC8FDAC}" presName="textBox5c" presStyleLbl="revTx" presStyleIdx="2" presStyleCnt="5" custScaleX="123290" custScaleY="56058" custLinFactNeighborX="10768" custLinFactNeighborY="-30014">
        <dgm:presLayoutVars>
          <dgm:bulletEnabled val="1"/>
        </dgm:presLayoutVars>
      </dgm:prSet>
      <dgm:spPr/>
      <dgm:t>
        <a:bodyPr/>
        <a:lstStyle/>
        <a:p>
          <a:endParaRPr lang="en-US"/>
        </a:p>
      </dgm:t>
    </dgm:pt>
    <dgm:pt modelId="{A1C03E15-E67C-430F-9684-6E23F710609F}" type="pres">
      <dgm:prSet presAssocID="{700B9B41-A30D-4439-93F7-D9A4F03EBD9B}" presName="bullet5d" presStyleLbl="node1" presStyleIdx="3" presStyleCnt="5"/>
      <dgm:spPr/>
    </dgm:pt>
    <dgm:pt modelId="{C257AA2C-E126-40A2-8C81-2F631530FFA5}" type="pres">
      <dgm:prSet presAssocID="{700B9B41-A30D-4439-93F7-D9A4F03EBD9B}" presName="textBox5d" presStyleLbl="revTx" presStyleIdx="3" presStyleCnt="5" custScaleX="129580" custScaleY="40431" custLinFactNeighborX="5192" custLinFactNeighborY="-31184">
        <dgm:presLayoutVars>
          <dgm:bulletEnabled val="1"/>
        </dgm:presLayoutVars>
      </dgm:prSet>
      <dgm:spPr/>
      <dgm:t>
        <a:bodyPr/>
        <a:lstStyle/>
        <a:p>
          <a:endParaRPr lang="en-US"/>
        </a:p>
      </dgm:t>
    </dgm:pt>
    <dgm:pt modelId="{DED401C1-BC07-4348-A97A-0FC3D73641FB}" type="pres">
      <dgm:prSet presAssocID="{593E06CA-A2D6-4080-9C53-BA64C4D97D2E}" presName="bullet5e" presStyleLbl="node1" presStyleIdx="4" presStyleCnt="5"/>
      <dgm:spPr/>
    </dgm:pt>
    <dgm:pt modelId="{0767470B-8DD4-4E2B-B914-44454EC90485}" type="pres">
      <dgm:prSet presAssocID="{593E06CA-A2D6-4080-9C53-BA64C4D97D2E}" presName="textBox5e" presStyleLbl="revTx" presStyleIdx="4" presStyleCnt="5" custScaleY="20609" custLinFactNeighborX="1264" custLinFactNeighborY="-44537">
        <dgm:presLayoutVars>
          <dgm:bulletEnabled val="1"/>
        </dgm:presLayoutVars>
      </dgm:prSet>
      <dgm:spPr/>
      <dgm:t>
        <a:bodyPr/>
        <a:lstStyle/>
        <a:p>
          <a:endParaRPr lang="en-US"/>
        </a:p>
      </dgm:t>
    </dgm:pt>
  </dgm:ptLst>
  <dgm:cxnLst>
    <dgm:cxn modelId="{AB5DA1C8-7899-415F-8DA6-A6158D82B73E}" srcId="{D2C72302-28AF-4944-B4AB-39763508A8B9}" destId="{700B9B41-A30D-4439-93F7-D9A4F03EBD9B}" srcOrd="3" destOrd="0" parTransId="{4E2A37C9-B5A4-4ECF-B1B1-68D4C295FB4B}" sibTransId="{44D89D87-5653-4ECB-9BBF-75ED0FAAC17A}"/>
    <dgm:cxn modelId="{73C46D13-4365-4E12-85CA-4A23CB16770D}" type="presOf" srcId="{D2C72302-28AF-4944-B4AB-39763508A8B9}" destId="{55C1B87C-AE1F-4C58-8CEB-77B6AD44B040}" srcOrd="0" destOrd="0" presId="urn:microsoft.com/office/officeart/2005/8/layout/arrow2"/>
    <dgm:cxn modelId="{AA8B748F-A3BC-4827-BF8C-017F3886FEA6}" srcId="{D2C72302-28AF-4944-B4AB-39763508A8B9}" destId="{6E18DBB2-F543-48E9-92AA-31A6BBC8FDAC}" srcOrd="2" destOrd="0" parTransId="{C1AACF5A-F573-4EAF-8AD7-C733A2E79C3B}" sibTransId="{F95BE5CF-C12C-4D18-B602-C08BDD95907F}"/>
    <dgm:cxn modelId="{B7136415-0C49-4572-9037-04D8E714BEFF}" type="presOf" srcId="{6E18DBB2-F543-48E9-92AA-31A6BBC8FDAC}" destId="{E5C5C322-4785-4839-B3AF-FA9E139D86CB}" srcOrd="0" destOrd="0" presId="urn:microsoft.com/office/officeart/2005/8/layout/arrow2"/>
    <dgm:cxn modelId="{160867FA-EAFC-425A-A36C-498962B3D9CE}" type="presOf" srcId="{AAC613B9-9666-4F93-918E-1160E8FD63A9}" destId="{45A821C5-1B8B-404B-BEB8-8F29BA1B25CE}" srcOrd="0" destOrd="0" presId="urn:microsoft.com/office/officeart/2005/8/layout/arrow2"/>
    <dgm:cxn modelId="{E37D9A40-BCCC-437D-85E3-372D520E1FD0}" type="presOf" srcId="{593E06CA-A2D6-4080-9C53-BA64C4D97D2E}" destId="{0767470B-8DD4-4E2B-B914-44454EC90485}" srcOrd="0" destOrd="0" presId="urn:microsoft.com/office/officeart/2005/8/layout/arrow2"/>
    <dgm:cxn modelId="{72D54641-64FA-4852-AD8F-27E7119811D0}" srcId="{D2C72302-28AF-4944-B4AB-39763508A8B9}" destId="{7F378C6F-3D9F-4D9E-9DCD-E020B1AA5836}" srcOrd="0" destOrd="0" parTransId="{A5D386AF-5911-4F91-BB41-A4FC36EBD612}" sibTransId="{3B6427D6-706D-487A-AEE9-CB4D9806A9DD}"/>
    <dgm:cxn modelId="{187CAC7A-0397-40F4-B85C-830B734A2F25}" type="presOf" srcId="{700B9B41-A30D-4439-93F7-D9A4F03EBD9B}" destId="{C257AA2C-E126-40A2-8C81-2F631530FFA5}" srcOrd="0" destOrd="0" presId="urn:microsoft.com/office/officeart/2005/8/layout/arrow2"/>
    <dgm:cxn modelId="{58B858B7-E4CE-4AB7-A327-2A97F7B72279}" srcId="{D2C72302-28AF-4944-B4AB-39763508A8B9}" destId="{593E06CA-A2D6-4080-9C53-BA64C4D97D2E}" srcOrd="4" destOrd="0" parTransId="{920838B5-9568-448B-BA0C-2DF9EA4D336F}" sibTransId="{E5F999D8-B0F8-4E5E-B402-C4567BA65BEA}"/>
    <dgm:cxn modelId="{D1D87D19-814E-4B44-94B3-C5C83E94D884}" type="presOf" srcId="{7F378C6F-3D9F-4D9E-9DCD-E020B1AA5836}" destId="{8B9A4224-F0E3-4F95-A708-0436A3EFC679}" srcOrd="0" destOrd="0" presId="urn:microsoft.com/office/officeart/2005/8/layout/arrow2"/>
    <dgm:cxn modelId="{3A571BD4-4F69-4045-B0DB-86067E1B7A5A}" srcId="{D2C72302-28AF-4944-B4AB-39763508A8B9}" destId="{AAC613B9-9666-4F93-918E-1160E8FD63A9}" srcOrd="1" destOrd="0" parTransId="{4703784F-A330-4FD6-B294-8DE4C5693B83}" sibTransId="{CE273276-ABD2-4A5C-9510-9531B3758747}"/>
    <dgm:cxn modelId="{7F6BEEE2-6440-4FFC-99EF-E99E465F4022}" type="presParOf" srcId="{55C1B87C-AE1F-4C58-8CEB-77B6AD44B040}" destId="{773AA284-2B73-49F6-A557-AC27CE7B50C7}" srcOrd="0" destOrd="0" presId="urn:microsoft.com/office/officeart/2005/8/layout/arrow2"/>
    <dgm:cxn modelId="{63373086-B34C-40B7-827F-F4FCC8DC2701}" type="presParOf" srcId="{55C1B87C-AE1F-4C58-8CEB-77B6AD44B040}" destId="{B891B076-98FE-45D6-9532-6A2D683A935E}" srcOrd="1" destOrd="0" presId="urn:microsoft.com/office/officeart/2005/8/layout/arrow2"/>
    <dgm:cxn modelId="{468D9CBC-B84A-4F3E-928C-55A230BA93D0}" type="presParOf" srcId="{B891B076-98FE-45D6-9532-6A2D683A935E}" destId="{0C994D08-64CE-45E2-B995-C9F7404E0B2A}" srcOrd="0" destOrd="0" presId="urn:microsoft.com/office/officeart/2005/8/layout/arrow2"/>
    <dgm:cxn modelId="{E2A3F28D-E265-4A80-A428-DABDDF5B5BA7}" type="presParOf" srcId="{B891B076-98FE-45D6-9532-6A2D683A935E}" destId="{8B9A4224-F0E3-4F95-A708-0436A3EFC679}" srcOrd="1" destOrd="0" presId="urn:microsoft.com/office/officeart/2005/8/layout/arrow2"/>
    <dgm:cxn modelId="{A2D2BAB5-6D99-44F9-8A16-B6C5B613E420}" type="presParOf" srcId="{B891B076-98FE-45D6-9532-6A2D683A935E}" destId="{163A0BC0-BCC7-46E6-97A8-1DD36C870D27}" srcOrd="2" destOrd="0" presId="urn:microsoft.com/office/officeart/2005/8/layout/arrow2"/>
    <dgm:cxn modelId="{42C0B095-DEE8-4A16-9F3A-F75A3BC67853}" type="presParOf" srcId="{B891B076-98FE-45D6-9532-6A2D683A935E}" destId="{45A821C5-1B8B-404B-BEB8-8F29BA1B25CE}" srcOrd="3" destOrd="0" presId="urn:microsoft.com/office/officeart/2005/8/layout/arrow2"/>
    <dgm:cxn modelId="{72240120-5D92-49B9-BD37-2E11502689FC}" type="presParOf" srcId="{B891B076-98FE-45D6-9532-6A2D683A935E}" destId="{A98A5E98-5D0F-401A-9360-28351ED101BB}" srcOrd="4" destOrd="0" presId="urn:microsoft.com/office/officeart/2005/8/layout/arrow2"/>
    <dgm:cxn modelId="{F5F310BC-9F4E-470D-958E-586E0F25FCF6}" type="presParOf" srcId="{B891B076-98FE-45D6-9532-6A2D683A935E}" destId="{E5C5C322-4785-4839-B3AF-FA9E139D86CB}" srcOrd="5" destOrd="0" presId="urn:microsoft.com/office/officeart/2005/8/layout/arrow2"/>
    <dgm:cxn modelId="{B0145509-DCDA-457E-85B2-6B8340A2B8BE}" type="presParOf" srcId="{B891B076-98FE-45D6-9532-6A2D683A935E}" destId="{A1C03E15-E67C-430F-9684-6E23F710609F}" srcOrd="6" destOrd="0" presId="urn:microsoft.com/office/officeart/2005/8/layout/arrow2"/>
    <dgm:cxn modelId="{BD5145ED-291C-49AE-91FA-FB428BE4235B}" type="presParOf" srcId="{B891B076-98FE-45D6-9532-6A2D683A935E}" destId="{C257AA2C-E126-40A2-8C81-2F631530FFA5}" srcOrd="7" destOrd="0" presId="urn:microsoft.com/office/officeart/2005/8/layout/arrow2"/>
    <dgm:cxn modelId="{167EF008-B7B1-4DE2-A182-A97F45FC5335}" type="presParOf" srcId="{B891B076-98FE-45D6-9532-6A2D683A935E}" destId="{DED401C1-BC07-4348-A97A-0FC3D73641FB}" srcOrd="8" destOrd="0" presId="urn:microsoft.com/office/officeart/2005/8/layout/arrow2"/>
    <dgm:cxn modelId="{E7CAC33E-3725-4144-A35B-2D5B99165679}" type="presParOf" srcId="{B891B076-98FE-45D6-9532-6A2D683A935E}" destId="{0767470B-8DD4-4E2B-B914-44454EC90485}" srcOrd="9" destOrd="0" presId="urn:microsoft.com/office/officeart/2005/8/layout/arrow2"/>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AA284-2B73-49F6-A557-AC27CE7B50C7}">
      <dsp:nvSpPr>
        <dsp:cNvPr id="0" name=""/>
        <dsp:cNvSpPr/>
      </dsp:nvSpPr>
      <dsp:spPr>
        <a:xfrm>
          <a:off x="294639" y="0"/>
          <a:ext cx="8554720" cy="5346700"/>
        </a:xfrm>
        <a:prstGeom prst="swooshArrow">
          <a:avLst>
            <a:gd name="adj1" fmla="val 25000"/>
            <a:gd name="adj2" fmla="val 2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C994D08-64CE-45E2-B995-C9F7404E0B2A}">
      <dsp:nvSpPr>
        <dsp:cNvPr id="0" name=""/>
        <dsp:cNvSpPr/>
      </dsp:nvSpPr>
      <dsp:spPr>
        <a:xfrm>
          <a:off x="1137279" y="3975806"/>
          <a:ext cx="196758" cy="19675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B9A4224-F0E3-4F95-A708-0436A3EFC679}">
      <dsp:nvSpPr>
        <dsp:cNvPr id="0" name=""/>
        <dsp:cNvSpPr/>
      </dsp:nvSpPr>
      <dsp:spPr>
        <a:xfrm>
          <a:off x="1228408" y="3878033"/>
          <a:ext cx="1470227" cy="1156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0" rIns="0" bIns="0" numCol="1" spcCol="1270" anchor="t" anchorCtr="0">
          <a:noAutofit/>
        </a:bodyPr>
        <a:lstStyle/>
        <a:p>
          <a:pPr lvl="0" algn="l" defTabSz="622300">
            <a:lnSpc>
              <a:spcPct val="90000"/>
            </a:lnSpc>
            <a:spcBef>
              <a:spcPct val="0"/>
            </a:spcBef>
            <a:spcAft>
              <a:spcPct val="35000"/>
            </a:spcAft>
          </a:pPr>
          <a:r>
            <a:rPr lang="en-US" sz="1400" kern="1200" dirty="0" smtClean="0"/>
            <a:t>Learning &amp;</a:t>
          </a:r>
        </a:p>
        <a:p>
          <a:pPr lvl="0" algn="l" defTabSz="622300">
            <a:lnSpc>
              <a:spcPct val="90000"/>
            </a:lnSpc>
            <a:spcBef>
              <a:spcPct val="0"/>
            </a:spcBef>
            <a:spcAft>
              <a:spcPct val="35000"/>
            </a:spcAft>
          </a:pPr>
          <a:r>
            <a:rPr lang="en-US" sz="1400" kern="1200" dirty="0" smtClean="0"/>
            <a:t>Development</a:t>
          </a:r>
          <a:endParaRPr lang="en-US" sz="1400" kern="1200" dirty="0"/>
        </a:p>
      </dsp:txBody>
      <dsp:txXfrm>
        <a:off x="1228408" y="3878033"/>
        <a:ext cx="1470227" cy="1156830"/>
      </dsp:txXfrm>
    </dsp:sp>
    <dsp:sp modelId="{163A0BC0-BCC7-46E6-97A8-1DD36C870D27}">
      <dsp:nvSpPr>
        <dsp:cNvPr id="0" name=""/>
        <dsp:cNvSpPr/>
      </dsp:nvSpPr>
      <dsp:spPr>
        <a:xfrm>
          <a:off x="2202342" y="2952447"/>
          <a:ext cx="307969" cy="307969"/>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A821C5-1B8B-404B-BEB8-8F29BA1B25CE}">
      <dsp:nvSpPr>
        <dsp:cNvPr id="0" name=""/>
        <dsp:cNvSpPr/>
      </dsp:nvSpPr>
      <dsp:spPr>
        <a:xfrm>
          <a:off x="2373460" y="2877779"/>
          <a:ext cx="1792159" cy="130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87" tIns="0" rIns="0" bIns="0" numCol="1" spcCol="1270" anchor="t" anchorCtr="0">
          <a:noAutofit/>
        </a:bodyPr>
        <a:lstStyle/>
        <a:p>
          <a:pPr lvl="0" algn="l" defTabSz="622300">
            <a:lnSpc>
              <a:spcPct val="90000"/>
            </a:lnSpc>
            <a:spcBef>
              <a:spcPct val="0"/>
            </a:spcBef>
            <a:spcAft>
              <a:spcPct val="35000"/>
            </a:spcAft>
          </a:pPr>
          <a:r>
            <a:rPr lang="en-US" sz="1400" b="0" kern="1200" dirty="0" smtClean="0"/>
            <a:t>Innovation &amp;</a:t>
          </a:r>
        </a:p>
        <a:p>
          <a:pPr lvl="0" algn="l" defTabSz="622300">
            <a:lnSpc>
              <a:spcPct val="90000"/>
            </a:lnSpc>
            <a:spcBef>
              <a:spcPct val="0"/>
            </a:spcBef>
            <a:spcAft>
              <a:spcPct val="35000"/>
            </a:spcAft>
          </a:pPr>
          <a:r>
            <a:rPr lang="en-US" sz="1400" b="0" kern="1200" dirty="0" smtClean="0"/>
            <a:t>new capabilities</a:t>
          </a:r>
          <a:endParaRPr lang="en-US" sz="1400" b="0" kern="1200" dirty="0"/>
        </a:p>
      </dsp:txBody>
      <dsp:txXfrm>
        <a:off x="2373460" y="2877779"/>
        <a:ext cx="1792159" cy="1300542"/>
      </dsp:txXfrm>
    </dsp:sp>
    <dsp:sp modelId="{A98A5E98-5D0F-401A-9360-28351ED101BB}">
      <dsp:nvSpPr>
        <dsp:cNvPr id="0" name=""/>
        <dsp:cNvSpPr/>
      </dsp:nvSpPr>
      <dsp:spPr>
        <a:xfrm>
          <a:off x="3571097" y="2136541"/>
          <a:ext cx="410626" cy="410626"/>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5C5C322-4785-4839-B3AF-FA9E139D86CB}">
      <dsp:nvSpPr>
        <dsp:cNvPr id="0" name=""/>
        <dsp:cNvSpPr/>
      </dsp:nvSpPr>
      <dsp:spPr>
        <a:xfrm>
          <a:off x="3761931" y="2100174"/>
          <a:ext cx="2035593" cy="1684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583" tIns="0" rIns="0" bIns="0" numCol="1" spcCol="1270" anchor="t" anchorCtr="0">
          <a:noAutofit/>
        </a:bodyPr>
        <a:lstStyle/>
        <a:p>
          <a:pPr lvl="0" algn="l" defTabSz="622300">
            <a:lnSpc>
              <a:spcPct val="90000"/>
            </a:lnSpc>
            <a:spcBef>
              <a:spcPct val="0"/>
            </a:spcBef>
            <a:spcAft>
              <a:spcPct val="35000"/>
            </a:spcAft>
          </a:pPr>
          <a:r>
            <a:rPr lang="en-US" sz="1400" kern="1200" dirty="0" smtClean="0"/>
            <a:t>Customer  &amp; </a:t>
          </a:r>
        </a:p>
        <a:p>
          <a:pPr lvl="0" algn="l" defTabSz="622300">
            <a:lnSpc>
              <a:spcPct val="90000"/>
            </a:lnSpc>
            <a:spcBef>
              <a:spcPct val="0"/>
            </a:spcBef>
            <a:spcAft>
              <a:spcPct val="35000"/>
            </a:spcAft>
          </a:pPr>
          <a:r>
            <a:rPr lang="en-US" sz="1400" kern="1200" dirty="0" smtClean="0"/>
            <a:t> Employee Satisfaction</a:t>
          </a:r>
          <a:endParaRPr lang="en-US" sz="1400" kern="1200" dirty="0"/>
        </a:p>
      </dsp:txBody>
      <dsp:txXfrm>
        <a:off x="3761931" y="2100174"/>
        <a:ext cx="2035593" cy="1684456"/>
      </dsp:txXfrm>
    </dsp:sp>
    <dsp:sp modelId="{A1C03E15-E67C-430F-9684-6E23F710609F}">
      <dsp:nvSpPr>
        <dsp:cNvPr id="0" name=""/>
        <dsp:cNvSpPr/>
      </dsp:nvSpPr>
      <dsp:spPr>
        <a:xfrm>
          <a:off x="5162275" y="1499214"/>
          <a:ext cx="530392" cy="53039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257AA2C-E126-40A2-8C81-2F631530FFA5}">
      <dsp:nvSpPr>
        <dsp:cNvPr id="0" name=""/>
        <dsp:cNvSpPr/>
      </dsp:nvSpPr>
      <dsp:spPr>
        <a:xfrm>
          <a:off x="5263255" y="1714276"/>
          <a:ext cx="2217041" cy="1448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044" tIns="0" rIns="0" bIns="0" numCol="1" spcCol="1270" anchor="t" anchorCtr="0">
          <a:noAutofit/>
        </a:bodyPr>
        <a:lstStyle/>
        <a:p>
          <a:pPr lvl="0" algn="l" defTabSz="622300">
            <a:lnSpc>
              <a:spcPct val="90000"/>
            </a:lnSpc>
            <a:spcBef>
              <a:spcPct val="0"/>
            </a:spcBef>
            <a:spcAft>
              <a:spcPct val="35000"/>
            </a:spcAft>
          </a:pPr>
          <a:r>
            <a:rPr lang="en-US" sz="1400" kern="1200" dirty="0" smtClean="0"/>
            <a:t> Waste Elimination &amp; </a:t>
          </a:r>
        </a:p>
        <a:p>
          <a:pPr lvl="0" algn="l" defTabSz="622300">
            <a:lnSpc>
              <a:spcPct val="90000"/>
            </a:lnSpc>
            <a:spcBef>
              <a:spcPct val="0"/>
            </a:spcBef>
            <a:spcAft>
              <a:spcPct val="35000"/>
            </a:spcAft>
          </a:pPr>
          <a:r>
            <a:rPr lang="en-US" sz="1400" kern="1200" dirty="0" smtClean="0"/>
            <a:t>Cycle time reduction</a:t>
          </a:r>
          <a:endParaRPr lang="en-US" sz="1400" kern="1200" dirty="0"/>
        </a:p>
      </dsp:txBody>
      <dsp:txXfrm>
        <a:off x="5263255" y="1714276"/>
        <a:ext cx="2217041" cy="1448355"/>
      </dsp:txXfrm>
    </dsp:sp>
    <dsp:sp modelId="{DED401C1-BC07-4348-A97A-0FC3D73641FB}">
      <dsp:nvSpPr>
        <dsp:cNvPr id="0" name=""/>
        <dsp:cNvSpPr/>
      </dsp:nvSpPr>
      <dsp:spPr>
        <a:xfrm>
          <a:off x="6800504" y="1073617"/>
          <a:ext cx="675822" cy="675822"/>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767470B-8DD4-4E2B-B914-44454EC90485}">
      <dsp:nvSpPr>
        <dsp:cNvPr id="0" name=""/>
        <dsp:cNvSpPr/>
      </dsp:nvSpPr>
      <dsp:spPr>
        <a:xfrm>
          <a:off x="7160042" y="1221007"/>
          <a:ext cx="1710944" cy="810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105" tIns="0" rIns="0" bIns="0" numCol="1" spcCol="1270" anchor="t" anchorCtr="0">
          <a:noAutofit/>
        </a:bodyPr>
        <a:lstStyle/>
        <a:p>
          <a:pPr lvl="0" algn="l" defTabSz="622300">
            <a:lnSpc>
              <a:spcPct val="90000"/>
            </a:lnSpc>
            <a:spcBef>
              <a:spcPct val="0"/>
            </a:spcBef>
            <a:spcAft>
              <a:spcPct val="35000"/>
            </a:spcAft>
          </a:pPr>
          <a:r>
            <a:rPr lang="en-US" sz="1400" kern="1200" dirty="0" smtClean="0"/>
            <a:t>Growth Top-line increase</a:t>
          </a:r>
          <a:endParaRPr lang="en-US" sz="1400" kern="1200" dirty="0"/>
        </a:p>
      </dsp:txBody>
      <dsp:txXfrm>
        <a:off x="7160042" y="1221007"/>
        <a:ext cx="1710944" cy="81099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141663"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39" name="Rectangle 3"/>
          <p:cNvSpPr>
            <a:spLocks noGrp="1" noChangeArrowheads="1"/>
          </p:cNvSpPr>
          <p:nvPr>
            <p:ph type="dt" sz="quarter" idx="1"/>
          </p:nvPr>
        </p:nvSpPr>
        <p:spPr bwMode="auto">
          <a:xfrm>
            <a:off x="4162425" y="0"/>
            <a:ext cx="3140075" cy="465138"/>
          </a:xfrm>
          <a:prstGeom prst="rect">
            <a:avLst/>
          </a:prstGeom>
          <a:noFill/>
          <a:ln w="9525">
            <a:noFill/>
            <a:miter lim="800000"/>
            <a:headEnd/>
            <a:tailEnd/>
          </a:ln>
          <a:effectLst/>
        </p:spPr>
        <p:txBody>
          <a:bodyPr vert="horz" wrap="square" lIns="93529" tIns="46765" rIns="93529" bIns="46765" numCol="1" anchor="t" anchorCtr="0" compatLnSpc="1">
            <a:prstTxWarp prst="textNoShape">
              <a:avLst/>
            </a:prstTxWarp>
          </a:bodyPr>
          <a:lstStyle>
            <a:lvl1pPr algn="r" defTabSz="935038" eaLnBrk="0" hangingPunct="0">
              <a:defRPr sz="1300">
                <a:latin typeface="Times New Roman" pitchFamily="18" charset="0"/>
              </a:defRPr>
            </a:lvl1pPr>
          </a:lstStyle>
          <a:p>
            <a:pPr>
              <a:defRPr/>
            </a:pPr>
            <a:endParaRPr lang="en-US" dirty="0"/>
          </a:p>
        </p:txBody>
      </p:sp>
      <p:sp>
        <p:nvSpPr>
          <p:cNvPr id="65540" name="Rectangle 4"/>
          <p:cNvSpPr>
            <a:spLocks noGrp="1" noChangeArrowheads="1"/>
          </p:cNvSpPr>
          <p:nvPr>
            <p:ph type="ftr" sz="quarter" idx="2"/>
          </p:nvPr>
        </p:nvSpPr>
        <p:spPr bwMode="auto">
          <a:xfrm>
            <a:off x="0" y="9148763"/>
            <a:ext cx="3141663"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defTabSz="935038" eaLnBrk="0" hangingPunct="0">
              <a:defRPr sz="1300">
                <a:latin typeface="Times New Roman" pitchFamily="18" charset="0"/>
              </a:defRPr>
            </a:lvl1pPr>
          </a:lstStyle>
          <a:p>
            <a:pPr>
              <a:defRPr/>
            </a:pPr>
            <a:endParaRPr lang="en-US" dirty="0"/>
          </a:p>
        </p:txBody>
      </p:sp>
      <p:sp>
        <p:nvSpPr>
          <p:cNvPr id="65541" name="Rectangle 5"/>
          <p:cNvSpPr>
            <a:spLocks noGrp="1" noChangeArrowheads="1"/>
          </p:cNvSpPr>
          <p:nvPr>
            <p:ph type="sldNum" sz="quarter" idx="3"/>
          </p:nvPr>
        </p:nvSpPr>
        <p:spPr bwMode="auto">
          <a:xfrm>
            <a:off x="4162425" y="9148763"/>
            <a:ext cx="3140075" cy="465137"/>
          </a:xfrm>
          <a:prstGeom prst="rect">
            <a:avLst/>
          </a:prstGeom>
          <a:noFill/>
          <a:ln w="9525">
            <a:noFill/>
            <a:miter lim="800000"/>
            <a:headEnd/>
            <a:tailEnd/>
          </a:ln>
          <a:effectLst/>
        </p:spPr>
        <p:txBody>
          <a:bodyPr vert="horz" wrap="square" lIns="93529" tIns="46765" rIns="93529" bIns="46765" numCol="1" anchor="b" anchorCtr="0" compatLnSpc="1">
            <a:prstTxWarp prst="textNoShape">
              <a:avLst/>
            </a:prstTxWarp>
          </a:bodyPr>
          <a:lstStyle>
            <a:lvl1pPr algn="r" defTabSz="935038" eaLnBrk="0" hangingPunct="0">
              <a:defRPr sz="1300">
                <a:latin typeface="Times New Roman" pitchFamily="18" charset="0"/>
              </a:defRPr>
            </a:lvl1pPr>
          </a:lstStyle>
          <a:p>
            <a:pPr>
              <a:defRPr/>
            </a:pPr>
            <a:fld id="{57C90861-1965-4135-ADFD-52EF4B4333EC}" type="slidenum">
              <a:rPr lang="en-US"/>
              <a:pPr>
                <a:defRPr/>
              </a:pPr>
              <a:t>‹#›</a:t>
            </a:fld>
            <a:endParaRPr lang="en-US" dirty="0"/>
          </a:p>
        </p:txBody>
      </p:sp>
    </p:spTree>
    <p:extLst>
      <p:ext uri="{BB962C8B-B14F-4D97-AF65-F5344CB8AC3E}">
        <p14:creationId xmlns:p14="http://schemas.microsoft.com/office/powerpoint/2010/main" val="1701522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3"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5200" eaLnBrk="0" hangingPunct="0">
              <a:defRPr sz="1300">
                <a:latin typeface="Times New Roman" pitchFamily="18" charset="0"/>
              </a:defRPr>
            </a:lvl1pPr>
          </a:lstStyle>
          <a:p>
            <a:pPr>
              <a:defRPr/>
            </a:pPr>
            <a:endParaRPr lang="en-US" dirty="0"/>
          </a:p>
        </p:txBody>
      </p:sp>
      <p:sp>
        <p:nvSpPr>
          <p:cNvPr id="8196" name="Rectangle 4"/>
          <p:cNvSpPr>
            <a:spLocks noGrp="1" noRot="1" noChangeAspect="1" noChangeArrowheads="1" noTextEdit="1"/>
          </p:cNvSpPr>
          <p:nvPr>
            <p:ph type="sldImg" idx="2"/>
          </p:nvPr>
        </p:nvSpPr>
        <p:spPr bwMode="auto">
          <a:xfrm>
            <a:off x="1262063" y="720725"/>
            <a:ext cx="4799012" cy="3598863"/>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10246"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defTabSz="965200" eaLnBrk="0" hangingPunct="0">
              <a:defRPr sz="1300">
                <a:latin typeface="Times New Roman" pitchFamily="18" charset="0"/>
              </a:defRPr>
            </a:lvl1pPr>
          </a:lstStyle>
          <a:p>
            <a:pPr>
              <a:defRPr/>
            </a:pPr>
            <a:endParaRPr lang="en-US" dirty="0"/>
          </a:p>
        </p:txBody>
      </p:sp>
      <p:sp>
        <p:nvSpPr>
          <p:cNvPr id="10247"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5200" eaLnBrk="0" hangingPunct="0">
              <a:defRPr sz="1300">
                <a:latin typeface="Times New Roman" pitchFamily="18" charset="0"/>
              </a:defRPr>
            </a:lvl1pPr>
          </a:lstStyle>
          <a:p>
            <a:pPr>
              <a:defRPr/>
            </a:pPr>
            <a:fld id="{BF988FC4-5766-4819-853A-6088857FC202}" type="slidenum">
              <a:rPr lang="en-US"/>
              <a:pPr>
                <a:defRPr/>
              </a:pPr>
              <a:t>‹#›</a:t>
            </a:fld>
            <a:endParaRPr lang="en-US" dirty="0"/>
          </a:p>
        </p:txBody>
      </p:sp>
    </p:spTree>
    <p:extLst>
      <p:ext uri="{BB962C8B-B14F-4D97-AF65-F5344CB8AC3E}">
        <p14:creationId xmlns:p14="http://schemas.microsoft.com/office/powerpoint/2010/main" val="31510417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26228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15</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215249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BCC03-568F-41DF-A10D-EFBF37313A59}" type="slidenum">
              <a:rPr lang="en-US"/>
              <a:pPr/>
              <a:t>16</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254415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17</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7696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428E8-B1C7-48BF-82DD-4048CC9E522C}" type="slidenum">
              <a:rPr lang="en-US"/>
              <a:pPr/>
              <a:t>18</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39802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9CDB3-80B3-4C91-9183-15CF3E8EED1D}" type="slidenum">
              <a:rPr lang="en-US"/>
              <a:pPr/>
              <a:t>19</a:t>
            </a:fld>
            <a:endParaRPr lang="en-US"/>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278189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2C54A-4812-463F-BB21-7677A23DD9AF}" type="slidenum">
              <a:rPr lang="en-US"/>
              <a:pPr/>
              <a:t>21</a:t>
            </a:fld>
            <a:endParaRPr lang="en-US"/>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17078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24</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661566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33154-32EE-473B-9216-BBEA2EB3B4DD}" type="slidenum">
              <a:rPr lang="en-US"/>
              <a:pPr/>
              <a:t>25</a:t>
            </a:fld>
            <a:endParaRPr 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US" dirty="0"/>
          </a:p>
          <a:p>
            <a:pPr marL="241653" indent="-241653">
              <a:buFontTx/>
              <a:buChar char="•"/>
            </a:pPr>
            <a:endParaRPr lang="en-US" dirty="0"/>
          </a:p>
          <a:p>
            <a:pPr marL="241653" indent="-241653">
              <a:buFontTx/>
              <a:buChar char="•"/>
            </a:pPr>
            <a:endParaRPr lang="en-US" dirty="0"/>
          </a:p>
          <a:p>
            <a:pPr marL="241653" indent="-241653"/>
            <a:endParaRPr lang="en-GB" dirty="0"/>
          </a:p>
        </p:txBody>
      </p:sp>
    </p:spTree>
    <p:extLst>
      <p:ext uri="{BB962C8B-B14F-4D97-AF65-F5344CB8AC3E}">
        <p14:creationId xmlns:p14="http://schemas.microsoft.com/office/powerpoint/2010/main" val="185912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26</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3486573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D8C8E-1C51-430A-A12D-A61DC86F7B5E}" type="slidenum">
              <a:rPr lang="en-US"/>
              <a:pPr/>
              <a:t>27</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46996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53212E-AEA6-408C-ADA9-60D668CFA800}" type="slidenum">
              <a:rPr lang="en-US"/>
              <a:pPr/>
              <a:t>2</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dirty="0"/>
              <a:t>Speaker Notes: NA</a:t>
            </a:r>
            <a:br>
              <a:rPr lang="en-US" dirty="0"/>
            </a:br>
            <a:r>
              <a:rPr lang="en-US" dirty="0"/>
              <a:t>Speaker instructions: Hit a key to proceed.</a:t>
            </a:r>
          </a:p>
        </p:txBody>
      </p:sp>
    </p:spTree>
    <p:extLst>
      <p:ext uri="{BB962C8B-B14F-4D97-AF65-F5344CB8AC3E}">
        <p14:creationId xmlns:p14="http://schemas.microsoft.com/office/powerpoint/2010/main" val="1484064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282063-684E-4183-91FA-27B82536BF76}" type="slidenum">
              <a:rPr lang="en-US"/>
              <a:pPr/>
              <a:t>28</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1711943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pPr/>
              <a:t>29</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2208091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1999-4262-4769-908A-9ED1DAB5EC76}" type="slidenum">
              <a:rPr lang="en-US">
                <a:solidFill>
                  <a:prstClr val="black"/>
                </a:solidFill>
              </a:rPr>
              <a:pPr/>
              <a:t>30</a:t>
            </a:fld>
            <a:endParaRPr lang="en-US">
              <a:solidFill>
                <a:prstClr val="black"/>
              </a:solidFill>
            </a:endParaRPr>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Char char="-"/>
            </a:pPr>
            <a:r>
              <a:rPr lang="en-US" dirty="0"/>
              <a:t>Hit a key to display information about Five Ss and the bulleted points. </a:t>
            </a:r>
          </a:p>
          <a:p>
            <a:pPr marL="241653" indent="-241653">
              <a:buFontTx/>
              <a:buChar char="-"/>
            </a:pPr>
            <a:r>
              <a:rPr lang="en-US" dirty="0"/>
              <a:t>Hit a key to elaborate a bulleted point. Follow suit for each of the five Ss. </a:t>
            </a:r>
          </a:p>
          <a:p>
            <a:pPr marL="241653" indent="-241653"/>
            <a:endParaRPr lang="en-US" dirty="0"/>
          </a:p>
        </p:txBody>
      </p:sp>
    </p:spTree>
    <p:extLst>
      <p:ext uri="{BB962C8B-B14F-4D97-AF65-F5344CB8AC3E}">
        <p14:creationId xmlns:p14="http://schemas.microsoft.com/office/powerpoint/2010/main" val="662290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028133-A9CB-41D3-926A-0D602E4272F4}" type="slidenum">
              <a:rPr lang="en-US"/>
              <a:pPr/>
              <a:t>31</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pPr marL="241653" indent="-241653"/>
            <a:endParaRPr lang="en-US" i="1" dirty="0"/>
          </a:p>
          <a:p>
            <a:pPr marL="241653" indent="-241653"/>
            <a:endParaRPr lang="en-US" dirty="0"/>
          </a:p>
          <a:p>
            <a:pPr marL="241653" indent="-241653"/>
            <a:endParaRPr lang="en-GB" dirty="0"/>
          </a:p>
        </p:txBody>
      </p:sp>
    </p:spTree>
    <p:extLst>
      <p:ext uri="{BB962C8B-B14F-4D97-AF65-F5344CB8AC3E}">
        <p14:creationId xmlns:p14="http://schemas.microsoft.com/office/powerpoint/2010/main" val="3522801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6171F0-2AF1-4EA2-8A3E-1336A1E1DAF0}" type="slidenum">
              <a:rPr lang="en-US"/>
              <a:pPr/>
              <a:t>33</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pPr marL="241653" indent="-241653"/>
            <a:r>
              <a:rPr lang="en-US" dirty="0"/>
              <a:t>Speaker Notes: </a:t>
            </a:r>
          </a:p>
          <a:p>
            <a:pPr marL="241653" indent="-241653"/>
            <a:r>
              <a:rPr lang="en-US" dirty="0"/>
              <a:t>NA</a:t>
            </a:r>
          </a:p>
          <a:p>
            <a:pPr marL="241653" indent="-241653"/>
            <a:r>
              <a:rPr lang="en-US" dirty="0"/>
              <a:t>Speaker Instructions:</a:t>
            </a:r>
          </a:p>
          <a:p>
            <a:pPr marL="241653" indent="-241653">
              <a:buFontTx/>
              <a:buChar char="-"/>
            </a:pPr>
            <a:r>
              <a:rPr lang="en-US" dirty="0"/>
              <a:t>Hit an arrow key (s) to display text.</a:t>
            </a:r>
          </a:p>
          <a:p>
            <a:pPr marL="241653" indent="-241653">
              <a:buFontTx/>
              <a:buChar char="-"/>
            </a:pPr>
            <a:endParaRPr lang="en-US" dirty="0"/>
          </a:p>
          <a:p>
            <a:pPr marL="241653" indent="-241653"/>
            <a:endParaRPr lang="en-US" dirty="0"/>
          </a:p>
          <a:p>
            <a:pPr marL="241653" indent="-241653"/>
            <a:r>
              <a:rPr lang="en-US" i="1" dirty="0"/>
              <a:t>Continued on the next screen.</a:t>
            </a:r>
          </a:p>
          <a:p>
            <a:pPr marL="241653" indent="-241653">
              <a:buFontTx/>
              <a:buChar char="•"/>
            </a:pPr>
            <a:endParaRPr lang="en-US" dirty="0"/>
          </a:p>
        </p:txBody>
      </p:sp>
    </p:spTree>
    <p:extLst>
      <p:ext uri="{BB962C8B-B14F-4D97-AF65-F5344CB8AC3E}">
        <p14:creationId xmlns:p14="http://schemas.microsoft.com/office/powerpoint/2010/main" val="105002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176DE1-36B2-415A-A853-3C173B7B4383}" type="slidenum">
              <a:rPr lang="en-US"/>
              <a:pPr/>
              <a:t>36</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3058186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705609-8A10-4C40-955D-41678B6F2C24}" type="slidenum">
              <a:rPr lang="en-US"/>
              <a:pPr/>
              <a:t>37</a:t>
            </a:fld>
            <a:endParaRPr lang="en-US"/>
          </a:p>
        </p:txBody>
      </p:sp>
      <p:sp>
        <p:nvSpPr>
          <p:cNvPr id="323586" name="Rectangle 2"/>
          <p:cNvSpPr>
            <a:spLocks noGrp="1" noRot="1" noChangeAspect="1" noChangeArrowheads="1" noTextEdit="1"/>
          </p:cNvSpPr>
          <p:nvPr>
            <p:ph type="sldImg"/>
          </p:nvPr>
        </p:nvSpPr>
        <p:spPr>
          <a:xfrm>
            <a:off x="795338" y="806450"/>
            <a:ext cx="5722937" cy="4292600"/>
          </a:xfrm>
          <a:ln/>
        </p:spPr>
      </p:sp>
      <p:sp>
        <p:nvSpPr>
          <p:cNvPr id="323587"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1917590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1CC6E-AF1F-4DE5-87E1-8A7367ED1212}" type="slidenum">
              <a:rPr lang="en-US"/>
              <a:pPr/>
              <a:t>38</a:t>
            </a:fld>
            <a:endParaRPr lang="en-US"/>
          </a:p>
        </p:txBody>
      </p:sp>
      <p:sp>
        <p:nvSpPr>
          <p:cNvPr id="327682" name="Rectangle 2"/>
          <p:cNvSpPr>
            <a:spLocks noGrp="1" noRot="1" noChangeAspect="1" noChangeArrowheads="1" noTextEdit="1"/>
          </p:cNvSpPr>
          <p:nvPr>
            <p:ph type="sldImg"/>
          </p:nvPr>
        </p:nvSpPr>
        <p:spPr>
          <a:xfrm>
            <a:off x="795338" y="806450"/>
            <a:ext cx="5722937" cy="4292600"/>
          </a:xfrm>
          <a:ln/>
        </p:spPr>
      </p:sp>
      <p:sp>
        <p:nvSpPr>
          <p:cNvPr id="327683"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2592885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6C45A5-541D-4013-87E4-8BEFC6C80F9B}" type="slidenum">
              <a:rPr lang="en-US"/>
              <a:pPr/>
              <a:t>40</a:t>
            </a:fld>
            <a:endParaRPr lang="en-US"/>
          </a:p>
        </p:txBody>
      </p:sp>
      <p:sp>
        <p:nvSpPr>
          <p:cNvPr id="452610" name="Rectangle 2"/>
          <p:cNvSpPr>
            <a:spLocks noGrp="1" noRot="1" noChangeAspect="1" noChangeArrowheads="1" noTextEdit="1"/>
          </p:cNvSpPr>
          <p:nvPr>
            <p:ph type="sldImg"/>
          </p:nvPr>
        </p:nvSpPr>
        <p:spPr>
          <a:xfrm>
            <a:off x="1258888" y="720725"/>
            <a:ext cx="4800600" cy="3600450"/>
          </a:xfrm>
          <a:ln/>
        </p:spPr>
      </p:sp>
      <p:sp>
        <p:nvSpPr>
          <p:cNvPr id="452611" name="Rectangle 3"/>
          <p:cNvSpPr>
            <a:spLocks noGrp="1" noChangeArrowheads="1"/>
          </p:cNvSpPr>
          <p:nvPr>
            <p:ph type="body" idx="1"/>
          </p:nvPr>
        </p:nvSpPr>
        <p:spPr/>
        <p:txBody>
          <a:bodyPr/>
          <a:lstStyle/>
          <a:p>
            <a:r>
              <a:rPr lang="en-US" b="1" i="1" u="sng" dirty="0"/>
              <a:t>Highlight</a:t>
            </a:r>
            <a:r>
              <a:rPr lang="en-US" b="1" i="1" dirty="0"/>
              <a:t>:</a:t>
            </a:r>
            <a:r>
              <a:rPr lang="en-US" dirty="0"/>
              <a:t>  the Pareto Principle demonstrates that the ‘Vital Few’ can be separated from the ‘Trivial Many’, to allow the focus to center on the highest leverage aspects.   This is the reason why the Pareto Principle one of the key scoping tools for identifying Lean projects. </a:t>
            </a:r>
          </a:p>
          <a:p>
            <a:endParaRPr lang="en-US" dirty="0"/>
          </a:p>
        </p:txBody>
      </p:sp>
    </p:spTree>
    <p:extLst>
      <p:ext uri="{BB962C8B-B14F-4D97-AF65-F5344CB8AC3E}">
        <p14:creationId xmlns:p14="http://schemas.microsoft.com/office/powerpoint/2010/main" val="3732940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7"/>
          <p:cNvSpPr>
            <a:spLocks noGrp="1" noChangeArrowheads="1"/>
          </p:cNvSpPr>
          <p:nvPr>
            <p:ph type="sldNum" sz="quarter" idx="5"/>
          </p:nvPr>
        </p:nvSpPr>
        <p:spPr>
          <a:ln/>
        </p:spPr>
        <p:txBody>
          <a:bodyPr/>
          <a:lstStyle/>
          <a:p>
            <a:fld id="{01CE5AA2-5A0E-4ECF-8E28-75682E52F10C}" type="slidenum">
              <a:rPr lang="en-US"/>
              <a:pPr/>
              <a:t>42</a:t>
            </a:fld>
            <a:endParaRPr lang="en-US"/>
          </a:p>
        </p:txBody>
      </p:sp>
      <p:sp>
        <p:nvSpPr>
          <p:cNvPr id="428034" name="Rectangle 2"/>
          <p:cNvSpPr>
            <a:spLocks noGrp="1" noRot="1" noChangeAspect="1" noChangeArrowheads="1" noTextEdit="1"/>
          </p:cNvSpPr>
          <p:nvPr>
            <p:ph type="sldImg"/>
          </p:nvPr>
        </p:nvSpPr>
        <p:spPr>
          <a:xfrm>
            <a:off x="1258888" y="720725"/>
            <a:ext cx="4800600" cy="3600450"/>
          </a:xfrm>
          <a:ln/>
        </p:spPr>
      </p:sp>
      <p:sp>
        <p:nvSpPr>
          <p:cNvPr id="428035" name="Rectangle 3"/>
          <p:cNvSpPr>
            <a:spLocks noGrp="1" noChangeArrowheads="1"/>
          </p:cNvSpPr>
          <p:nvPr>
            <p:ph type="body" idx="1"/>
          </p:nvPr>
        </p:nvSpPr>
        <p:spPr/>
        <p:txBody>
          <a:bodyPr/>
          <a:lstStyle/>
          <a:p>
            <a:r>
              <a:rPr lang="en-GB" dirty="0"/>
              <a:t>Defects exist in two states. It is either about to occur, or it has already occurred. Actively search out the conditions that cause errors and eliminate them. </a:t>
            </a:r>
          </a:p>
          <a:p>
            <a:endParaRPr lang="en-GB" dirty="0"/>
          </a:p>
          <a:p>
            <a:r>
              <a:rPr lang="en-GB" dirty="0"/>
              <a:t>Search for Common defect causes</a:t>
            </a:r>
          </a:p>
          <a:p>
            <a:endParaRPr lang="en-GB" dirty="0"/>
          </a:p>
        </p:txBody>
      </p:sp>
      <p:sp>
        <p:nvSpPr>
          <p:cNvPr id="428036" name="Text Box 4"/>
          <p:cNvSpPr txBox="1">
            <a:spLocks noChangeArrowheads="1"/>
          </p:cNvSpPr>
          <p:nvPr/>
        </p:nvSpPr>
        <p:spPr bwMode="auto">
          <a:xfrm>
            <a:off x="999067" y="6645831"/>
            <a:ext cx="146639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Defective </a:t>
            </a:r>
          </a:p>
          <a:p>
            <a:pPr eaLnBrk="1" hangingPunct="1"/>
            <a:r>
              <a:rPr lang="en-GB">
                <a:solidFill>
                  <a:schemeClr val="tx1"/>
                </a:solidFill>
                <a:latin typeface="Times New Roman" pitchFamily="18" charset="0"/>
              </a:rPr>
              <a:t>product</a:t>
            </a:r>
          </a:p>
        </p:txBody>
      </p:sp>
      <p:sp>
        <p:nvSpPr>
          <p:cNvPr id="428037" name="Text Box 5"/>
          <p:cNvSpPr txBox="1">
            <a:spLocks noChangeArrowheads="1"/>
          </p:cNvSpPr>
          <p:nvPr/>
        </p:nvSpPr>
        <p:spPr bwMode="auto">
          <a:xfrm>
            <a:off x="2436707" y="5984081"/>
            <a:ext cx="160585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Processing </a:t>
            </a:r>
          </a:p>
          <a:p>
            <a:pPr eaLnBrk="1" hangingPunct="1"/>
            <a:r>
              <a:rPr lang="en-GB">
                <a:solidFill>
                  <a:schemeClr val="tx1"/>
                </a:solidFill>
                <a:latin typeface="Times New Roman" pitchFamily="18" charset="0"/>
              </a:rPr>
              <a:t>defect</a:t>
            </a:r>
          </a:p>
        </p:txBody>
      </p:sp>
      <p:sp>
        <p:nvSpPr>
          <p:cNvPr id="428038" name="Text Box 6"/>
          <p:cNvSpPr txBox="1">
            <a:spLocks noChangeArrowheads="1"/>
          </p:cNvSpPr>
          <p:nvPr/>
        </p:nvSpPr>
        <p:spPr bwMode="auto">
          <a:xfrm>
            <a:off x="2546773" y="7304247"/>
            <a:ext cx="1312503"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Material </a:t>
            </a:r>
          </a:p>
          <a:p>
            <a:pPr eaLnBrk="1" hangingPunct="1"/>
            <a:r>
              <a:rPr lang="en-GB">
                <a:solidFill>
                  <a:schemeClr val="tx1"/>
                </a:solidFill>
                <a:latin typeface="Times New Roman" pitchFamily="18" charset="0"/>
              </a:rPr>
              <a:t>Defect</a:t>
            </a:r>
          </a:p>
        </p:txBody>
      </p:sp>
      <p:sp>
        <p:nvSpPr>
          <p:cNvPr id="428039" name="Text Box 7"/>
          <p:cNvSpPr txBox="1">
            <a:spLocks noChangeArrowheads="1"/>
          </p:cNvSpPr>
          <p:nvPr/>
        </p:nvSpPr>
        <p:spPr bwMode="auto">
          <a:xfrm>
            <a:off x="4119881" y="5850732"/>
            <a:ext cx="1570586" cy="466938"/>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Setup error</a:t>
            </a:r>
          </a:p>
        </p:txBody>
      </p:sp>
      <p:sp>
        <p:nvSpPr>
          <p:cNvPr id="428040" name="Text Box 8"/>
          <p:cNvSpPr txBox="1">
            <a:spLocks noChangeArrowheads="1"/>
          </p:cNvSpPr>
          <p:nvPr/>
        </p:nvSpPr>
        <p:spPr bwMode="auto">
          <a:xfrm>
            <a:off x="4084321" y="6309123"/>
            <a:ext cx="170684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Adjustment </a:t>
            </a:r>
          </a:p>
          <a:p>
            <a:pPr eaLnBrk="1" hangingPunct="1"/>
            <a:r>
              <a:rPr lang="en-GB">
                <a:solidFill>
                  <a:schemeClr val="tx1"/>
                </a:solidFill>
                <a:latin typeface="Times New Roman" pitchFamily="18" charset="0"/>
              </a:rPr>
              <a:t>error</a:t>
            </a:r>
          </a:p>
        </p:txBody>
      </p:sp>
      <p:sp>
        <p:nvSpPr>
          <p:cNvPr id="428041" name="Text Box 9"/>
          <p:cNvSpPr txBox="1">
            <a:spLocks noChangeArrowheads="1"/>
          </p:cNvSpPr>
          <p:nvPr/>
        </p:nvSpPr>
        <p:spPr bwMode="auto">
          <a:xfrm>
            <a:off x="5408507" y="5342335"/>
            <a:ext cx="1375020"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Omission</a:t>
            </a:r>
          </a:p>
        </p:txBody>
      </p:sp>
      <p:sp>
        <p:nvSpPr>
          <p:cNvPr id="428042" name="Text Box 10"/>
          <p:cNvSpPr txBox="1">
            <a:spLocks noChangeArrowheads="1"/>
          </p:cNvSpPr>
          <p:nvPr/>
        </p:nvSpPr>
        <p:spPr bwMode="auto">
          <a:xfrm>
            <a:off x="5454227" y="6177439"/>
            <a:ext cx="1213117"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Process </a:t>
            </a:r>
          </a:p>
          <a:p>
            <a:pPr eaLnBrk="1" hangingPunct="1"/>
            <a:r>
              <a:rPr lang="en-GB">
                <a:solidFill>
                  <a:schemeClr val="tx1"/>
                </a:solidFill>
                <a:latin typeface="Times New Roman" pitchFamily="18" charset="0"/>
              </a:rPr>
              <a:t>error</a:t>
            </a:r>
          </a:p>
        </p:txBody>
      </p:sp>
      <p:sp>
        <p:nvSpPr>
          <p:cNvPr id="428043" name="Text Box 11"/>
          <p:cNvSpPr txBox="1">
            <a:spLocks noChangeArrowheads="1"/>
          </p:cNvSpPr>
          <p:nvPr/>
        </p:nvSpPr>
        <p:spPr bwMode="auto">
          <a:xfrm>
            <a:off x="4224867" y="7022546"/>
            <a:ext cx="1187469"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Missing</a:t>
            </a:r>
          </a:p>
          <a:p>
            <a:pPr eaLnBrk="1" hangingPunct="1"/>
            <a:r>
              <a:rPr lang="en-GB">
                <a:solidFill>
                  <a:schemeClr val="tx1"/>
                </a:solidFill>
                <a:latin typeface="Times New Roman" pitchFamily="18" charset="0"/>
              </a:rPr>
              <a:t> parts</a:t>
            </a:r>
          </a:p>
        </p:txBody>
      </p:sp>
      <p:sp>
        <p:nvSpPr>
          <p:cNvPr id="428044" name="Text Box 12"/>
          <p:cNvSpPr txBox="1">
            <a:spLocks noChangeArrowheads="1"/>
          </p:cNvSpPr>
          <p:nvPr/>
        </p:nvSpPr>
        <p:spPr bwMode="auto">
          <a:xfrm>
            <a:off x="4172374" y="7739302"/>
            <a:ext cx="1381432" cy="836270"/>
          </a:xfrm>
          <a:prstGeom prst="rect">
            <a:avLst/>
          </a:prstGeom>
          <a:noFill/>
          <a:ln w="9525">
            <a:solidFill>
              <a:schemeClr val="tx1"/>
            </a:solidFill>
            <a:miter lim="800000"/>
            <a:headEnd/>
            <a:tailEnd/>
          </a:ln>
          <a:effectLst/>
        </p:spPr>
        <p:txBody>
          <a:bodyPr wrap="none" lIns="96661" tIns="48331" rIns="96661" bIns="48331">
            <a:spAutoFit/>
          </a:bodyPr>
          <a:lstStyle/>
          <a:p>
            <a:pPr eaLnBrk="1" hangingPunct="1"/>
            <a:r>
              <a:rPr lang="en-GB">
                <a:solidFill>
                  <a:schemeClr val="tx1"/>
                </a:solidFill>
                <a:latin typeface="Times New Roman" pitchFamily="18" charset="0"/>
              </a:rPr>
              <a:t>Incorrect </a:t>
            </a:r>
          </a:p>
          <a:p>
            <a:pPr eaLnBrk="1" hangingPunct="1"/>
            <a:r>
              <a:rPr lang="en-GB">
                <a:solidFill>
                  <a:schemeClr val="tx1"/>
                </a:solidFill>
                <a:latin typeface="Times New Roman" pitchFamily="18" charset="0"/>
              </a:rPr>
              <a:t>parts</a:t>
            </a:r>
          </a:p>
        </p:txBody>
      </p:sp>
      <p:sp>
        <p:nvSpPr>
          <p:cNvPr id="428045" name="Line 13"/>
          <p:cNvSpPr>
            <a:spLocks noChangeShapeType="1"/>
          </p:cNvSpPr>
          <p:nvPr/>
        </p:nvSpPr>
        <p:spPr bwMode="auto">
          <a:xfrm flipV="1">
            <a:off x="1959188" y="6502480"/>
            <a:ext cx="374226" cy="311705"/>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6" name="Line 14"/>
          <p:cNvSpPr>
            <a:spLocks noChangeShapeType="1"/>
          </p:cNvSpPr>
          <p:nvPr/>
        </p:nvSpPr>
        <p:spPr bwMode="auto">
          <a:xfrm>
            <a:off x="2001521" y="7120890"/>
            <a:ext cx="443653" cy="26003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7" name="Line 15"/>
          <p:cNvSpPr>
            <a:spLocks noChangeShapeType="1"/>
          </p:cNvSpPr>
          <p:nvPr/>
        </p:nvSpPr>
        <p:spPr bwMode="auto">
          <a:xfrm flipV="1">
            <a:off x="3466255" y="5947410"/>
            <a:ext cx="484293" cy="27336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8" name="Line 16"/>
          <p:cNvSpPr>
            <a:spLocks noChangeShapeType="1"/>
          </p:cNvSpPr>
          <p:nvPr/>
        </p:nvSpPr>
        <p:spPr bwMode="auto">
          <a:xfrm>
            <a:off x="3479801" y="6319124"/>
            <a:ext cx="497840" cy="14835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49" name="Line 17"/>
          <p:cNvSpPr>
            <a:spLocks noChangeShapeType="1"/>
          </p:cNvSpPr>
          <p:nvPr/>
        </p:nvSpPr>
        <p:spPr bwMode="auto">
          <a:xfrm flipV="1">
            <a:off x="3423920" y="7332583"/>
            <a:ext cx="731520" cy="21169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0" name="Line 18"/>
          <p:cNvSpPr>
            <a:spLocks noChangeShapeType="1"/>
          </p:cNvSpPr>
          <p:nvPr/>
        </p:nvSpPr>
        <p:spPr bwMode="auto">
          <a:xfrm>
            <a:off x="3423920" y="7629287"/>
            <a:ext cx="675641" cy="233363"/>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1" name="Line 19"/>
          <p:cNvSpPr>
            <a:spLocks noChangeShapeType="1"/>
          </p:cNvSpPr>
          <p:nvPr/>
        </p:nvSpPr>
        <p:spPr bwMode="auto">
          <a:xfrm flipV="1">
            <a:off x="5108787" y="5822395"/>
            <a:ext cx="248919" cy="101679"/>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2" name="Line 20"/>
          <p:cNvSpPr>
            <a:spLocks noChangeShapeType="1"/>
          </p:cNvSpPr>
          <p:nvPr/>
        </p:nvSpPr>
        <p:spPr bwMode="auto">
          <a:xfrm>
            <a:off x="5135880" y="5995751"/>
            <a:ext cx="277707" cy="175021"/>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3" name="Line 21"/>
          <p:cNvSpPr>
            <a:spLocks noChangeShapeType="1"/>
          </p:cNvSpPr>
          <p:nvPr/>
        </p:nvSpPr>
        <p:spPr bwMode="auto">
          <a:xfrm flipV="1">
            <a:off x="5162974" y="6479143"/>
            <a:ext cx="237067" cy="38338"/>
          </a:xfrm>
          <a:prstGeom prst="line">
            <a:avLst/>
          </a:prstGeom>
          <a:noFill/>
          <a:ln w="9525">
            <a:solidFill>
              <a:schemeClr val="tx1"/>
            </a:solidFill>
            <a:round/>
            <a:headEnd/>
            <a:tailEnd type="triangle" w="med" len="med"/>
          </a:ln>
          <a:effectLst/>
        </p:spPr>
        <p:txBody>
          <a:bodyPr wrap="none" lIns="96661" tIns="48331" rIns="96661" bIns="48331" anchor="ctr"/>
          <a:lstStyle/>
          <a:p>
            <a:endParaRPr lang="en-US"/>
          </a:p>
        </p:txBody>
      </p:sp>
      <p:sp>
        <p:nvSpPr>
          <p:cNvPr id="428054" name="Rectangle 22"/>
          <p:cNvSpPr>
            <a:spLocks noChangeArrowheads="1"/>
          </p:cNvSpPr>
          <p:nvPr/>
        </p:nvSpPr>
        <p:spPr bwMode="auto">
          <a:xfrm>
            <a:off x="1071881" y="8439389"/>
            <a:ext cx="6498987" cy="836270"/>
          </a:xfrm>
          <a:prstGeom prst="rect">
            <a:avLst/>
          </a:prstGeom>
          <a:noFill/>
          <a:ln w="9525">
            <a:noFill/>
            <a:miter lim="800000"/>
            <a:headEnd/>
            <a:tailEnd/>
          </a:ln>
          <a:effectLst/>
        </p:spPr>
        <p:txBody>
          <a:bodyPr wrap="none" lIns="96661" tIns="48331" rIns="96661" bIns="48331">
            <a:spAutoFit/>
          </a:bodyPr>
          <a:lstStyle/>
          <a:p>
            <a:pPr algn="l" eaLnBrk="1" hangingPunct="1"/>
            <a:r>
              <a:rPr lang="en-GB">
                <a:solidFill>
                  <a:schemeClr val="tx1"/>
                </a:solidFill>
              </a:rPr>
              <a:t>Errors may be Human or Process related</a:t>
            </a:r>
          </a:p>
          <a:p>
            <a:pPr algn="l" eaLnBrk="1" hangingPunct="1"/>
            <a:r>
              <a:rPr lang="en-GB">
                <a:solidFill>
                  <a:schemeClr val="tx1"/>
                </a:solidFill>
              </a:rPr>
              <a:t>Defects may be Repetitive or Unique</a:t>
            </a:r>
          </a:p>
        </p:txBody>
      </p:sp>
    </p:spTree>
    <p:extLst>
      <p:ext uri="{BB962C8B-B14F-4D97-AF65-F5344CB8AC3E}">
        <p14:creationId xmlns:p14="http://schemas.microsoft.com/office/powerpoint/2010/main" val="11293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4</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2300995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47</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3871160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DD94A-4861-4ADE-909D-B83A7D9DD26A}" type="slidenum">
              <a:rPr lang="en-US"/>
              <a:pPr/>
              <a:t>50</a:t>
            </a:fld>
            <a:endParaRPr lang="en-US"/>
          </a:p>
        </p:txBody>
      </p:sp>
      <p:sp>
        <p:nvSpPr>
          <p:cNvPr id="632834" name="Rectangle 2"/>
          <p:cNvSpPr>
            <a:spLocks noGrp="1" noRot="1" noChangeAspect="1" noChangeArrowheads="1" noTextEdit="1"/>
          </p:cNvSpPr>
          <p:nvPr>
            <p:ph type="sldImg"/>
          </p:nvPr>
        </p:nvSpPr>
        <p:spPr>
          <a:xfrm>
            <a:off x="795338" y="806450"/>
            <a:ext cx="5722937" cy="4292600"/>
          </a:xfrm>
          <a:ln/>
        </p:spPr>
      </p:sp>
      <p:sp>
        <p:nvSpPr>
          <p:cNvPr id="632835"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3101014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DD94A-4861-4ADE-909D-B83A7D9DD26A}" type="slidenum">
              <a:rPr lang="en-US"/>
              <a:pPr/>
              <a:t>51</a:t>
            </a:fld>
            <a:endParaRPr lang="en-US"/>
          </a:p>
        </p:txBody>
      </p:sp>
      <p:sp>
        <p:nvSpPr>
          <p:cNvPr id="632834" name="Rectangle 2"/>
          <p:cNvSpPr>
            <a:spLocks noGrp="1" noRot="1" noChangeAspect="1" noChangeArrowheads="1" noTextEdit="1"/>
          </p:cNvSpPr>
          <p:nvPr>
            <p:ph type="sldImg"/>
          </p:nvPr>
        </p:nvSpPr>
        <p:spPr>
          <a:xfrm>
            <a:off x="795338" y="806450"/>
            <a:ext cx="5722937" cy="4292600"/>
          </a:xfrm>
          <a:ln/>
        </p:spPr>
      </p:sp>
      <p:sp>
        <p:nvSpPr>
          <p:cNvPr id="632835" name="Rectangle 3"/>
          <p:cNvSpPr>
            <a:spLocks noGrp="1" noChangeArrowheads="1"/>
          </p:cNvSpPr>
          <p:nvPr>
            <p:ph type="body" idx="1"/>
          </p:nvPr>
        </p:nvSpPr>
        <p:spPr>
          <a:xfrm>
            <a:off x="570654" y="5430679"/>
            <a:ext cx="3007360" cy="3180398"/>
          </a:xfrm>
        </p:spPr>
        <p:txBody>
          <a:bodyPr/>
          <a:lstStyle/>
          <a:p>
            <a:endParaRPr lang="en-US"/>
          </a:p>
        </p:txBody>
      </p:sp>
    </p:spTree>
    <p:extLst>
      <p:ext uri="{BB962C8B-B14F-4D97-AF65-F5344CB8AC3E}">
        <p14:creationId xmlns:p14="http://schemas.microsoft.com/office/powerpoint/2010/main" val="233632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6712A-77E7-492C-B232-59A14F4D7F57}" type="slidenum">
              <a:rPr lang="en-US"/>
              <a:pPr/>
              <a:t>5</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endParaRPr lang="en-GB" dirty="0"/>
          </a:p>
          <a:p>
            <a:pPr marL="241653" indent="-241653"/>
            <a:endParaRPr lang="en-GB" dirty="0"/>
          </a:p>
        </p:txBody>
      </p:sp>
    </p:spTree>
    <p:extLst>
      <p:ext uri="{BB962C8B-B14F-4D97-AF65-F5344CB8AC3E}">
        <p14:creationId xmlns:p14="http://schemas.microsoft.com/office/powerpoint/2010/main" val="1934005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992017-517B-4349-9769-A31E978BA5E9}" type="slidenum">
              <a:rPr lang="en-US"/>
              <a:pPr/>
              <a:t>6</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pPr marL="241653" indent="-241653"/>
            <a:r>
              <a:rPr lang="en-US" dirty="0"/>
              <a:t>Speaker Notes: NA</a:t>
            </a:r>
          </a:p>
          <a:p>
            <a:pPr marL="241653" indent="-241653"/>
            <a:endParaRPr lang="en-US" dirty="0"/>
          </a:p>
          <a:p>
            <a:pPr marL="241653" indent="-241653"/>
            <a:r>
              <a:rPr lang="en-US" dirty="0"/>
              <a:t>Speaker Instructions:</a:t>
            </a:r>
          </a:p>
          <a:p>
            <a:pPr marL="241653" indent="-241653">
              <a:buFontTx/>
              <a:buAutoNum type="arabicPeriod"/>
            </a:pPr>
            <a:r>
              <a:rPr lang="en-US" dirty="0"/>
              <a:t>Hit a key to display the text </a:t>
            </a:r>
            <a:r>
              <a:rPr lang="en-US" dirty="0" err="1"/>
              <a:t>Muda</a:t>
            </a:r>
            <a:r>
              <a:rPr lang="en-US" dirty="0"/>
              <a:t>, Mura and </a:t>
            </a:r>
            <a:r>
              <a:rPr lang="en-US" dirty="0" err="1"/>
              <a:t>Muri</a:t>
            </a:r>
            <a:r>
              <a:rPr lang="en-US" dirty="0"/>
              <a:t> one after another.</a:t>
            </a:r>
          </a:p>
          <a:p>
            <a:pPr marL="241653" indent="-241653">
              <a:buFontTx/>
              <a:buAutoNum type="arabicPeriod"/>
            </a:pPr>
            <a:r>
              <a:rPr lang="en-US" dirty="0"/>
              <a:t>Hit a key to display the table.</a:t>
            </a:r>
          </a:p>
          <a:p>
            <a:pPr marL="241653" indent="-241653"/>
            <a:endParaRPr lang="en-US" dirty="0"/>
          </a:p>
          <a:p>
            <a:pPr marL="241653" indent="-241653">
              <a:buFontTx/>
              <a:buAutoNum type="arabicPeriod"/>
            </a:pPr>
            <a:endParaRPr lang="en-GB" dirty="0"/>
          </a:p>
          <a:p>
            <a:pPr marL="241653" indent="-241653"/>
            <a:endParaRPr lang="en-GB" dirty="0"/>
          </a:p>
        </p:txBody>
      </p:sp>
    </p:spTree>
    <p:extLst>
      <p:ext uri="{BB962C8B-B14F-4D97-AF65-F5344CB8AC3E}">
        <p14:creationId xmlns:p14="http://schemas.microsoft.com/office/powerpoint/2010/main" val="230905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CF8B915-DF5C-4E53-9F21-4973CBCB2C6F}" type="slidenum">
              <a:rPr lang="en-US"/>
              <a:pPr/>
              <a:t>7</a:t>
            </a:fld>
            <a:endParaRPr lang="en-US"/>
          </a:p>
        </p:txBody>
      </p:sp>
      <p:sp>
        <p:nvSpPr>
          <p:cNvPr id="583682" name="Slide Image Placeholder 1"/>
          <p:cNvSpPr>
            <a:spLocks noGrp="1" noRot="1" noChangeAspect="1" noTextEdit="1"/>
          </p:cNvSpPr>
          <p:nvPr>
            <p:ph type="sldImg"/>
          </p:nvPr>
        </p:nvSpPr>
        <p:spPr>
          <a:xfrm>
            <a:off x="1258888" y="720725"/>
            <a:ext cx="4800600" cy="3600450"/>
          </a:xfrm>
          <a:ln/>
        </p:spPr>
      </p:sp>
      <p:sp>
        <p:nvSpPr>
          <p:cNvPr id="583683" name="Notes Placeholder 2"/>
          <p:cNvSpPr>
            <a:spLocks noGrp="1"/>
          </p:cNvSpPr>
          <p:nvPr>
            <p:ph type="body" idx="1"/>
          </p:nvPr>
        </p:nvSpPr>
        <p:spPr>
          <a:xfrm>
            <a:off x="731520" y="4560570"/>
            <a:ext cx="5852160" cy="4320540"/>
          </a:xfrm>
        </p:spPr>
        <p:txBody>
          <a:bodyPr lIns="96653" tIns="48326" rIns="96653" bIns="48326"/>
          <a:lstStyle/>
          <a:p>
            <a:pPr>
              <a:spcBef>
                <a:spcPct val="0"/>
              </a:spcBef>
            </a:pPr>
            <a:endParaRPr lang="en-US"/>
          </a:p>
        </p:txBody>
      </p:sp>
      <p:sp>
        <p:nvSpPr>
          <p:cNvPr id="583684" name="Slide Number Placeholder 3"/>
          <p:cNvSpPr txBox="1">
            <a:spLocks noGrp="1"/>
          </p:cNvSpPr>
          <p:nvPr/>
        </p:nvSpPr>
        <p:spPr bwMode="auto">
          <a:xfrm>
            <a:off x="4143587" y="9119474"/>
            <a:ext cx="3169920" cy="480060"/>
          </a:xfrm>
          <a:prstGeom prst="rect">
            <a:avLst/>
          </a:prstGeom>
          <a:noFill/>
          <a:ln w="9525">
            <a:noFill/>
            <a:miter lim="800000"/>
            <a:headEnd/>
            <a:tailEnd/>
          </a:ln>
        </p:spPr>
        <p:txBody>
          <a:bodyPr lIns="96653" tIns="48326" rIns="96653" bIns="48326" anchor="b"/>
          <a:lstStyle/>
          <a:p>
            <a:pPr algn="r" eaLnBrk="1" hangingPunct="1"/>
            <a:fld id="{84F9642A-7DCD-4B82-914D-7A5BB31EB7C1}" type="slidenum">
              <a:rPr lang="en-US">
                <a:solidFill>
                  <a:schemeClr val="tx1"/>
                </a:solidFill>
                <a:latin typeface="Calibri" pitchFamily="34" charset="0"/>
              </a:rPr>
              <a:pPr algn="r" eaLnBrk="1" hangingPunct="1"/>
              <a:t>7</a:t>
            </a:fld>
            <a:endParaRPr lang="en-US">
              <a:solidFill>
                <a:schemeClr val="tx1"/>
              </a:solidFill>
              <a:latin typeface="Calibri" pitchFamily="34" charset="0"/>
            </a:endParaRPr>
          </a:p>
        </p:txBody>
      </p:sp>
    </p:spTree>
    <p:extLst>
      <p:ext uri="{BB962C8B-B14F-4D97-AF65-F5344CB8AC3E}">
        <p14:creationId xmlns:p14="http://schemas.microsoft.com/office/powerpoint/2010/main" val="171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4B2727-DE42-43CA-A159-794C52D58457}" type="slidenum">
              <a:rPr lang="en-US"/>
              <a:pPr/>
              <a:t>11</a:t>
            </a:fld>
            <a:endParaRPr 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pPr marL="241653" indent="-241653"/>
            <a:r>
              <a:rPr lang="en-GB" dirty="0"/>
              <a:t>Speaker Instructions:</a:t>
            </a:r>
          </a:p>
          <a:p>
            <a:pPr marL="241653" indent="-241653"/>
            <a:r>
              <a:rPr lang="en-US" dirty="0"/>
              <a:t>- </a:t>
            </a:r>
            <a:r>
              <a:rPr lang="en-GB" dirty="0"/>
              <a:t>Hit a key to display the </a:t>
            </a:r>
            <a:r>
              <a:rPr lang="en-US" dirty="0"/>
              <a:t>details corresponding to 1900s.</a:t>
            </a:r>
          </a:p>
          <a:p>
            <a:pPr marL="241653" indent="-241653"/>
            <a:r>
              <a:rPr lang="en-US" dirty="0"/>
              <a:t>Speaker Notes:</a:t>
            </a:r>
          </a:p>
          <a:p>
            <a:pPr marL="241653" indent="-241653"/>
            <a:r>
              <a:rPr lang="en-US" dirty="0"/>
              <a:t>In the early 1900s, Henry Ford started the Highland Park plant where assembly line production was pioneered.</a:t>
            </a:r>
          </a:p>
          <a:p>
            <a:pPr marL="241653" indent="-241653"/>
            <a:r>
              <a:rPr lang="en-US" dirty="0"/>
              <a:t>Speaker Instructions:</a:t>
            </a:r>
          </a:p>
          <a:p>
            <a:pPr marL="241653" indent="-241653"/>
            <a:r>
              <a:rPr lang="en-US" dirty="0"/>
              <a:t>- Hit a key to display the details corresponding to the second time span.</a:t>
            </a:r>
          </a:p>
          <a:p>
            <a:pPr marL="241653" indent="-241653"/>
            <a:r>
              <a:rPr lang="en-US" dirty="0"/>
              <a:t>Speaker Notes:</a:t>
            </a:r>
          </a:p>
          <a:p>
            <a:pPr marL="241653" indent="-241653"/>
            <a:r>
              <a:rPr lang="en-US" dirty="0"/>
              <a:t>The Toyota production system was developed between 1945 and 1970 by Shigeo Shingo and </a:t>
            </a:r>
            <a:r>
              <a:rPr lang="en-US" dirty="0" err="1"/>
              <a:t>Taichi</a:t>
            </a:r>
            <a:r>
              <a:rPr lang="en-US" dirty="0"/>
              <a:t> </a:t>
            </a:r>
            <a:r>
              <a:rPr lang="en-US" dirty="0" err="1"/>
              <a:t>Ohno</a:t>
            </a:r>
            <a:r>
              <a:rPr lang="en-US" dirty="0"/>
              <a:t>.</a:t>
            </a:r>
          </a:p>
          <a:p>
            <a:pPr marL="241653" indent="-241653"/>
            <a:r>
              <a:rPr lang="en-US" dirty="0"/>
              <a:t>Speaker Instructions:</a:t>
            </a:r>
          </a:p>
          <a:p>
            <a:pPr marL="241653" indent="-241653"/>
            <a:r>
              <a:rPr lang="en-US" dirty="0"/>
              <a:t>- Hit a key to display the details corresponding to the third time span.</a:t>
            </a:r>
          </a:p>
          <a:p>
            <a:pPr marL="241653" indent="-241653"/>
            <a:r>
              <a:rPr lang="en-US" dirty="0"/>
              <a:t>Speaker Notes:</a:t>
            </a:r>
          </a:p>
          <a:p>
            <a:pPr marL="241653" indent="-241653"/>
            <a:r>
              <a:rPr lang="en-US" dirty="0"/>
              <a:t>Richard </a:t>
            </a:r>
            <a:r>
              <a:rPr lang="en-US" dirty="0" err="1"/>
              <a:t>Schonberger</a:t>
            </a:r>
            <a:r>
              <a:rPr lang="en-US" dirty="0"/>
              <a:t> wrote a book called ‘Japanese Manufacturing Techniques’ in 1982. Later a book named ‘New Manufacturing Challenge’, written by Kiyoshi </a:t>
            </a:r>
            <a:r>
              <a:rPr lang="en-US" dirty="0" err="1"/>
              <a:t>Suzaki</a:t>
            </a:r>
            <a:r>
              <a:rPr lang="en-US" dirty="0"/>
              <a:t> was published in the year 1987.</a:t>
            </a:r>
          </a:p>
          <a:p>
            <a:pPr marL="241653" indent="-241653"/>
            <a:r>
              <a:rPr lang="en-US" dirty="0"/>
              <a:t>Speaker Instructions:</a:t>
            </a:r>
          </a:p>
          <a:p>
            <a:pPr marL="241653" indent="-241653"/>
            <a:r>
              <a:rPr lang="en-US" dirty="0"/>
              <a:t>- Hit a key to display the details corresponding to the fourth time span</a:t>
            </a:r>
          </a:p>
          <a:p>
            <a:pPr marL="241653" indent="-241653"/>
            <a:r>
              <a:rPr lang="en-US" dirty="0"/>
              <a:t>Speaker Notes:</a:t>
            </a:r>
          </a:p>
          <a:p>
            <a:pPr marL="241653" indent="-241653"/>
            <a:r>
              <a:rPr lang="en-US" dirty="0"/>
              <a:t>In 1990 James Womack wrote a book called ‘The Machine that Changed the World’.</a:t>
            </a:r>
          </a:p>
          <a:p>
            <a:pPr marL="241653" indent="-241653"/>
            <a:endParaRPr lang="en-GB" dirty="0"/>
          </a:p>
          <a:p>
            <a:pPr marL="241653" indent="-241653"/>
            <a:endParaRPr lang="en-GB" dirty="0"/>
          </a:p>
        </p:txBody>
      </p:sp>
    </p:spTree>
    <p:extLst>
      <p:ext uri="{BB962C8B-B14F-4D97-AF65-F5344CB8AC3E}">
        <p14:creationId xmlns:p14="http://schemas.microsoft.com/office/powerpoint/2010/main" val="375228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9D0B43-FCEA-4FE9-8541-1D70FFADC202}" type="slidenum">
              <a:rPr lang="en-US"/>
              <a:pPr/>
              <a:t>12</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r>
              <a:rPr lang="en-US"/>
              <a:t>Speaker Notes: NA</a:t>
            </a:r>
          </a:p>
        </p:txBody>
      </p:sp>
    </p:spTree>
    <p:extLst>
      <p:ext uri="{BB962C8B-B14F-4D97-AF65-F5344CB8AC3E}">
        <p14:creationId xmlns:p14="http://schemas.microsoft.com/office/powerpoint/2010/main" val="372769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525E7-01B6-43D4-9F42-242C056EE11F}"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en-US"/>
              <a:t>Speaker Notes: NA</a:t>
            </a:r>
          </a:p>
          <a:p>
            <a:r>
              <a:rPr lang="en-US"/>
              <a:t>Instructions to speaker:</a:t>
            </a:r>
          </a:p>
          <a:p>
            <a:r>
              <a:rPr lang="en-US"/>
              <a:t>Hit a key to display the text</a:t>
            </a:r>
          </a:p>
        </p:txBody>
      </p:sp>
    </p:spTree>
    <p:extLst>
      <p:ext uri="{BB962C8B-B14F-4D97-AF65-F5344CB8AC3E}">
        <p14:creationId xmlns:p14="http://schemas.microsoft.com/office/powerpoint/2010/main" val="2125334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273" y="277547"/>
            <a:ext cx="1467612" cy="462770"/>
          </a:xfrm>
          <a:prstGeom prst="rect">
            <a:avLst/>
          </a:prstGeom>
        </p:spPr>
      </p:pic>
      <p:sp>
        <p:nvSpPr>
          <p:cNvPr id="2" name="Title 1"/>
          <p:cNvSpPr>
            <a:spLocks noGrp="1"/>
          </p:cNvSpPr>
          <p:nvPr>
            <p:ph type="ctrTitle"/>
          </p:nvPr>
        </p:nvSpPr>
        <p:spPr>
          <a:xfrm>
            <a:off x="4057650" y="4580574"/>
            <a:ext cx="4846210" cy="1335024"/>
          </a:xfrm>
        </p:spPr>
        <p:txBody>
          <a:bodyPr rIns="0" anchor="ctr">
            <a:noAutofit/>
          </a:bodyPr>
          <a:lstStyle>
            <a:lvl1pPr algn="r">
              <a:defRPr sz="240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055254" y="5962652"/>
            <a:ext cx="4848606" cy="476249"/>
          </a:xfrm>
        </p:spPr>
        <p:txBody>
          <a:bodyPr rIns="0" anchor="ctr">
            <a:noAutofit/>
          </a:bodyPr>
          <a:lstStyle>
            <a:lvl1pPr marL="0" indent="0" algn="r">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ext uri="{BB962C8B-B14F-4D97-AF65-F5344CB8AC3E}">
        <p14:creationId xmlns:p14="http://schemas.microsoft.com/office/powerpoint/2010/main" val="137479068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BCB5AEFB-5092-4A7D-8648-465EC8376AEE}" type="slidenum">
              <a:rPr lang="en-US" altLang="en-US"/>
              <a:pPr>
                <a:defRPr/>
              </a:pPr>
              <a:t>‹#›</a:t>
            </a:fld>
            <a:endParaRPr lang="en-US" altLang="en-US" dirty="0"/>
          </a:p>
        </p:txBody>
      </p:sp>
      <p:sp>
        <p:nvSpPr>
          <p:cNvPr id="4"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71833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sp>
        <p:nvSpPr>
          <p:cNvPr id="9" name="Rectangle 8">
            <a:extLst>
              <a:ext uri="{FF2B5EF4-FFF2-40B4-BE49-F238E27FC236}">
                <a16:creationId xmlns:a16="http://schemas.microsoft.com/office/drawing/2014/main" xmlns="" id="{A8962026-C6DB-4265-AB26-4A92543AD4F3}"/>
              </a:ext>
            </a:extLst>
          </p:cNvPr>
          <p:cNvSpPr/>
          <p:nvPr userDrawn="1"/>
        </p:nvSpPr>
        <p:spPr>
          <a:xfrm>
            <a:off x="0" y="-15511"/>
            <a:ext cx="9141714" cy="688195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12"/>
          <p:cNvSpPr>
            <a:spLocks noGrp="1"/>
          </p:cNvSpPr>
          <p:nvPr>
            <p:ph type="body" sz="quarter" idx="10" hasCustomPrompt="1"/>
          </p:nvPr>
        </p:nvSpPr>
        <p:spPr>
          <a:xfrm>
            <a:off x="4301837" y="4574761"/>
            <a:ext cx="4601718" cy="1557753"/>
          </a:xfrm>
        </p:spPr>
        <p:txBody>
          <a:bodyPr rIns="0" anchor="ctr"/>
          <a:lstStyle>
            <a:lvl1pPr marL="0" indent="0" algn="r">
              <a:spcAft>
                <a:spcPts val="0"/>
              </a:spcAft>
              <a:buFont typeface="Arial" panose="020B0604020202020204" pitchFamily="34" charset="0"/>
              <a:buNone/>
              <a:defRPr sz="1500" b="0">
                <a:solidFill>
                  <a:schemeClr val="tx1"/>
                </a:solidFill>
                <a:latin typeface="Arial Black" panose="020B0A04020102020204" pitchFamily="34" charset="0"/>
              </a:defRPr>
            </a:lvl1pPr>
            <a:lvl2pPr marL="0" indent="0" algn="r">
              <a:spcBef>
                <a:spcPts val="0"/>
              </a:spcBef>
              <a:spcAft>
                <a:spcPts val="0"/>
              </a:spcAft>
              <a:buNone/>
              <a:defRPr lang="en-US" sz="2700" b="1" kern="1200" dirty="0">
                <a:solidFill>
                  <a:schemeClr val="accent2"/>
                </a:solidFill>
                <a:latin typeface="+mn-lt"/>
                <a:ea typeface="+mj-ea"/>
                <a:cs typeface="+mj-cs"/>
              </a:defRPr>
            </a:lvl2pPr>
          </a:lstStyle>
          <a:p>
            <a:pPr lvl="0"/>
            <a:r>
              <a:rPr lang="en-US" dirty="0" smtClean="0"/>
              <a:t>Section Divider 1</a:t>
            </a:r>
          </a:p>
          <a:p>
            <a:pPr lvl="1"/>
            <a:r>
              <a:rPr lang="en-US" dirty="0" smtClean="0"/>
              <a:t>Text</a:t>
            </a:r>
            <a:endParaRPr lang="en-US" dirty="0"/>
          </a:p>
        </p:txBody>
      </p:sp>
    </p:spTree>
    <p:extLst>
      <p:ext uri="{BB962C8B-B14F-4D97-AF65-F5344CB8AC3E}">
        <p14:creationId xmlns:p14="http://schemas.microsoft.com/office/powerpoint/2010/main" val="21009529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1714" cy="6866443"/>
          </a:xfrm>
          <a:prstGeom prst="rect">
            <a:avLst/>
          </a:prstGeom>
        </p:spPr>
      </p:pic>
      <p:sp>
        <p:nvSpPr>
          <p:cNvPr id="10" name="Rectangle 9">
            <a:extLst>
              <a:ext uri="{FF2B5EF4-FFF2-40B4-BE49-F238E27FC236}">
                <a16:creationId xmlns:a16="http://schemas.microsoft.com/office/drawing/2014/main" xmlns="" id="{A8962026-C6DB-4265-AB26-4A92543AD4F3}"/>
              </a:ext>
            </a:extLst>
          </p:cNvPr>
          <p:cNvSpPr/>
          <p:nvPr userDrawn="1"/>
        </p:nvSpPr>
        <p:spPr>
          <a:xfrm>
            <a:off x="0" y="-15511"/>
            <a:ext cx="9141714" cy="688195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userDrawn="1"/>
        </p:nvSpPr>
        <p:spPr>
          <a:xfrm>
            <a:off x="4301837" y="4574761"/>
            <a:ext cx="4601718" cy="1557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r"/>
            <a:r>
              <a:rPr lang="en-US" sz="5400" b="0" dirty="0" smtClean="0">
                <a:solidFill>
                  <a:schemeClr val="accent2"/>
                </a:solidFill>
                <a:effectLst/>
                <a:latin typeface="Impact" panose="020B0806030902050204" pitchFamily="34" charset="0"/>
              </a:rPr>
              <a:t>THANK YOU!</a:t>
            </a:r>
            <a:endParaRPr lang="en-US" sz="5400" b="0" dirty="0">
              <a:solidFill>
                <a:schemeClr val="accent2"/>
              </a:solidFill>
              <a:effectLst/>
              <a:latin typeface="Impact" panose="020B0806030902050204" pitchFamily="34" charset="0"/>
            </a:endParaRPr>
          </a:p>
        </p:txBody>
      </p:sp>
    </p:spTree>
    <p:extLst>
      <p:ext uri="{BB962C8B-B14F-4D97-AF65-F5344CB8AC3E}">
        <p14:creationId xmlns:p14="http://schemas.microsoft.com/office/powerpoint/2010/main" val="20078169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9727" y="171455"/>
            <a:ext cx="8357339" cy="649224"/>
          </a:xfrm>
        </p:spPr>
        <p:txBody>
          <a:bodyPr lIns="0" anchor="ctr"/>
          <a:lstStyle>
            <a:lvl1pPr marL="0" indent="0" algn="l" defTabSz="685800" rtl="0" eaLnBrk="1" latinLnBrk="0" hangingPunct="1">
              <a:spcAft>
                <a:spcPts val="0"/>
              </a:spcAft>
              <a:buFont typeface="Arial" panose="020B0604020202020204" pitchFamily="34" charset="0"/>
              <a:buNone/>
              <a:defRPr lang="en-US" sz="2700" b="1" kern="1200" dirty="0" smtClean="0">
                <a:solidFill>
                  <a:schemeClr val="tx1"/>
                </a:solidFill>
                <a:latin typeface="+mj-lt"/>
                <a:ea typeface="+mn-ea"/>
                <a:cs typeface="+mn-cs"/>
              </a:defRPr>
            </a:lvl1pPr>
            <a:lvl2pPr marL="0" indent="0" algn="l" defTabSz="685800" rtl="0" eaLnBrk="1" latinLnBrk="0" hangingPunct="1">
              <a:spcAft>
                <a:spcPts val="0"/>
              </a:spcAft>
              <a:buNone/>
              <a:defRPr lang="en-US" sz="1350" b="1" kern="1200" dirty="0">
                <a:solidFill>
                  <a:schemeClr val="bg2"/>
                </a:solidFill>
                <a:latin typeface="+mj-lt"/>
                <a:ea typeface="+mn-ea"/>
                <a:cs typeface="+mn-cs"/>
              </a:defRPr>
            </a:lvl2pPr>
          </a:lstStyle>
          <a:p>
            <a:pPr lvl="0"/>
            <a:r>
              <a:rPr lang="en-US" dirty="0" smtClean="0"/>
              <a:t>Arial Bold 36 pt</a:t>
            </a:r>
            <a:endParaRPr lang="en-US" dirty="0"/>
          </a:p>
        </p:txBody>
      </p:sp>
      <p:sp>
        <p:nvSpPr>
          <p:cNvPr id="7" name="Text Placeholder 6"/>
          <p:cNvSpPr>
            <a:spLocks noGrp="1"/>
          </p:cNvSpPr>
          <p:nvPr>
            <p:ph type="body" sz="quarter" idx="11" hasCustomPrompt="1"/>
          </p:nvPr>
        </p:nvSpPr>
        <p:spPr>
          <a:xfrm>
            <a:off x="185738" y="1137424"/>
            <a:ext cx="8716518" cy="4992624"/>
          </a:xfrm>
        </p:spPr>
        <p:txBody>
          <a:bodyPr/>
          <a:lstStyle>
            <a:lvl1pPr marL="0" marR="0" indent="0" algn="l" defTabSz="685800" rtl="0" eaLnBrk="1" fontAlgn="auto" latinLnBrk="0" hangingPunct="1">
              <a:lnSpc>
                <a:spcPct val="100000"/>
              </a:lnSpc>
              <a:spcBef>
                <a:spcPts val="0"/>
              </a:spcBef>
              <a:spcAft>
                <a:spcPts val="900"/>
              </a:spcAft>
              <a:buClrTx/>
              <a:buSzTx/>
              <a:buFont typeface="Wingdings" panose="05000000000000000000" pitchFamily="2" charset="2"/>
              <a:buNone/>
              <a:tabLst/>
              <a:defRPr/>
            </a:lvl1pPr>
            <a:lvl2pPr marL="304800" marR="0" indent="-304800" algn="l" defTabSz="685800" rtl="0" eaLnBrk="1" fontAlgn="auto" latinLnBrk="0" hangingPunct="1">
              <a:lnSpc>
                <a:spcPct val="100000"/>
              </a:lnSpc>
              <a:spcBef>
                <a:spcPts val="0"/>
              </a:spcBef>
              <a:spcAft>
                <a:spcPts val="900"/>
              </a:spcAft>
              <a:buClrTx/>
              <a:buSzTx/>
              <a:buFont typeface="Wingdings" panose="05000000000000000000" pitchFamily="2" charset="2"/>
              <a:buChar char="§"/>
              <a:tabLst/>
              <a:defRPr/>
            </a:lvl2pPr>
            <a:lvl3pPr marL="603504" marR="0" indent="-301752"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lvl3pPr>
            <a:lvl4pPr marL="905256" marR="0" indent="-304800" algn="l" defTabSz="685800" rtl="0" eaLnBrk="1" fontAlgn="auto" latinLnBrk="0" hangingPunct="1">
              <a:lnSpc>
                <a:spcPct val="100000"/>
              </a:lnSpc>
              <a:spcBef>
                <a:spcPts val="0"/>
              </a:spcBef>
              <a:spcAft>
                <a:spcPts val="900"/>
              </a:spcAft>
              <a:buClrTx/>
              <a:buSzPct val="80000"/>
              <a:buFont typeface="Wingdings" panose="05000000000000000000" pitchFamily="2" charset="2"/>
              <a:buChar char="§"/>
              <a:tabLst/>
              <a:defRPr/>
            </a:lvl4pPr>
          </a:lstStyle>
          <a:p>
            <a:pPr marL="0" marR="0" lvl="0" indent="0" algn="l" defTabSz="685800" rtl="0" eaLnBrk="1" fontAlgn="auto" latinLnBrk="0" hangingPunct="1">
              <a:lnSpc>
                <a:spcPct val="100000"/>
              </a:lnSpc>
              <a:spcBef>
                <a:spcPts val="0"/>
              </a:spcBef>
              <a:spcAft>
                <a:spcPts val="900"/>
              </a:spcAft>
              <a:buClrTx/>
              <a:buSzTx/>
              <a:buFont typeface="Wingdings" panose="05000000000000000000" pitchFamily="2" charset="2"/>
              <a:buNone/>
              <a:tabLst/>
              <a:defRPr/>
            </a:pPr>
            <a:r>
              <a:rPr kumimoji="0" lang="en-US" sz="2250" b="1" i="0" u="none" strike="noStrike" kern="1200" cap="none" spc="0" normalizeH="0" baseline="0" noProof="0" dirty="0" smtClean="0">
                <a:ln>
                  <a:noFill/>
                </a:ln>
                <a:solidFill>
                  <a:prstClr val="black">
                    <a:lumMod val="75000"/>
                    <a:lumOff val="25000"/>
                  </a:prstClr>
                </a:solidFill>
                <a:effectLst/>
                <a:uLnTx/>
                <a:uFillTx/>
                <a:latin typeface="+mj-lt"/>
                <a:ea typeface="+mn-ea"/>
                <a:cs typeface="+mn-cs"/>
              </a:rPr>
              <a:t>Arial 30pt BOLD</a:t>
            </a:r>
          </a:p>
          <a:p>
            <a:pPr marL="304800" marR="0" lvl="1" indent="-304800" algn="l" defTabSz="685800" rtl="0" eaLnBrk="1" fontAlgn="auto" latinLnBrk="0" hangingPunct="1">
              <a:lnSpc>
                <a:spcPct val="100000"/>
              </a:lnSpc>
              <a:spcBef>
                <a:spcPts val="0"/>
              </a:spcBef>
              <a:spcAft>
                <a:spcPts val="900"/>
              </a:spcAft>
              <a:buClrTx/>
              <a:buSzTx/>
              <a:buFont typeface="Wingdings" panose="05000000000000000000" pitchFamily="2" charset="2"/>
              <a:buChar char="§"/>
              <a:tabLst/>
              <a:defRPr/>
            </a:pPr>
            <a:r>
              <a:rPr kumimoji="0" lang="en-US" sz="225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1 Arial 30pt</a:t>
            </a:r>
          </a:p>
          <a:p>
            <a:pPr marL="603504" marR="0" lvl="2" indent="-301752"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1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2 Arial 28pt</a:t>
            </a:r>
          </a:p>
          <a:p>
            <a:pPr marL="905256" marR="0" lvl="3" indent="-304800" algn="l" defTabSz="685800" rtl="0" eaLnBrk="1" fontAlgn="auto" latinLnBrk="0" hangingPunct="1">
              <a:lnSpc>
                <a:spcPct val="100000"/>
              </a:lnSpc>
              <a:spcBef>
                <a:spcPts val="0"/>
              </a:spcBef>
              <a:spcAft>
                <a:spcPts val="900"/>
              </a:spcAft>
              <a:buClrTx/>
              <a:buSzPct val="80000"/>
              <a:buFont typeface="Wingdings" panose="05000000000000000000" pitchFamily="2" charset="2"/>
              <a:buChar char="§"/>
              <a:tabLst/>
              <a:defRPr/>
            </a:pPr>
            <a:r>
              <a:rPr kumimoji="0" lang="en-US" sz="2100" b="0" i="0" u="none" strike="noStrike" kern="1200" cap="none" spc="0" normalizeH="0" baseline="0" noProof="0" dirty="0" smtClean="0">
                <a:ln>
                  <a:noFill/>
                </a:ln>
                <a:solidFill>
                  <a:prstClr val="black">
                    <a:lumMod val="75000"/>
                    <a:lumOff val="25000"/>
                  </a:prstClr>
                </a:solidFill>
                <a:effectLst/>
                <a:uLnTx/>
                <a:uFillTx/>
                <a:latin typeface="+mn-lt"/>
                <a:ea typeface="+mn-ea"/>
                <a:cs typeface="+mn-cs"/>
              </a:rPr>
              <a:t>Bullet 3 Arial 28pt</a:t>
            </a:r>
            <a:endParaRPr kumimoji="0" lang="en-US" sz="2100" b="0" i="0" u="none" strike="noStrike" kern="1200" cap="none" spc="0" normalizeH="0" baseline="0" noProof="0" dirty="0">
              <a:ln>
                <a:noFill/>
              </a:ln>
              <a:solidFill>
                <a:prstClr val="black">
                  <a:lumMod val="75000"/>
                  <a:lumOff val="25000"/>
                </a:prstClr>
              </a:solidFill>
              <a:effectLst/>
              <a:uLnTx/>
              <a:uFillTx/>
              <a:latin typeface="+mn-lt"/>
              <a:ea typeface="+mn-ea"/>
              <a:cs typeface="+mn-cs"/>
            </a:endParaRPr>
          </a:p>
        </p:txBody>
      </p:sp>
    </p:spTree>
    <p:extLst>
      <p:ext uri="{BB962C8B-B14F-4D97-AF65-F5344CB8AC3E}">
        <p14:creationId xmlns:p14="http://schemas.microsoft.com/office/powerpoint/2010/main" val="335153731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549727" y="171455"/>
            <a:ext cx="8357339" cy="649224"/>
          </a:xfrm>
        </p:spPr>
        <p:txBody>
          <a:bodyPr lIns="0" anchor="ctr"/>
          <a:lstStyle>
            <a:lvl1pPr marL="0" indent="0" algn="l" defTabSz="685800" rtl="0" eaLnBrk="1" latinLnBrk="0" hangingPunct="1">
              <a:spcAft>
                <a:spcPts val="0"/>
              </a:spcAft>
              <a:buFont typeface="Arial" panose="020B0604020202020204" pitchFamily="34" charset="0"/>
              <a:buNone/>
              <a:defRPr lang="en-US" sz="2700" b="1" kern="1200" dirty="0" smtClean="0">
                <a:solidFill>
                  <a:schemeClr val="tx1"/>
                </a:solidFill>
                <a:latin typeface="+mj-lt"/>
                <a:ea typeface="+mn-ea"/>
                <a:cs typeface="+mn-cs"/>
              </a:defRPr>
            </a:lvl1pPr>
            <a:lvl2pPr marL="0" indent="0" algn="l" defTabSz="685800" rtl="0" eaLnBrk="1" latinLnBrk="0" hangingPunct="1">
              <a:spcAft>
                <a:spcPts val="0"/>
              </a:spcAft>
              <a:buNone/>
              <a:defRPr lang="en-US" sz="1350" b="1" kern="1200" dirty="0">
                <a:solidFill>
                  <a:schemeClr val="bg2"/>
                </a:solidFill>
                <a:latin typeface="+mj-lt"/>
                <a:ea typeface="+mn-ea"/>
                <a:cs typeface="+mn-cs"/>
              </a:defRPr>
            </a:lvl2pPr>
          </a:lstStyle>
          <a:p>
            <a:pPr lvl="0"/>
            <a:r>
              <a:rPr lang="en-US" dirty="0" smtClean="0"/>
              <a:t>Arial Bold 36 pt</a:t>
            </a:r>
            <a:endParaRPr lang="en-US" dirty="0"/>
          </a:p>
        </p:txBody>
      </p:sp>
    </p:spTree>
    <p:extLst>
      <p:ext uri="{BB962C8B-B14F-4D97-AF65-F5344CB8AC3E}">
        <p14:creationId xmlns:p14="http://schemas.microsoft.com/office/powerpoint/2010/main" val="11417303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2136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5"/>
          <p:cNvSpPr>
            <a:spLocks noGrp="1"/>
          </p:cNvSpPr>
          <p:nvPr>
            <p:ph type="title"/>
          </p:nvPr>
        </p:nvSpPr>
        <p:spPr>
          <a:xfrm>
            <a:off x="457200" y="274638"/>
            <a:ext cx="8229600" cy="1143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058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233363" y="6121400"/>
            <a:ext cx="1000125" cy="261938"/>
          </a:xfrm>
          <a:prstGeom prst="rect">
            <a:avLst/>
          </a:prstGeom>
          <a:ln/>
        </p:spPr>
        <p:txBody>
          <a:bodyPr/>
          <a:lstStyle>
            <a:lvl1pPr>
              <a:defRPr/>
            </a:lvl1pPr>
          </a:lstStyle>
          <a:p>
            <a:pPr>
              <a:defRPr/>
            </a:pPr>
            <a:fld id="{88CD6F69-DAB1-488E-9313-A0972D85BB1C}" type="slidenum">
              <a:rPr lang="en-US" altLang="en-US"/>
              <a:pPr>
                <a:defRPr/>
              </a:pPr>
              <a:t>‹#›</a:t>
            </a:fld>
            <a:endParaRPr lang="en-US" altLang="en-US" dirty="0"/>
          </a:p>
        </p:txBody>
      </p:sp>
      <p:sp>
        <p:nvSpPr>
          <p:cNvPr id="5" name="Rectangle 7"/>
          <p:cNvSpPr>
            <a:spLocks noGrp="1" noChangeArrowheads="1"/>
          </p:cNvSpPr>
          <p:nvPr>
            <p:ph type="ftr" sz="quarter" idx="11"/>
          </p:nvPr>
        </p:nvSpPr>
        <p:spPr>
          <a:xfrm>
            <a:off x="5805488" y="6137275"/>
            <a:ext cx="3338512" cy="230188"/>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38932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224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2"/>
            <a:ext cx="9144001" cy="6858002"/>
            <a:chOff x="0" y="-2"/>
            <a:chExt cx="12192001" cy="6858002"/>
          </a:xfrm>
        </p:grpSpPr>
        <p:pic>
          <p:nvPicPr>
            <p:cNvPr id="19" name="Picture 4" descr="Image result for vector background"/>
            <p:cNvPicPr>
              <a:picLocks noChangeAspect="1" noChangeArrowheads="1"/>
            </p:cNvPicPr>
            <p:nvPr userDrawn="1"/>
          </p:nvPicPr>
          <p:blipFill rotWithShape="1">
            <a:blip r:embed="rId1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53296" t="1" b="52262"/>
            <a:stretch/>
          </p:blipFill>
          <p:spPr bwMode="auto">
            <a:xfrm>
              <a:off x="9393593" y="4366985"/>
              <a:ext cx="2798407" cy="19957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vector background"/>
            <p:cNvPicPr>
              <a:picLocks noChangeAspect="1" noChangeArrowheads="1"/>
            </p:cNvPicPr>
            <p:nvPr userDrawn="1"/>
          </p:nvPicPr>
          <p:blipFill rotWithShape="1">
            <a:blip r:embed="rId1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53296" t="1" b="52262"/>
            <a:stretch/>
          </p:blipFill>
          <p:spPr bwMode="auto">
            <a:xfrm rot="16200000">
              <a:off x="10256922" y="323993"/>
              <a:ext cx="2259073" cy="16110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13">
              <a:extLst>
                <a:ext uri="{28A0092B-C50C-407E-A947-70E740481C1C}">
                  <a14:useLocalDpi xmlns:a14="http://schemas.microsoft.com/office/drawing/2010/main" val="0"/>
                </a:ext>
              </a:extLst>
            </a:blip>
            <a:srcRect b="41183"/>
            <a:stretch/>
          </p:blipFill>
          <p:spPr>
            <a:xfrm>
              <a:off x="9841858" y="6429689"/>
              <a:ext cx="2027817" cy="324679"/>
            </a:xfrm>
            <a:prstGeom prst="rect">
              <a:avLst/>
            </a:prstGeom>
          </p:spPr>
        </p:pic>
        <p:pic>
          <p:nvPicPr>
            <p:cNvPr id="14" name="Picture 4" descr="Image result for vector background">
              <a:extLst>
                <a:ext uri="{FF2B5EF4-FFF2-40B4-BE49-F238E27FC236}">
                  <a16:creationId xmlns:a16="http://schemas.microsoft.com/office/drawing/2014/main" xmlns="" id="{80D84993-A69C-4543-A314-DB5E56CED9E4}"/>
                </a:ext>
              </a:extLst>
            </p:cNvPr>
            <p:cNvPicPr>
              <a:picLocks noChangeAspect="1" noChangeArrowheads="1"/>
            </p:cNvPicPr>
            <p:nvPr userDrawn="1"/>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t="76100" b="18078"/>
            <a:stretch/>
          </p:blipFill>
          <p:spPr bwMode="auto">
            <a:xfrm>
              <a:off x="0" y="6362700"/>
              <a:ext cx="121920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xmlns="" id="{B61E55AC-27FA-44D9-AEF0-990A50D3D2C7}"/>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b="35900"/>
            <a:stretch/>
          </p:blipFill>
          <p:spPr>
            <a:xfrm>
              <a:off x="10165080" y="6518506"/>
              <a:ext cx="1711008" cy="259139"/>
            </a:xfrm>
            <a:prstGeom prst="rect">
              <a:avLst/>
            </a:prstGeom>
            <a:effectLst>
              <a:outerShdw blurRad="63500" sx="102000" sy="102000" algn="ctr" rotWithShape="0">
                <a:prstClr val="black">
                  <a:alpha val="40000"/>
                </a:prstClr>
              </a:outerShdw>
            </a:effectLst>
          </p:spPr>
        </p:pic>
        <p:cxnSp>
          <p:nvCxnSpPr>
            <p:cNvPr id="17" name="Straight Connector 16">
              <a:extLst>
                <a:ext uri="{FF2B5EF4-FFF2-40B4-BE49-F238E27FC236}">
                  <a16:creationId xmlns:a16="http://schemas.microsoft.com/office/drawing/2014/main" xmlns="" id="{CA519D34-87F2-496D-8692-BF6F59135B3A}"/>
                </a:ext>
              </a:extLst>
            </p:cNvPr>
            <p:cNvCxnSpPr/>
            <p:nvPr userDrawn="1"/>
          </p:nvCxnSpPr>
          <p:spPr>
            <a:xfrm>
              <a:off x="0" y="6362700"/>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247651" y="6655738"/>
              <a:ext cx="1008823" cy="103875"/>
            </a:xfrm>
            <a:prstGeom prst="rect">
              <a:avLst/>
            </a:prstGeom>
            <a:noFill/>
          </p:spPr>
          <p:txBody>
            <a:bodyPr wrap="none" lIns="0" tIns="0" rIns="0" bIns="0" rtlCol="0">
              <a:spAutoFit/>
            </a:bodyPr>
            <a:lstStyle/>
            <a:p>
              <a:r>
                <a:rPr lang="en-US" sz="675" dirty="0">
                  <a:solidFill>
                    <a:schemeClr val="tx1"/>
                  </a:solidFill>
                  <a:latin typeface="+mn-lt"/>
                </a:rPr>
                <a:t>© </a:t>
              </a:r>
              <a:r>
                <a:rPr lang="en-US" sz="675" dirty="0" smtClean="0">
                  <a:solidFill>
                    <a:schemeClr val="tx1"/>
                  </a:solidFill>
                  <a:latin typeface="+mn-lt"/>
                </a:rPr>
                <a:t>2018, </a:t>
              </a:r>
              <a:r>
                <a:rPr lang="en-US" sz="675" dirty="0">
                  <a:solidFill>
                    <a:schemeClr val="tx1"/>
                  </a:solidFill>
                  <a:latin typeface="+mn-lt"/>
                </a:rPr>
                <a:t>Syntel, Inc.</a:t>
              </a:r>
            </a:p>
          </p:txBody>
        </p:sp>
      </p:grpSp>
      <p:sp>
        <p:nvSpPr>
          <p:cNvPr id="2" name="Title Placeholder 1"/>
          <p:cNvSpPr>
            <a:spLocks noGrp="1"/>
          </p:cNvSpPr>
          <p:nvPr userDrawn="1">
            <p:ph type="title"/>
          </p:nvPr>
        </p:nvSpPr>
        <p:spPr>
          <a:xfrm>
            <a:off x="549727" y="171455"/>
            <a:ext cx="8357339" cy="649224"/>
          </a:xfrm>
          <a:prstGeom prst="rect">
            <a:avLst/>
          </a:prstGeom>
        </p:spPr>
        <p:txBody>
          <a:bodyPr vert="horz" lIns="0" tIns="45720" rIns="91440" bIns="45720" rtlCol="0" anchor="ctr">
            <a:noAutofit/>
          </a:bodyPr>
          <a:lstStyle/>
          <a:p>
            <a:r>
              <a:rPr lang="en-US" dirty="0" smtClean="0"/>
              <a:t>Arial Bold 36 pt</a:t>
            </a:r>
            <a:endParaRPr lang="en-US" dirty="0"/>
          </a:p>
        </p:txBody>
      </p:sp>
      <p:sp>
        <p:nvSpPr>
          <p:cNvPr id="3" name="Text Placeholder 2"/>
          <p:cNvSpPr>
            <a:spLocks noGrp="1"/>
          </p:cNvSpPr>
          <p:nvPr userDrawn="1">
            <p:ph type="body" idx="1"/>
          </p:nvPr>
        </p:nvSpPr>
        <p:spPr>
          <a:xfrm>
            <a:off x="185738" y="1137424"/>
            <a:ext cx="8716518" cy="4992624"/>
          </a:xfrm>
          <a:prstGeom prst="rect">
            <a:avLst/>
          </a:prstGeom>
        </p:spPr>
        <p:txBody>
          <a:bodyPr vert="horz" lIns="0" tIns="0" rIns="0" bIns="0" rtlCol="0">
            <a:noAutofit/>
          </a:bodyPr>
          <a:lstStyle/>
          <a:p>
            <a:pPr lvl="0"/>
            <a:r>
              <a:rPr lang="en-US" dirty="0" smtClean="0"/>
              <a:t>Arial 30pt BOLD</a:t>
            </a:r>
          </a:p>
          <a:p>
            <a:pPr lvl="1"/>
            <a:r>
              <a:rPr lang="en-US" dirty="0" smtClean="0"/>
              <a:t>Bullet 1 Arial 30pt</a:t>
            </a:r>
          </a:p>
          <a:p>
            <a:pPr lvl="2"/>
            <a:r>
              <a:rPr lang="en-US" dirty="0" smtClean="0"/>
              <a:t>Bullet 2 Arial 28pt</a:t>
            </a:r>
          </a:p>
          <a:p>
            <a:pPr lvl="3"/>
            <a:r>
              <a:rPr lang="en-US" dirty="0" smtClean="0"/>
              <a:t>Bullet 3 Arial 28pt</a:t>
            </a:r>
            <a:endParaRPr lang="en-US" dirty="0"/>
          </a:p>
        </p:txBody>
      </p:sp>
      <p:sp>
        <p:nvSpPr>
          <p:cNvPr id="18" name="TextBox 17"/>
          <p:cNvSpPr txBox="1">
            <a:spLocks/>
          </p:cNvSpPr>
          <p:nvPr userDrawn="1"/>
        </p:nvSpPr>
        <p:spPr>
          <a:xfrm>
            <a:off x="4510479" y="6659585"/>
            <a:ext cx="189154" cy="115416"/>
          </a:xfrm>
          <a:prstGeom prst="rect">
            <a:avLst/>
          </a:prstGeom>
          <a:noFill/>
        </p:spPr>
        <p:txBody>
          <a:bodyPr wrap="none" lIns="0" tIns="0" rIns="0" bIns="0" rtlCol="0" anchor="ctr">
            <a:spAutoFit/>
          </a:bodyPr>
          <a:lstStyle/>
          <a:p>
            <a:pPr algn="ctr"/>
            <a:fld id="{A2FBF9F3-A5B6-4D89-8B76-57A615B8A140}" type="slidenum">
              <a:rPr lang="en-US" sz="750" b="1" smtClean="0">
                <a:solidFill>
                  <a:schemeClr val="tx1"/>
                </a:solidFill>
              </a:rPr>
              <a:t>‹#›</a:t>
            </a:fld>
            <a:endParaRPr lang="en-US" sz="750" b="1" dirty="0">
              <a:solidFill>
                <a:schemeClr val="tx1"/>
              </a:solidFill>
            </a:endParaRPr>
          </a:p>
        </p:txBody>
      </p:sp>
      <p:pic>
        <p:nvPicPr>
          <p:cNvPr id="22" name="Picture 21" descr="FF_trans.png"/>
          <p:cNvPicPr>
            <a:picLocks noChangeAspect="1"/>
          </p:cNvPicPr>
          <p:nvPr userDrawn="1"/>
        </p:nvPicPr>
        <p:blipFill>
          <a:blip r:embed="rId15"/>
          <a:stretch>
            <a:fillRect/>
          </a:stretch>
        </p:blipFill>
        <p:spPr>
          <a:xfrm>
            <a:off x="185739" y="275594"/>
            <a:ext cx="203221" cy="447675"/>
          </a:xfrm>
          <a:prstGeom prst="rect">
            <a:avLst/>
          </a:prstGeom>
        </p:spPr>
      </p:pic>
    </p:spTree>
    <p:extLst>
      <p:ext uri="{BB962C8B-B14F-4D97-AF65-F5344CB8AC3E}">
        <p14:creationId xmlns:p14="http://schemas.microsoft.com/office/powerpoint/2010/main" val="41226318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iming>
    <p:tnLst>
      <p:par>
        <p:cTn id="1" dur="indefinite" restart="never" nodeType="tmRoot"/>
      </p:par>
    </p:tnLst>
  </p:timing>
  <p:txStyles>
    <p:titleStyle>
      <a:lvl1pPr algn="l" defTabSz="6858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spcAft>
          <a:spcPts val="900"/>
        </a:spcAft>
        <a:buFont typeface="Wingdings" panose="05000000000000000000" pitchFamily="2" charset="2"/>
        <a:buNone/>
        <a:defRPr lang="en-US" sz="2250" b="1" kern="1200" baseline="0" dirty="0">
          <a:solidFill>
            <a:schemeClr val="tx1">
              <a:lumMod val="75000"/>
              <a:lumOff val="25000"/>
            </a:schemeClr>
          </a:solidFill>
          <a:latin typeface="+mj-lt"/>
          <a:ea typeface="+mn-ea"/>
          <a:cs typeface="+mn-cs"/>
        </a:defRPr>
      </a:lvl1pPr>
      <a:lvl2pPr marL="304800" indent="-304800" algn="l" defTabSz="685800" rtl="0" eaLnBrk="1" latinLnBrk="0" hangingPunct="1">
        <a:lnSpc>
          <a:spcPct val="100000"/>
        </a:lnSpc>
        <a:spcBef>
          <a:spcPts val="0"/>
        </a:spcBef>
        <a:spcAft>
          <a:spcPts val="900"/>
        </a:spcAft>
        <a:buFont typeface="Wingdings" panose="05000000000000000000" pitchFamily="2" charset="2"/>
        <a:buChar char="§"/>
        <a:defRPr lang="en-US" sz="2250" kern="1200" baseline="0" dirty="0">
          <a:solidFill>
            <a:schemeClr val="tx1">
              <a:lumMod val="75000"/>
              <a:lumOff val="25000"/>
            </a:schemeClr>
          </a:solidFill>
          <a:latin typeface="+mn-lt"/>
          <a:ea typeface="+mn-ea"/>
          <a:cs typeface="+mn-cs"/>
        </a:defRPr>
      </a:lvl2pPr>
      <a:lvl3pPr marL="603504" indent="-301752" algn="l" defTabSz="685800" rtl="0" eaLnBrk="1" latinLnBrk="0" hangingPunct="1">
        <a:lnSpc>
          <a:spcPct val="100000"/>
        </a:lnSpc>
        <a:spcBef>
          <a:spcPts val="0"/>
        </a:spcBef>
        <a:spcAft>
          <a:spcPts val="900"/>
        </a:spcAft>
        <a:buFont typeface="Arial" panose="020B0604020202020204" pitchFamily="34" charset="0"/>
        <a:buChar char="•"/>
        <a:defRPr lang="en-US" sz="2100" kern="1200" baseline="0" dirty="0">
          <a:solidFill>
            <a:schemeClr val="tx1">
              <a:lumMod val="75000"/>
              <a:lumOff val="25000"/>
            </a:schemeClr>
          </a:solidFill>
          <a:latin typeface="+mn-lt"/>
          <a:ea typeface="+mn-ea"/>
          <a:cs typeface="+mn-cs"/>
        </a:defRPr>
      </a:lvl3pPr>
      <a:lvl4pPr marL="905256" indent="-304800" algn="l" defTabSz="685800" rtl="0" eaLnBrk="1" latinLnBrk="0" hangingPunct="1">
        <a:lnSpc>
          <a:spcPct val="100000"/>
        </a:lnSpc>
        <a:spcBef>
          <a:spcPts val="0"/>
        </a:spcBef>
        <a:spcAft>
          <a:spcPts val="900"/>
        </a:spcAft>
        <a:buSzPct val="80000"/>
        <a:buFont typeface="Wingdings" panose="05000000000000000000" pitchFamily="2" charset="2"/>
        <a:buChar char="§"/>
        <a:defRPr lang="en-US" sz="2100" kern="1200" dirty="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711">
          <p15:clr>
            <a:srgbClr val="F26B43"/>
          </p15:clr>
        </p15:guide>
        <p15:guide id="4294967295" pos="7481">
          <p15:clr>
            <a:srgbClr val="F26B43"/>
          </p15:clr>
        </p15:guide>
        <p15:guide id="4294967295" pos="149">
          <p15:clr>
            <a:srgbClr val="F26B43"/>
          </p15:clr>
        </p15:guide>
        <p15:guide id="4294967295" orient="horz" pos="3863">
          <p15:clr>
            <a:srgbClr val="F26B43"/>
          </p15:clr>
        </p15:guide>
        <p15:guide id="4294967295" orient="horz" pos="1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gif"/><Relationship Id="rId7"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8.emf"/><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40.emf"/><Relationship Id="rId10" Type="http://schemas.openxmlformats.org/officeDocument/2006/relationships/image" Target="../media/image44.png"/><Relationship Id="rId4" Type="http://schemas.openxmlformats.org/officeDocument/2006/relationships/image" Target="../media/image39.emf"/><Relationship Id="rId9"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4.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5.xml"/><Relationship Id="rId7"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76.jpeg"/><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89.emf"/><Relationship Id="rId4" Type="http://schemas.openxmlformats.org/officeDocument/2006/relationships/image" Target="../media/image88.emf"/></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8" Type="http://schemas.openxmlformats.org/officeDocument/2006/relationships/hyperlink" Target="http://www.google.co.in/imgres?imgurl=http://bestmoneytrader.com/wp-content/uploads/2010/09/profits.jpg&amp;imgrefurl=http://bestmoneytrader.com/&amp;usg=__LkxbwS_eguiH7t_EGVdBi1yrEM8=&amp;h=480&amp;w=640&amp;sz=35&amp;hl=en&amp;start=4&amp;zoom=1&amp;tbnid=K4dyt7mT_o0fLM:&amp;tbnh=103&amp;tbnw=137&amp;ei=wtCmTYngBZGsrAfE8P3wCQ&amp;prev=/images?q=money+profit&amp;hl=en&amp;gbv=2&amp;tbm=isch&amp;itbs=1" TargetMode="External"/><Relationship Id="rId13" Type="http://schemas.openxmlformats.org/officeDocument/2006/relationships/diagramLayout" Target="../diagrams/layout1.xml"/><Relationship Id="rId3" Type="http://schemas.openxmlformats.org/officeDocument/2006/relationships/image" Target="../media/image92.jpeg"/><Relationship Id="rId7" Type="http://schemas.openxmlformats.org/officeDocument/2006/relationships/image" Target="../media/image94.jpeg"/><Relationship Id="rId12" Type="http://schemas.openxmlformats.org/officeDocument/2006/relationships/diagramData" Target="../diagrams/data1.xml"/><Relationship Id="rId17" Type="http://schemas.openxmlformats.org/officeDocument/2006/relationships/image" Target="../media/image7.png"/><Relationship Id="rId2" Type="http://schemas.openxmlformats.org/officeDocument/2006/relationships/hyperlink" Target="http://www.google.co.in/imgres?imgurl=http://corinet.org/mike/Logo/development.jpg&amp;imgrefurl=http://corinet.org/mike/research.html&amp;usg=__BPaU11Z85r_Kaf5yynujjF_K9o8=&amp;h=665&amp;w=666&amp;sz=43&amp;hl=en&amp;start=2&amp;zoom=1&amp;tbnid=63WJb_XnJUiztM:&amp;tbnh=138&amp;tbnw=138&amp;ei=x9SmTc3PN42urAeOxpDkCQ&amp;prev=/images?q=learning+and+development&amp;hl=en&amp;sa=N&amp;gbv=2&amp;tbm=isch&amp;itbs=1" TargetMode="External"/><Relationship Id="rId16" Type="http://schemas.microsoft.com/office/2007/relationships/diagramDrawing" Target="../diagrams/drawing1.xml"/><Relationship Id="rId1" Type="http://schemas.openxmlformats.org/officeDocument/2006/relationships/slideLayout" Target="../slideLayouts/slideLayout6.xml"/><Relationship Id="rId6" Type="http://schemas.openxmlformats.org/officeDocument/2006/relationships/hyperlink" Target="http://www.google.co.in/imgres?imgurl=http://www.lutfusavas.org/wp-content/uploads/2010/03/happy-employees.jpg&amp;imgrefurl=http://www.lutfusavas.org/tag/tips-business&amp;usg=__uSLTp1EVb-d2O2-NXLG6pkBS32s=&amp;h=334&amp;w=500&amp;sz=81&amp;hl=en&amp;start=10&amp;zoom=1&amp;tbnid=pfgmNynk8rVZnM:&amp;tbnh=87&amp;tbnw=130&amp;ei=BNKmTb--BcHqrAeXoojsCQ&amp;prev=/images?q=happy+employee&amp;hl=en&amp;sa=N&amp;gbv=2&amp;tbm=isch&amp;itbs=1" TargetMode="External"/><Relationship Id="rId11" Type="http://schemas.openxmlformats.org/officeDocument/2006/relationships/image" Target="../media/image96.jpeg"/><Relationship Id="rId5" Type="http://schemas.openxmlformats.org/officeDocument/2006/relationships/image" Target="../media/image93.jpeg"/><Relationship Id="rId15" Type="http://schemas.openxmlformats.org/officeDocument/2006/relationships/diagramColors" Target="../diagrams/colors1.xml"/><Relationship Id="rId10" Type="http://schemas.openxmlformats.org/officeDocument/2006/relationships/hyperlink" Target="http://www.google.co.in/imgres?imgurl=http://www.inboundlogistics.com/cgi-script/csPublisher/library/money1.jpg&amp;imgrefurl=http://www.inboundlogistics.com/articles/features/0302_feature02.shtml&amp;usg=__LrSYwqRqWrULQjg0UtjzNgQhZpo=&amp;h=2105&amp;w=1967&amp;sz=169&amp;hl=en&amp;start=3&amp;zoom=1&amp;tbnid=X5fiTYZoE2wp3M:&amp;tbnh=150&amp;tbnw=140&amp;ei=wtCmTYngBZGsrAfE8P3wCQ&amp;prev=/images?q=money+profit&amp;hl=en&amp;gbv=2&amp;tbm=isch&amp;itbs=1" TargetMode="External"/><Relationship Id="rId4" Type="http://schemas.openxmlformats.org/officeDocument/2006/relationships/hyperlink" Target="http://www.google.co.in/imgres?imgurl=http://www.bdahat.com/images/GlobeHand.jpg&amp;imgrefurl=http://www.bdahat.com/Functional.aspx&amp;usg=__g-enmXT5FFJ3hiFHfd8fjlWF918=&amp;h=1385&amp;w=1277&amp;sz=144&amp;hl=en&amp;start=39&amp;zoom=1&amp;tbnid=VVzpyKREw6_afM:&amp;tbnh=150&amp;tbnw=138&amp;ei=DdOmTbTqFYHmrAe1nuzsCQ&amp;prev=/images?q=globe&amp;start=20&amp;hl=en&amp;sa=N&amp;gbv=2&amp;tbm=isch&amp;itbs=1" TargetMode="External"/><Relationship Id="rId9" Type="http://schemas.openxmlformats.org/officeDocument/2006/relationships/image" Target="../media/image95.jpeg"/><Relationship Id="rId1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www.google.co.in/url?sa=i&amp;source=images&amp;cd=&amp;cad=rja&amp;docid=c8uT3Br3nhxl_M&amp;tbnid=wgl2X95porrJhM:&amp;ved=0CAUQjRw&amp;url=http://www.allpm.com/index.php/free-resources/articles/94-article/newsletter-article/421-variationistheenemybyharryreverpmp-directorofsixsigmaiil&amp;ei=dIo4UZLfFtGziQefv4CgDQ&amp;psig=AFQjCNGuzZuB5JK6AuD2hkEU7j2JV0fvLA&amp;ust=1362746344258326" TargetMode="External"/><Relationship Id="rId5" Type="http://schemas.openxmlformats.org/officeDocument/2006/relationships/image" Target="../media/image12.jpeg"/><Relationship Id="rId4" Type="http://schemas.openxmlformats.org/officeDocument/2006/relationships/hyperlink" Target="http://www.google.co.in/url?sa=i&amp;rct=j&amp;q=waste+lean&amp;source=images&amp;cd=&amp;cad=rja&amp;docid=CD0zKp--PaWYDM&amp;tbnid=PH8Ay6AOUqXPHM:&amp;ved=0CAUQjRw&amp;url=http://www.excellence.mdina.com.mt/competency/1/lean&amp;ei=VYk4UaqPAsbMkgWHmIDADg&amp;bvm=bv.43287494,d.bmk&amp;psig=AFQjCNF6mU0VYuEkpkSwa36MvLx3JOc1eg&amp;ust=1362745988704813"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18" Type="http://schemas.openxmlformats.org/officeDocument/2006/relationships/hyperlink" Target="http://www.google.co.in/imgres?imgurl=http://freestandingscalculator.com/wp-content/uploads/2011/08/dollars_256.png&amp;imgrefurl=http://www.stadiumroar.com/freesportssoftware/online-store-software-shop-cart-sporting-goods-recreation/&amp;docid=OXZXhqHPg8ZN-M&amp;tbnid=Nc7JxWWSVUbN3M&amp;w=256&amp;h=256&amp;ei=3qA4Uf7AOob9rAel8YDIDA&amp;ved=0CAgQxiAwBg&amp;iact=rics" TargetMode="External"/><Relationship Id="rId3" Type="http://schemas.openxmlformats.org/officeDocument/2006/relationships/image" Target="../media/image7.png"/><Relationship Id="rId21" Type="http://schemas.openxmlformats.org/officeDocument/2006/relationships/image" Target="../media/image27.png"/><Relationship Id="rId7" Type="http://schemas.openxmlformats.org/officeDocument/2006/relationships/image" Target="../media/image16.jpeg"/><Relationship Id="rId12" Type="http://schemas.openxmlformats.org/officeDocument/2006/relationships/image" Target="../media/image19.png"/><Relationship Id="rId17" Type="http://schemas.openxmlformats.org/officeDocument/2006/relationships/image" Target="../media/image24.jpe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hyperlink" Target="http://www.google.co.in/url?sa=i&amp;rct=j&amp;q=time+icon&amp;source=images&amp;cd=&amp;cad=rja&amp;docid=fEuKSCUMtKRmqM&amp;tbnid=3ksczmxTNiaZ8M:&amp;ved=0CAUQjRw&amp;url=http://tjsthings.wordpress.com/2011/12/30/the-gift-of-time/&amp;ei=gI04UdrOLIqeiAf-noDoBg&amp;bvm=bv.43287494,d.bmk&amp;psig=AFQjCNGMdJ4ENKd7FImDagsKUyaiJmu1og&amp;ust=1362747058955504" TargetMode="External"/><Relationship Id="rId11" Type="http://schemas.openxmlformats.org/officeDocument/2006/relationships/hyperlink" Target="http://www.google.co.in/url?sa=i&amp;source=images&amp;cd=&amp;cad=rja&amp;docid=Mtx6jZBht5tuqM&amp;tbnid=aVW35Yi0cTUmMM:&amp;ved=0CAgQjRwwADi9AQ&amp;url=http://www.bu.edu/dining/about-us/sustainability/re/zerowaste/&amp;ei=soY4UdrbFMHNrQfgioHoBw&amp;psig=AFQjCNGhcA8TO7Fdf5FwDXrMGz0AX90Taw&amp;ust=1362745394394233" TargetMode="External"/><Relationship Id="rId5" Type="http://schemas.openxmlformats.org/officeDocument/2006/relationships/image" Target="../media/image15.jpeg"/><Relationship Id="rId15" Type="http://schemas.openxmlformats.org/officeDocument/2006/relationships/image" Target="../media/image22.png"/><Relationship Id="rId10" Type="http://schemas.openxmlformats.org/officeDocument/2006/relationships/image" Target="../media/image18.jpeg"/><Relationship Id="rId19" Type="http://schemas.openxmlformats.org/officeDocument/2006/relationships/image" Target="../media/image25.jpeg"/><Relationship Id="rId4" Type="http://schemas.openxmlformats.org/officeDocument/2006/relationships/hyperlink" Target="http://www.google.co.in/url?sa=i&amp;source=images&amp;cd=&amp;cad=rja&amp;docid=zG-8Oj0nk9PfoM&amp;tbnid=YuUA678QaKm0tM:&amp;ved=0CAgQjRwwAA&amp;url=http://www.iconshock.com/icon-sets/sigma-project-managment-icons.html&amp;ei=Lo04Ub7CJ8LRrQfNyYGQAg&amp;psig=AFQjCNH9nTrJyBOU6qgvkRk6z3Mo5-6g9A&amp;ust=1362747054682847" TargetMode="External"/><Relationship Id="rId9" Type="http://schemas.openxmlformats.org/officeDocument/2006/relationships/hyperlink" Target="http://www.google.co.in/url?sa=i&amp;source=images&amp;cd=&amp;cad=rja&amp;docid=ezq88fEekwWk0M&amp;tbnid=kN2MsSdHGLMimM:&amp;ved=0CAgQjRwwADhz&amp;url=http://www.designboom.com/weblog/cat/16/view/23984/thonet-bike-by-andy-martin.html&amp;ei=3I44UZ7LDoyGrAflsIHwBw&amp;psig=AFQjCNGtPq2Ml6HxGzUrtcBHfu9Yh2Sigw&amp;ust=1362747484271584" TargetMode="External"/><Relationship Id="rId14" Type="http://schemas.openxmlformats.org/officeDocument/2006/relationships/image" Target="../media/image21.jpe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29.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ctrTitle"/>
          </p:nvPr>
        </p:nvSpPr>
        <p:spPr>
          <a:ln/>
        </p:spPr>
        <p:txBody>
          <a:bodyPr/>
          <a:lstStyle/>
          <a:p>
            <a:pPr algn="ctr" eaLnBrk="1" hangingPunct="1"/>
            <a:r>
              <a:rPr lang="en-US" dirty="0" smtClean="0">
                <a:latin typeface="Verdana" pitchFamily="34" charset="0"/>
              </a:rPr>
              <a:t>Leading with Lean  Workshop</a:t>
            </a:r>
          </a:p>
        </p:txBody>
      </p:sp>
      <p:pic>
        <p:nvPicPr>
          <p:cNvPr id="41987" name="Picture 3"/>
          <p:cNvPicPr>
            <a:picLocks noChangeAspect="1" noChangeArrowheads="1"/>
          </p:cNvPicPr>
          <p:nvPr/>
        </p:nvPicPr>
        <p:blipFill>
          <a:blip r:embed="rId3"/>
          <a:srcRect/>
          <a:stretch>
            <a:fillRect/>
          </a:stretch>
        </p:blipFill>
        <p:spPr bwMode="auto">
          <a:xfrm>
            <a:off x="171450" y="6410324"/>
            <a:ext cx="1969770" cy="447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35" t="31597" r="72474" b="54340"/>
          <a:stretch/>
        </p:blipFill>
        <p:spPr bwMode="auto">
          <a:xfrm>
            <a:off x="215900" y="1028700"/>
            <a:ext cx="2171700" cy="1028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le 1"/>
          <p:cNvSpPr>
            <a:spLocks noGrp="1"/>
          </p:cNvSpPr>
          <p:nvPr>
            <p:ph type="title"/>
          </p:nvPr>
        </p:nvSpPr>
        <p:spPr>
          <a:xfrm>
            <a:off x="195263" y="92075"/>
            <a:ext cx="8770937" cy="828675"/>
          </a:xfrm>
          <a:noFill/>
          <a:ln w="9525">
            <a:noFill/>
            <a:miter lim="800000"/>
            <a:headEnd/>
            <a:tailEnd/>
          </a:ln>
          <a:effectLst/>
        </p:spPr>
        <p:txBody>
          <a:bodyPr anchor="ctr"/>
          <a:lstStyle/>
          <a:p>
            <a:pPr eaLnBrk="1" hangingPunct="1"/>
            <a:r>
              <a:rPr lang="en-US" sz="2800" kern="1200" dirty="0" smtClean="0">
                <a:solidFill>
                  <a:srgbClr val="000000"/>
                </a:solidFill>
                <a:latin typeface="Verdana" pitchFamily="34" charset="0"/>
                <a:ea typeface="+mn-ea"/>
                <a:cs typeface="+mn-cs"/>
              </a:rPr>
              <a:t>Idea Junction</a:t>
            </a:r>
            <a:endParaRPr lang="en-US" sz="2800" kern="1200" dirty="0">
              <a:solidFill>
                <a:srgbClr val="000000"/>
              </a:solidFill>
              <a:latin typeface="Verdana" pitchFamily="34" charset="0"/>
              <a:ea typeface="+mn-ea"/>
              <a:cs typeface="+mn-cs"/>
            </a:endParaRPr>
          </a:p>
        </p:txBody>
      </p:sp>
      <p:pic>
        <p:nvPicPr>
          <p:cNvPr id="2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6647" t="41318" r="35676" b="24654"/>
          <a:stretch/>
        </p:blipFill>
        <p:spPr bwMode="auto">
          <a:xfrm>
            <a:off x="215900" y="993912"/>
            <a:ext cx="4902200" cy="3752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19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6769" t="13020" r="25891" b="35243"/>
          <a:stretch/>
        </p:blipFill>
        <p:spPr bwMode="auto">
          <a:xfrm>
            <a:off x="215900" y="961888"/>
            <a:ext cx="7777110" cy="4778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449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5000"/>
                                  </p:stCondLst>
                                  <p:childTnLst>
                                    <p:set>
                                      <p:cBhvr>
                                        <p:cTn id="6" dur="1" fill="hold">
                                          <p:stCondLst>
                                            <p:cond delay="0"/>
                                          </p:stCondLst>
                                        </p:cTn>
                                        <p:tgtEl>
                                          <p:spTgt spid="8195"/>
                                        </p:tgtEl>
                                        <p:attrNameLst>
                                          <p:attrName>style.visibility</p:attrName>
                                        </p:attrNameLst>
                                      </p:cBhvr>
                                      <p:to>
                                        <p:strVal val="visible"/>
                                      </p:to>
                                    </p:set>
                                    <p:anim calcmode="lin" valueType="num">
                                      <p:cBhvr>
                                        <p:cTn id="7" dur="500" fill="hold"/>
                                        <p:tgtEl>
                                          <p:spTgt spid="8195"/>
                                        </p:tgtEl>
                                        <p:attrNameLst>
                                          <p:attrName>ppt_w</p:attrName>
                                        </p:attrNameLst>
                                      </p:cBhvr>
                                      <p:tavLst>
                                        <p:tav tm="0">
                                          <p:val>
                                            <p:fltVal val="0"/>
                                          </p:val>
                                        </p:tav>
                                        <p:tav tm="100000">
                                          <p:val>
                                            <p:strVal val="#ppt_w"/>
                                          </p:val>
                                        </p:tav>
                                      </p:tavLst>
                                    </p:anim>
                                    <p:anim calcmode="lin" valueType="num">
                                      <p:cBhvr>
                                        <p:cTn id="8" dur="500" fill="hold"/>
                                        <p:tgtEl>
                                          <p:spTgt spid="8195"/>
                                        </p:tgtEl>
                                        <p:attrNameLst>
                                          <p:attrName>ppt_h</p:attrName>
                                        </p:attrNameLst>
                                      </p:cBhvr>
                                      <p:tavLst>
                                        <p:tav tm="0">
                                          <p:val>
                                            <p:fltVal val="0"/>
                                          </p:val>
                                        </p:tav>
                                        <p:tav tm="100000">
                                          <p:val>
                                            <p:strVal val="#ppt_h"/>
                                          </p:val>
                                        </p:tav>
                                      </p:tavLst>
                                    </p:anim>
                                    <p:animEffect transition="in" filter="fade">
                                      <p:cBhvr>
                                        <p:cTn id="9" dur="500"/>
                                        <p:tgtEl>
                                          <p:spTgt spid="8195"/>
                                        </p:tgtEl>
                                      </p:cBhvr>
                                    </p:animEffect>
                                  </p:childTnLst>
                                </p:cTn>
                              </p:par>
                            </p:childTnLst>
                          </p:cTn>
                        </p:par>
                        <p:par>
                          <p:cTn id="10" fill="hold">
                            <p:stCondLst>
                              <p:cond delay="15500"/>
                            </p:stCondLst>
                            <p:childTnLst>
                              <p:par>
                                <p:cTn id="11" presetID="53" presetClass="entr" presetSubtype="16" fill="hold" nodeType="afterEffect">
                                  <p:stCondLst>
                                    <p:cond delay="15000"/>
                                  </p:stCondLst>
                                  <p:childTnLst>
                                    <p:set>
                                      <p:cBhvr>
                                        <p:cTn id="12" dur="1" fill="hold">
                                          <p:stCondLst>
                                            <p:cond delay="0"/>
                                          </p:stCondLst>
                                        </p:cTn>
                                        <p:tgtEl>
                                          <p:spTgt spid="8197"/>
                                        </p:tgtEl>
                                        <p:attrNameLst>
                                          <p:attrName>style.visibility</p:attrName>
                                        </p:attrNameLst>
                                      </p:cBhvr>
                                      <p:to>
                                        <p:strVal val="visible"/>
                                      </p:to>
                                    </p:set>
                                    <p:anim calcmode="lin" valueType="num">
                                      <p:cBhvr>
                                        <p:cTn id="13" dur="500" fill="hold"/>
                                        <p:tgtEl>
                                          <p:spTgt spid="8197"/>
                                        </p:tgtEl>
                                        <p:attrNameLst>
                                          <p:attrName>ppt_w</p:attrName>
                                        </p:attrNameLst>
                                      </p:cBhvr>
                                      <p:tavLst>
                                        <p:tav tm="0">
                                          <p:val>
                                            <p:fltVal val="0"/>
                                          </p:val>
                                        </p:tav>
                                        <p:tav tm="100000">
                                          <p:val>
                                            <p:strVal val="#ppt_w"/>
                                          </p:val>
                                        </p:tav>
                                      </p:tavLst>
                                    </p:anim>
                                    <p:anim calcmode="lin" valueType="num">
                                      <p:cBhvr>
                                        <p:cTn id="14" dur="500" fill="hold"/>
                                        <p:tgtEl>
                                          <p:spTgt spid="8197"/>
                                        </p:tgtEl>
                                        <p:attrNameLst>
                                          <p:attrName>ppt_h</p:attrName>
                                        </p:attrNameLst>
                                      </p:cBhvr>
                                      <p:tavLst>
                                        <p:tav tm="0">
                                          <p:val>
                                            <p:fltVal val="0"/>
                                          </p:val>
                                        </p:tav>
                                        <p:tav tm="100000">
                                          <p:val>
                                            <p:strVal val="#ppt_h"/>
                                          </p:val>
                                        </p:tav>
                                      </p:tavLst>
                                    </p:anim>
                                    <p:animEffect transition="in" filter="fade">
                                      <p:cBhvr>
                                        <p:cTn id="15"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p:cNvSpPr txBox="1">
            <a:spLocks noChangeArrowheads="1"/>
          </p:cNvSpPr>
          <p:nvPr/>
        </p:nvSpPr>
        <p:spPr bwMode="auto">
          <a:xfrm>
            <a:off x="0" y="10414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GB" sz="2000">
                <a:solidFill>
                  <a:schemeClr val="tx1"/>
                </a:solidFill>
                <a:effectLst>
                  <a:outerShdw blurRad="38100" dist="38100" dir="2700000" algn="tl">
                    <a:srgbClr val="C0C0C0"/>
                  </a:outerShdw>
                </a:effectLst>
              </a:rPr>
              <a:t>       Lean history</a:t>
            </a:r>
          </a:p>
        </p:txBody>
      </p:sp>
      <p:sp>
        <p:nvSpPr>
          <p:cNvPr id="406532" name="Text Box 4"/>
          <p:cNvSpPr txBox="1">
            <a:spLocks noChangeArrowheads="1"/>
          </p:cNvSpPr>
          <p:nvPr/>
        </p:nvSpPr>
        <p:spPr bwMode="auto">
          <a:xfrm>
            <a:off x="457200" y="3429000"/>
            <a:ext cx="3124200" cy="457200"/>
          </a:xfrm>
          <a:prstGeom prst="rect">
            <a:avLst/>
          </a:prstGeom>
          <a:noFill/>
          <a:ln w="9525">
            <a:noFill/>
            <a:miter lim="800000"/>
            <a:headEnd/>
            <a:tailEnd/>
          </a:ln>
          <a:effectLst/>
        </p:spPr>
        <p:txBody>
          <a:bodyPr>
            <a:spAutoFit/>
          </a:bodyPr>
          <a:lstStyle/>
          <a:p>
            <a:pPr algn="l" eaLnBrk="1" hangingPunct="1">
              <a:spcBef>
                <a:spcPct val="50000"/>
              </a:spcBef>
            </a:pPr>
            <a:endParaRPr lang="en-GB" sz="2400">
              <a:solidFill>
                <a:schemeClr val="tx1"/>
              </a:solidFill>
              <a:latin typeface="Times New Roman" pitchFamily="18" charset="0"/>
            </a:endParaRPr>
          </a:p>
        </p:txBody>
      </p:sp>
      <p:sp>
        <p:nvSpPr>
          <p:cNvPr id="406533" name="Text Box 5"/>
          <p:cNvSpPr txBox="1">
            <a:spLocks noChangeArrowheads="1"/>
          </p:cNvSpPr>
          <p:nvPr/>
        </p:nvSpPr>
        <p:spPr bwMode="auto">
          <a:xfrm>
            <a:off x="990600" y="5759450"/>
            <a:ext cx="876300" cy="336550"/>
          </a:xfrm>
          <a:prstGeom prst="rect">
            <a:avLst/>
          </a:prstGeom>
          <a:noFill/>
          <a:ln w="9525">
            <a:noFill/>
            <a:miter lim="800000"/>
            <a:headEnd/>
            <a:tailEnd/>
          </a:ln>
          <a:effectLst/>
        </p:spPr>
        <p:txBody>
          <a:bodyPr wrap="square">
            <a:spAutoFit/>
          </a:bodyPr>
          <a:lstStyle/>
          <a:p>
            <a:pPr algn="l" eaLnBrk="1" hangingPunct="1">
              <a:spcBef>
                <a:spcPct val="50000"/>
              </a:spcBef>
            </a:pPr>
            <a:r>
              <a:rPr lang="en-GB" sz="1600" b="1" dirty="0">
                <a:solidFill>
                  <a:schemeClr val="tx1"/>
                </a:solidFill>
              </a:rPr>
              <a:t>1900</a:t>
            </a:r>
          </a:p>
        </p:txBody>
      </p:sp>
      <p:sp>
        <p:nvSpPr>
          <p:cNvPr id="406534" name="Text Box 6"/>
          <p:cNvSpPr txBox="1">
            <a:spLocks noChangeArrowheads="1"/>
          </p:cNvSpPr>
          <p:nvPr/>
        </p:nvSpPr>
        <p:spPr bwMode="auto">
          <a:xfrm>
            <a:off x="2819400" y="5759450"/>
            <a:ext cx="965200" cy="336550"/>
          </a:xfrm>
          <a:prstGeom prst="rect">
            <a:avLst/>
          </a:prstGeom>
          <a:noFill/>
          <a:ln w="9525">
            <a:noFill/>
            <a:miter lim="800000"/>
            <a:headEnd/>
            <a:tailEnd/>
          </a:ln>
          <a:effectLst/>
        </p:spPr>
        <p:txBody>
          <a:bodyPr wrap="square">
            <a:spAutoFit/>
          </a:bodyPr>
          <a:lstStyle/>
          <a:p>
            <a:pPr algn="l" eaLnBrk="1" hangingPunct="1">
              <a:spcBef>
                <a:spcPct val="50000"/>
              </a:spcBef>
            </a:pPr>
            <a:r>
              <a:rPr lang="en-GB" sz="1600" b="1" dirty="0">
                <a:solidFill>
                  <a:schemeClr val="tx1"/>
                </a:solidFill>
              </a:rPr>
              <a:t>1940</a:t>
            </a:r>
          </a:p>
        </p:txBody>
      </p:sp>
      <p:sp>
        <p:nvSpPr>
          <p:cNvPr id="406535" name="Text Box 7"/>
          <p:cNvSpPr txBox="1">
            <a:spLocks noChangeArrowheads="1"/>
          </p:cNvSpPr>
          <p:nvPr/>
        </p:nvSpPr>
        <p:spPr bwMode="auto">
          <a:xfrm>
            <a:off x="4648200" y="5759450"/>
            <a:ext cx="889000" cy="336550"/>
          </a:xfrm>
          <a:prstGeom prst="rect">
            <a:avLst/>
          </a:prstGeom>
          <a:noFill/>
          <a:ln w="9525">
            <a:noFill/>
            <a:miter lim="800000"/>
            <a:headEnd/>
            <a:tailEnd/>
          </a:ln>
          <a:effectLst/>
        </p:spPr>
        <p:txBody>
          <a:bodyPr wrap="square">
            <a:spAutoFit/>
          </a:bodyPr>
          <a:lstStyle/>
          <a:p>
            <a:pPr algn="l" eaLnBrk="1" hangingPunct="1">
              <a:spcBef>
                <a:spcPct val="50000"/>
              </a:spcBef>
            </a:pPr>
            <a:r>
              <a:rPr lang="en-GB" sz="1600" b="1" dirty="0">
                <a:solidFill>
                  <a:schemeClr val="tx1"/>
                </a:solidFill>
              </a:rPr>
              <a:t>1980</a:t>
            </a:r>
          </a:p>
        </p:txBody>
      </p:sp>
      <p:sp>
        <p:nvSpPr>
          <p:cNvPr id="406536" name="Text Box 8"/>
          <p:cNvSpPr txBox="1">
            <a:spLocks noChangeArrowheads="1"/>
          </p:cNvSpPr>
          <p:nvPr/>
        </p:nvSpPr>
        <p:spPr bwMode="auto">
          <a:xfrm>
            <a:off x="6553200" y="5715000"/>
            <a:ext cx="914400" cy="336550"/>
          </a:xfrm>
          <a:prstGeom prst="rect">
            <a:avLst/>
          </a:prstGeom>
          <a:noFill/>
          <a:ln w="9525">
            <a:noFill/>
            <a:miter lim="800000"/>
            <a:headEnd/>
            <a:tailEnd/>
          </a:ln>
          <a:effectLst/>
        </p:spPr>
        <p:txBody>
          <a:bodyPr wrap="square">
            <a:spAutoFit/>
          </a:bodyPr>
          <a:lstStyle/>
          <a:p>
            <a:pPr algn="l" eaLnBrk="1" hangingPunct="1">
              <a:spcBef>
                <a:spcPct val="50000"/>
              </a:spcBef>
            </a:pPr>
            <a:r>
              <a:rPr lang="en-US" sz="1600" b="1" dirty="0">
                <a:solidFill>
                  <a:schemeClr val="tx1"/>
                </a:solidFill>
              </a:rPr>
              <a:t>1990</a:t>
            </a:r>
            <a:endParaRPr lang="en-GB" sz="1600" b="1" dirty="0">
              <a:solidFill>
                <a:schemeClr val="tx1"/>
              </a:solidFill>
            </a:endParaRPr>
          </a:p>
        </p:txBody>
      </p:sp>
      <p:sp>
        <p:nvSpPr>
          <p:cNvPr id="406537" name="Rectangle 9"/>
          <p:cNvSpPr>
            <a:spLocks noChangeArrowheads="1"/>
          </p:cNvSpPr>
          <p:nvPr/>
        </p:nvSpPr>
        <p:spPr bwMode="auto">
          <a:xfrm>
            <a:off x="457200" y="5334000"/>
            <a:ext cx="8458200" cy="381000"/>
          </a:xfrm>
          <a:prstGeom prst="rect">
            <a:avLst/>
          </a:prstGeom>
          <a:noFill/>
          <a:ln w="9525">
            <a:solidFill>
              <a:schemeClr val="tx1"/>
            </a:solidFill>
            <a:miter lim="800000"/>
            <a:headEnd/>
            <a:tailEnd/>
          </a:ln>
          <a:effectLst/>
        </p:spPr>
        <p:txBody>
          <a:bodyPr wrap="none" anchor="ctr"/>
          <a:lstStyle/>
          <a:p>
            <a:pPr eaLnBrk="1" hangingPunct="1"/>
            <a:endParaRPr lang="en-GB" sz="1800">
              <a:solidFill>
                <a:srgbClr val="FFFFCC"/>
              </a:solidFill>
            </a:endParaRPr>
          </a:p>
        </p:txBody>
      </p:sp>
      <p:sp>
        <p:nvSpPr>
          <p:cNvPr id="406538" name="Line 10"/>
          <p:cNvSpPr>
            <a:spLocks noChangeShapeType="1"/>
          </p:cNvSpPr>
          <p:nvPr/>
        </p:nvSpPr>
        <p:spPr bwMode="auto">
          <a:xfrm flipV="1">
            <a:off x="1066800" y="5334000"/>
            <a:ext cx="0" cy="381000"/>
          </a:xfrm>
          <a:prstGeom prst="line">
            <a:avLst/>
          </a:prstGeom>
          <a:noFill/>
          <a:ln w="9525">
            <a:solidFill>
              <a:schemeClr val="tx1"/>
            </a:solidFill>
            <a:round/>
            <a:headEnd/>
            <a:tailEnd/>
          </a:ln>
          <a:effectLst/>
        </p:spPr>
        <p:txBody>
          <a:bodyPr/>
          <a:lstStyle/>
          <a:p>
            <a:endParaRPr lang="en-US"/>
          </a:p>
        </p:txBody>
      </p:sp>
      <p:sp>
        <p:nvSpPr>
          <p:cNvPr id="406539" name="Line 11"/>
          <p:cNvSpPr>
            <a:spLocks noChangeShapeType="1"/>
          </p:cNvSpPr>
          <p:nvPr/>
        </p:nvSpPr>
        <p:spPr bwMode="auto">
          <a:xfrm flipV="1">
            <a:off x="2895600" y="5334000"/>
            <a:ext cx="0" cy="381000"/>
          </a:xfrm>
          <a:prstGeom prst="line">
            <a:avLst/>
          </a:prstGeom>
          <a:noFill/>
          <a:ln w="9525">
            <a:solidFill>
              <a:schemeClr val="tx1"/>
            </a:solidFill>
            <a:round/>
            <a:headEnd/>
            <a:tailEnd/>
          </a:ln>
          <a:effectLst/>
        </p:spPr>
        <p:txBody>
          <a:bodyPr/>
          <a:lstStyle/>
          <a:p>
            <a:endParaRPr lang="en-US"/>
          </a:p>
        </p:txBody>
      </p:sp>
      <p:sp>
        <p:nvSpPr>
          <p:cNvPr id="406540" name="Line 12"/>
          <p:cNvSpPr>
            <a:spLocks noChangeShapeType="1"/>
          </p:cNvSpPr>
          <p:nvPr/>
        </p:nvSpPr>
        <p:spPr bwMode="auto">
          <a:xfrm flipV="1">
            <a:off x="4724400" y="5334000"/>
            <a:ext cx="0" cy="381000"/>
          </a:xfrm>
          <a:prstGeom prst="line">
            <a:avLst/>
          </a:prstGeom>
          <a:noFill/>
          <a:ln w="9525">
            <a:solidFill>
              <a:schemeClr val="tx1"/>
            </a:solidFill>
            <a:round/>
            <a:headEnd/>
            <a:tailEnd/>
          </a:ln>
          <a:effectLst/>
        </p:spPr>
        <p:txBody>
          <a:bodyPr/>
          <a:lstStyle/>
          <a:p>
            <a:endParaRPr lang="en-US"/>
          </a:p>
        </p:txBody>
      </p:sp>
      <p:sp>
        <p:nvSpPr>
          <p:cNvPr id="406541" name="Line 13"/>
          <p:cNvSpPr>
            <a:spLocks noChangeShapeType="1"/>
          </p:cNvSpPr>
          <p:nvPr/>
        </p:nvSpPr>
        <p:spPr bwMode="auto">
          <a:xfrm flipV="1">
            <a:off x="6629400" y="5334000"/>
            <a:ext cx="0" cy="381000"/>
          </a:xfrm>
          <a:prstGeom prst="line">
            <a:avLst/>
          </a:prstGeom>
          <a:noFill/>
          <a:ln w="9525">
            <a:solidFill>
              <a:schemeClr val="tx1"/>
            </a:solidFill>
            <a:round/>
            <a:headEnd/>
            <a:tailEnd/>
          </a:ln>
          <a:effectLst/>
        </p:spPr>
        <p:txBody>
          <a:bodyPr/>
          <a:lstStyle/>
          <a:p>
            <a:endParaRPr lang="en-US"/>
          </a:p>
        </p:txBody>
      </p:sp>
      <p:sp>
        <p:nvSpPr>
          <p:cNvPr id="406542" name="Text Box 14"/>
          <p:cNvSpPr txBox="1">
            <a:spLocks noChangeArrowheads="1"/>
          </p:cNvSpPr>
          <p:nvPr/>
        </p:nvSpPr>
        <p:spPr bwMode="auto">
          <a:xfrm>
            <a:off x="76199" y="1524000"/>
            <a:ext cx="8843963" cy="646331"/>
          </a:xfrm>
          <a:prstGeom prst="rect">
            <a:avLst/>
          </a:prstGeom>
          <a:noFill/>
          <a:ln w="9525">
            <a:noFill/>
            <a:miter lim="800000"/>
            <a:headEnd/>
            <a:tailEnd/>
          </a:ln>
          <a:effectLst/>
        </p:spPr>
        <p:txBody>
          <a:bodyPr wrap="square">
            <a:spAutoFit/>
          </a:bodyPr>
          <a:lstStyle/>
          <a:p>
            <a:pPr marL="457200" indent="-457200" algn="l" eaLnBrk="1" hangingPunct="1">
              <a:spcBef>
                <a:spcPct val="50000"/>
              </a:spcBef>
              <a:buFontTx/>
              <a:buChar char="•"/>
            </a:pPr>
            <a:r>
              <a:rPr lang="en-US" sz="1800" b="1" dirty="0">
                <a:solidFill>
                  <a:schemeClr val="tx1"/>
                </a:solidFill>
              </a:rPr>
              <a:t>Henry Ford</a:t>
            </a:r>
            <a:r>
              <a:rPr lang="en-US" sz="1800" dirty="0">
                <a:solidFill>
                  <a:schemeClr val="tx1"/>
                </a:solidFill>
              </a:rPr>
              <a:t> started assembly line production at  Highland Park (1900s) </a:t>
            </a:r>
            <a:endParaRPr lang="en-GB" sz="1800" dirty="0">
              <a:solidFill>
                <a:schemeClr val="tx1"/>
              </a:solidFill>
            </a:endParaRPr>
          </a:p>
        </p:txBody>
      </p:sp>
      <p:sp>
        <p:nvSpPr>
          <p:cNvPr id="406543" name="Text Box 15"/>
          <p:cNvSpPr txBox="1">
            <a:spLocks noChangeArrowheads="1"/>
          </p:cNvSpPr>
          <p:nvPr/>
        </p:nvSpPr>
        <p:spPr bwMode="auto">
          <a:xfrm>
            <a:off x="2362200" y="3352800"/>
            <a:ext cx="3429000" cy="457200"/>
          </a:xfrm>
          <a:prstGeom prst="rect">
            <a:avLst/>
          </a:prstGeom>
          <a:noFill/>
          <a:ln w="9525">
            <a:noFill/>
            <a:miter lim="800000"/>
            <a:headEnd/>
            <a:tailEnd/>
          </a:ln>
          <a:effectLst/>
        </p:spPr>
        <p:txBody>
          <a:bodyPr>
            <a:spAutoFit/>
          </a:bodyPr>
          <a:lstStyle/>
          <a:p>
            <a:pPr algn="l" eaLnBrk="1" hangingPunct="1">
              <a:spcBef>
                <a:spcPct val="50000"/>
              </a:spcBef>
            </a:pPr>
            <a:endParaRPr lang="en-GB" sz="2400">
              <a:solidFill>
                <a:schemeClr val="tx1"/>
              </a:solidFill>
              <a:latin typeface="Times New Roman" pitchFamily="18" charset="0"/>
            </a:endParaRPr>
          </a:p>
        </p:txBody>
      </p:sp>
      <p:sp>
        <p:nvSpPr>
          <p:cNvPr id="406544" name="Text Box 16"/>
          <p:cNvSpPr txBox="1">
            <a:spLocks noChangeArrowheads="1"/>
          </p:cNvSpPr>
          <p:nvPr/>
        </p:nvSpPr>
        <p:spPr bwMode="auto">
          <a:xfrm>
            <a:off x="76200" y="2095500"/>
            <a:ext cx="8843963" cy="641350"/>
          </a:xfrm>
          <a:prstGeom prst="rect">
            <a:avLst/>
          </a:prstGeom>
          <a:noFill/>
          <a:ln w="9525">
            <a:noFill/>
            <a:miter lim="800000"/>
            <a:headEnd/>
            <a:tailEnd/>
          </a:ln>
          <a:effectLst/>
        </p:spPr>
        <p:txBody>
          <a:bodyPr>
            <a:spAutoFit/>
          </a:bodyPr>
          <a:lstStyle/>
          <a:p>
            <a:pPr marL="457200" indent="-457200" algn="l" eaLnBrk="1" hangingPunct="1">
              <a:spcBef>
                <a:spcPct val="50000"/>
              </a:spcBef>
              <a:buFontTx/>
              <a:buChar char="•"/>
            </a:pPr>
            <a:r>
              <a:rPr lang="en-US" sz="1800" b="1" dirty="0">
                <a:solidFill>
                  <a:schemeClr val="tx1"/>
                </a:solidFill>
              </a:rPr>
              <a:t>Shigeo Shingo</a:t>
            </a:r>
            <a:r>
              <a:rPr lang="en-US" sz="1800" dirty="0">
                <a:solidFill>
                  <a:schemeClr val="tx1"/>
                </a:solidFill>
              </a:rPr>
              <a:t> and </a:t>
            </a:r>
            <a:r>
              <a:rPr lang="en-US" sz="1800" b="1" dirty="0" err="1">
                <a:solidFill>
                  <a:schemeClr val="tx1"/>
                </a:solidFill>
              </a:rPr>
              <a:t>Taichi</a:t>
            </a:r>
            <a:r>
              <a:rPr lang="en-US" sz="1800" b="1" dirty="0">
                <a:solidFill>
                  <a:schemeClr val="tx1"/>
                </a:solidFill>
              </a:rPr>
              <a:t> </a:t>
            </a:r>
            <a:r>
              <a:rPr lang="en-US" sz="1800" b="1" dirty="0" err="1">
                <a:solidFill>
                  <a:schemeClr val="tx1"/>
                </a:solidFill>
              </a:rPr>
              <a:t>Ohno</a:t>
            </a:r>
            <a:r>
              <a:rPr lang="en-US" sz="1800" dirty="0">
                <a:solidFill>
                  <a:schemeClr val="tx1"/>
                </a:solidFill>
              </a:rPr>
              <a:t> developed the </a:t>
            </a:r>
            <a:r>
              <a:rPr lang="en-US" sz="1800" b="1" dirty="0">
                <a:solidFill>
                  <a:schemeClr val="tx1"/>
                </a:solidFill>
              </a:rPr>
              <a:t>Toyota Production System </a:t>
            </a:r>
            <a:r>
              <a:rPr lang="en-US" sz="1800" dirty="0">
                <a:solidFill>
                  <a:schemeClr val="tx1"/>
                </a:solidFill>
              </a:rPr>
              <a:t>(1940s)</a:t>
            </a:r>
            <a:endParaRPr lang="en-GB" sz="1800" dirty="0">
              <a:solidFill>
                <a:schemeClr val="tx1"/>
              </a:solidFill>
            </a:endParaRPr>
          </a:p>
        </p:txBody>
      </p:sp>
      <p:sp>
        <p:nvSpPr>
          <p:cNvPr id="406545" name="Rectangle 17"/>
          <p:cNvSpPr>
            <a:spLocks noChangeArrowheads="1"/>
          </p:cNvSpPr>
          <p:nvPr/>
        </p:nvSpPr>
        <p:spPr bwMode="auto">
          <a:xfrm>
            <a:off x="330200" y="177800"/>
            <a:ext cx="184150" cy="396875"/>
          </a:xfrm>
          <a:prstGeom prst="rect">
            <a:avLst/>
          </a:prstGeom>
          <a:noFill/>
          <a:ln w="9525">
            <a:noFill/>
            <a:miter lim="800000"/>
            <a:headEnd/>
            <a:tailEnd/>
          </a:ln>
          <a:effectLst/>
        </p:spPr>
        <p:txBody>
          <a:bodyPr wrap="none">
            <a:spAutoFit/>
          </a:bodyPr>
          <a:lstStyle/>
          <a:p>
            <a:pPr algn="l" eaLnBrk="1" hangingPunct="1">
              <a:spcBef>
                <a:spcPct val="50000"/>
              </a:spcBef>
            </a:pPr>
            <a:endParaRPr lang="en-GB" sz="2000">
              <a:solidFill>
                <a:schemeClr val="tx1"/>
              </a:solidFill>
            </a:endParaRPr>
          </a:p>
        </p:txBody>
      </p:sp>
      <p:sp>
        <p:nvSpPr>
          <p:cNvPr id="406546" name="Text Box 18"/>
          <p:cNvSpPr txBox="1">
            <a:spLocks noChangeArrowheads="1"/>
          </p:cNvSpPr>
          <p:nvPr/>
        </p:nvSpPr>
        <p:spPr bwMode="auto">
          <a:xfrm>
            <a:off x="76200" y="2711450"/>
            <a:ext cx="8991600" cy="641350"/>
          </a:xfrm>
          <a:prstGeom prst="rect">
            <a:avLst/>
          </a:prstGeom>
          <a:noFill/>
          <a:ln w="9525">
            <a:noFill/>
            <a:miter lim="800000"/>
            <a:headEnd/>
            <a:tailEnd/>
          </a:ln>
          <a:effectLst/>
        </p:spPr>
        <p:txBody>
          <a:bodyPr>
            <a:spAutoFit/>
          </a:bodyPr>
          <a:lstStyle/>
          <a:p>
            <a:pPr marL="457200" indent="-457200" algn="l" eaLnBrk="1" hangingPunct="1">
              <a:spcBef>
                <a:spcPct val="50000"/>
              </a:spcBef>
              <a:buFontTx/>
              <a:buChar char="•"/>
            </a:pPr>
            <a:r>
              <a:rPr lang="en-US" sz="1800" b="1">
                <a:solidFill>
                  <a:schemeClr val="tx1"/>
                </a:solidFill>
              </a:rPr>
              <a:t>Richard Schonberger</a:t>
            </a:r>
            <a:r>
              <a:rPr lang="en-US" sz="1800">
                <a:solidFill>
                  <a:schemeClr val="tx1"/>
                </a:solidFill>
              </a:rPr>
              <a:t> and </a:t>
            </a:r>
            <a:r>
              <a:rPr lang="en-US" sz="1800" b="1">
                <a:solidFill>
                  <a:schemeClr val="tx1"/>
                </a:solidFill>
              </a:rPr>
              <a:t>Kiyoshi Suzaki</a:t>
            </a:r>
            <a:r>
              <a:rPr lang="en-US" sz="1800">
                <a:solidFill>
                  <a:schemeClr val="tx1"/>
                </a:solidFill>
              </a:rPr>
              <a:t> introduced the </a:t>
            </a:r>
            <a:r>
              <a:rPr lang="en-US" sz="1800" b="1">
                <a:solidFill>
                  <a:schemeClr val="tx1"/>
                </a:solidFill>
              </a:rPr>
              <a:t>World Class Manufacturing System </a:t>
            </a:r>
            <a:r>
              <a:rPr lang="en-US" sz="1800">
                <a:solidFill>
                  <a:schemeClr val="tx1"/>
                </a:solidFill>
              </a:rPr>
              <a:t>(1980s)</a:t>
            </a:r>
            <a:endParaRPr lang="en-GB" sz="1800">
              <a:solidFill>
                <a:schemeClr val="tx1"/>
              </a:solidFill>
            </a:endParaRPr>
          </a:p>
        </p:txBody>
      </p:sp>
      <p:sp>
        <p:nvSpPr>
          <p:cNvPr id="406547" name="Text Box 19"/>
          <p:cNvSpPr txBox="1">
            <a:spLocks noChangeArrowheads="1"/>
          </p:cNvSpPr>
          <p:nvPr/>
        </p:nvSpPr>
        <p:spPr bwMode="auto">
          <a:xfrm>
            <a:off x="76200" y="3429000"/>
            <a:ext cx="9064625" cy="641350"/>
          </a:xfrm>
          <a:prstGeom prst="rect">
            <a:avLst/>
          </a:prstGeom>
          <a:noFill/>
          <a:ln w="9525">
            <a:noFill/>
            <a:miter lim="800000"/>
            <a:headEnd/>
            <a:tailEnd/>
          </a:ln>
          <a:effectLst/>
        </p:spPr>
        <p:txBody>
          <a:bodyPr>
            <a:spAutoFit/>
          </a:bodyPr>
          <a:lstStyle/>
          <a:p>
            <a:pPr marL="457200" indent="-457200" algn="l" eaLnBrk="1" hangingPunct="1">
              <a:spcBef>
                <a:spcPct val="50000"/>
              </a:spcBef>
              <a:buFontTx/>
              <a:buChar char="•"/>
            </a:pPr>
            <a:r>
              <a:rPr lang="en-US" sz="1800" b="1">
                <a:solidFill>
                  <a:schemeClr val="tx1"/>
                </a:solidFill>
              </a:rPr>
              <a:t>James Womack’s</a:t>
            </a:r>
            <a:r>
              <a:rPr lang="en-US" sz="1800">
                <a:solidFill>
                  <a:schemeClr val="tx1"/>
                </a:solidFill>
              </a:rPr>
              <a:t> </a:t>
            </a:r>
            <a:r>
              <a:rPr lang="en-US" sz="1800" b="1">
                <a:solidFill>
                  <a:schemeClr val="tx1"/>
                </a:solidFill>
              </a:rPr>
              <a:t>‘Lean –</a:t>
            </a:r>
            <a:r>
              <a:rPr lang="en-US" sz="1800">
                <a:solidFill>
                  <a:schemeClr val="tx1"/>
                </a:solidFill>
              </a:rPr>
              <a:t> </a:t>
            </a:r>
            <a:r>
              <a:rPr lang="en-US" sz="1800" b="1">
                <a:solidFill>
                  <a:schemeClr val="tx1"/>
                </a:solidFill>
              </a:rPr>
              <a:t>The Machine that Changed the World’</a:t>
            </a:r>
            <a:r>
              <a:rPr lang="en-US" sz="1800">
                <a:solidFill>
                  <a:schemeClr val="tx1"/>
                </a:solidFill>
              </a:rPr>
              <a:t> catapults Lean into the forefront of production (1990)</a:t>
            </a:r>
            <a:endParaRPr lang="en-GB" sz="1800">
              <a:solidFill>
                <a:schemeClr val="tx1"/>
              </a:solidFill>
            </a:endParaRPr>
          </a:p>
        </p:txBody>
      </p:sp>
      <p:pic>
        <p:nvPicPr>
          <p:cNvPr id="406553" name="Picture 25" descr="j0234687"/>
          <p:cNvPicPr>
            <a:picLocks noChangeAspect="1" noChangeArrowheads="1" noCrop="1"/>
          </p:cNvPicPr>
          <p:nvPr/>
        </p:nvPicPr>
        <p:blipFill>
          <a:blip r:embed="rId3" cstate="email"/>
          <a:srcRect/>
          <a:stretch>
            <a:fillRect/>
          </a:stretch>
        </p:blipFill>
        <p:spPr bwMode="auto">
          <a:xfrm>
            <a:off x="5029200" y="4610100"/>
            <a:ext cx="1228725" cy="723900"/>
          </a:xfrm>
          <a:prstGeom prst="rect">
            <a:avLst/>
          </a:prstGeom>
          <a:noFill/>
        </p:spPr>
      </p:pic>
      <p:sp>
        <p:nvSpPr>
          <p:cNvPr id="406559" name="Rectangle 31"/>
          <p:cNvSpPr>
            <a:spLocks noChangeArrowheads="1"/>
          </p:cNvSpPr>
          <p:nvPr/>
        </p:nvSpPr>
        <p:spPr bwMode="auto">
          <a:xfrm>
            <a:off x="165100" y="3175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Evolution Of Lean</a:t>
            </a:r>
          </a:p>
        </p:txBody>
      </p:sp>
      <p:pic>
        <p:nvPicPr>
          <p:cNvPr id="406564" name="Picture 36"/>
          <p:cNvPicPr>
            <a:picLocks noChangeAspect="1" noChangeArrowheads="1"/>
          </p:cNvPicPr>
          <p:nvPr/>
        </p:nvPicPr>
        <p:blipFill>
          <a:blip r:embed="rId4"/>
          <a:srcRect/>
          <a:stretch>
            <a:fillRect/>
          </a:stretch>
        </p:blipFill>
        <p:spPr bwMode="auto">
          <a:xfrm>
            <a:off x="3324225" y="4267200"/>
            <a:ext cx="1019175" cy="1082675"/>
          </a:xfrm>
          <a:prstGeom prst="rect">
            <a:avLst/>
          </a:prstGeom>
          <a:noFill/>
          <a:ln w="9525" algn="ctr">
            <a:noFill/>
            <a:miter lim="800000"/>
            <a:headEnd/>
            <a:tailEnd/>
          </a:ln>
          <a:effectLst/>
        </p:spPr>
      </p:pic>
      <p:pic>
        <p:nvPicPr>
          <p:cNvPr id="406567" name="Picture 39"/>
          <p:cNvPicPr>
            <a:picLocks noChangeAspect="1" noChangeArrowheads="1"/>
          </p:cNvPicPr>
          <p:nvPr/>
        </p:nvPicPr>
        <p:blipFill>
          <a:blip r:embed="rId5"/>
          <a:srcRect/>
          <a:stretch>
            <a:fillRect/>
          </a:stretch>
        </p:blipFill>
        <p:spPr bwMode="auto">
          <a:xfrm>
            <a:off x="4953000" y="4267200"/>
            <a:ext cx="1447800" cy="1066800"/>
          </a:xfrm>
          <a:prstGeom prst="rect">
            <a:avLst/>
          </a:prstGeom>
          <a:noFill/>
          <a:ln w="9525" algn="ctr">
            <a:noFill/>
            <a:miter lim="800000"/>
            <a:headEnd/>
            <a:tailEnd/>
          </a:ln>
          <a:effectLst/>
        </p:spPr>
      </p:pic>
      <p:pic>
        <p:nvPicPr>
          <p:cNvPr id="406570" name="Picture 42"/>
          <p:cNvPicPr>
            <a:picLocks noChangeAspect="1" noChangeArrowheads="1"/>
          </p:cNvPicPr>
          <p:nvPr/>
        </p:nvPicPr>
        <p:blipFill>
          <a:blip r:embed="rId6"/>
          <a:srcRect/>
          <a:stretch>
            <a:fillRect/>
          </a:stretch>
        </p:blipFill>
        <p:spPr bwMode="auto">
          <a:xfrm>
            <a:off x="1447800" y="4191000"/>
            <a:ext cx="1041400" cy="1149350"/>
          </a:xfrm>
          <a:prstGeom prst="rect">
            <a:avLst/>
          </a:prstGeom>
          <a:noFill/>
          <a:ln w="9525" algn="ctr">
            <a:noFill/>
            <a:miter lim="800000"/>
            <a:headEnd/>
            <a:tailEnd/>
          </a:ln>
          <a:effectLst/>
        </p:spPr>
      </p:pic>
      <p:pic>
        <p:nvPicPr>
          <p:cNvPr id="406573" name="Picture 45"/>
          <p:cNvPicPr>
            <a:picLocks noChangeAspect="1" noChangeArrowheads="1"/>
          </p:cNvPicPr>
          <p:nvPr/>
        </p:nvPicPr>
        <p:blipFill>
          <a:blip r:embed="rId7"/>
          <a:srcRect/>
          <a:stretch>
            <a:fillRect/>
          </a:stretch>
        </p:blipFill>
        <p:spPr bwMode="auto">
          <a:xfrm>
            <a:off x="7135813" y="4230688"/>
            <a:ext cx="865187" cy="1103312"/>
          </a:xfrm>
          <a:prstGeom prst="rect">
            <a:avLst/>
          </a:prstGeom>
          <a:noFill/>
          <a:ln w="9525" algn="ctr">
            <a:noFill/>
            <a:miter lim="800000"/>
            <a:headEnd/>
            <a:tailEnd/>
          </a:ln>
          <a:effectLst/>
        </p:spPr>
      </p:pic>
      <p:sp>
        <p:nvSpPr>
          <p:cNvPr id="406548" name="Rectangle 20"/>
          <p:cNvSpPr>
            <a:spLocks noChangeArrowheads="1"/>
          </p:cNvSpPr>
          <p:nvPr/>
        </p:nvSpPr>
        <p:spPr bwMode="auto">
          <a:xfrm>
            <a:off x="1066800" y="5334000"/>
            <a:ext cx="1828800" cy="381000"/>
          </a:xfrm>
          <a:prstGeom prst="rect">
            <a:avLst/>
          </a:prstGeom>
          <a:solidFill>
            <a:srgbClr val="D1DCFF"/>
          </a:solidFill>
          <a:ln w="9525">
            <a:solidFill>
              <a:schemeClr val="tx1"/>
            </a:solidFill>
            <a:miter lim="800000"/>
            <a:headEnd/>
            <a:tailEnd/>
          </a:ln>
          <a:effectLst/>
        </p:spPr>
        <p:txBody>
          <a:bodyPr wrap="none" anchor="ctr"/>
          <a:lstStyle/>
          <a:p>
            <a:endParaRPr lang="en-US"/>
          </a:p>
        </p:txBody>
      </p:sp>
      <p:sp>
        <p:nvSpPr>
          <p:cNvPr id="406550" name="Rectangle 22"/>
          <p:cNvSpPr>
            <a:spLocks noChangeArrowheads="1"/>
          </p:cNvSpPr>
          <p:nvPr/>
        </p:nvSpPr>
        <p:spPr bwMode="auto">
          <a:xfrm>
            <a:off x="2895600" y="5334000"/>
            <a:ext cx="1828800" cy="381000"/>
          </a:xfrm>
          <a:prstGeom prst="rect">
            <a:avLst/>
          </a:prstGeom>
          <a:solidFill>
            <a:srgbClr val="85A2FF"/>
          </a:solidFill>
          <a:ln w="9525">
            <a:solidFill>
              <a:schemeClr val="tx1"/>
            </a:solidFill>
            <a:miter lim="800000"/>
            <a:headEnd/>
            <a:tailEnd/>
          </a:ln>
          <a:effectLst/>
        </p:spPr>
        <p:txBody>
          <a:bodyPr wrap="none" anchor="ctr"/>
          <a:lstStyle/>
          <a:p>
            <a:endParaRPr lang="en-US"/>
          </a:p>
        </p:txBody>
      </p:sp>
      <p:sp>
        <p:nvSpPr>
          <p:cNvPr id="406552" name="Rectangle 24"/>
          <p:cNvSpPr>
            <a:spLocks noChangeArrowheads="1"/>
          </p:cNvSpPr>
          <p:nvPr/>
        </p:nvSpPr>
        <p:spPr bwMode="auto">
          <a:xfrm>
            <a:off x="4724400" y="5334000"/>
            <a:ext cx="1905000" cy="381000"/>
          </a:xfrm>
          <a:prstGeom prst="rect">
            <a:avLst/>
          </a:prstGeom>
          <a:solidFill>
            <a:srgbClr val="4773FF"/>
          </a:solidFill>
          <a:ln w="9525">
            <a:solidFill>
              <a:schemeClr val="tx1"/>
            </a:solidFill>
            <a:miter lim="800000"/>
            <a:headEnd/>
            <a:tailEnd/>
          </a:ln>
          <a:effectLst/>
        </p:spPr>
        <p:txBody>
          <a:bodyPr wrap="none" anchor="ctr"/>
          <a:lstStyle/>
          <a:p>
            <a:endParaRPr lang="en-US"/>
          </a:p>
        </p:txBody>
      </p:sp>
      <p:sp>
        <p:nvSpPr>
          <p:cNvPr id="406554" name="Rectangle 26"/>
          <p:cNvSpPr>
            <a:spLocks noChangeArrowheads="1"/>
          </p:cNvSpPr>
          <p:nvPr/>
        </p:nvSpPr>
        <p:spPr bwMode="auto">
          <a:xfrm>
            <a:off x="6629400" y="5334000"/>
            <a:ext cx="1905000" cy="381000"/>
          </a:xfrm>
          <a:prstGeom prst="rect">
            <a:avLst/>
          </a:prstGeom>
          <a:solidFill>
            <a:srgbClr val="0066CC"/>
          </a:solidFill>
          <a:ln w="9525">
            <a:solidFill>
              <a:schemeClr val="tx1"/>
            </a:solidFill>
            <a:miter lim="800000"/>
            <a:headEnd/>
            <a:tailEnd/>
          </a:ln>
          <a:effectLst/>
        </p:spPr>
        <p:txBody>
          <a:bodyPr wrap="none" anchor="ctr"/>
          <a:lstStyle/>
          <a:p>
            <a:endParaRPr lang="en-US"/>
          </a:p>
        </p:txBody>
      </p:sp>
      <p:pic>
        <p:nvPicPr>
          <p:cNvPr id="29" name="Picture 3"/>
          <p:cNvPicPr>
            <a:picLocks noChangeAspect="1" noChangeArrowheads="1"/>
          </p:cNvPicPr>
          <p:nvPr/>
        </p:nvPicPr>
        <p:blipFill>
          <a:blip r:embed="rId8"/>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6548"/>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06533"/>
                                        </p:tgtEl>
                                        <p:attrNameLst>
                                          <p:attrName>style.visibility</p:attrName>
                                        </p:attrNameLst>
                                      </p:cBhvr>
                                      <p:to>
                                        <p:strVal val="visible"/>
                                      </p:to>
                                    </p:set>
                                    <p:animEffect transition="in" filter="fade">
                                      <p:cBhvr>
                                        <p:cTn id="11" dur="1000"/>
                                        <p:tgtEl>
                                          <p:spTgt spid="406533"/>
                                        </p:tgtEl>
                                      </p:cBhvr>
                                    </p:animEffect>
                                  </p:childTnLst>
                                </p:cTn>
                              </p:par>
                              <p:par>
                                <p:cTn id="12" presetID="10" presetClass="entr" presetSubtype="0" fill="hold" nodeType="withEffect">
                                  <p:stCondLst>
                                    <p:cond delay="0"/>
                                  </p:stCondLst>
                                  <p:childTnLst>
                                    <p:set>
                                      <p:cBhvr>
                                        <p:cTn id="13" dur="1" fill="hold">
                                          <p:stCondLst>
                                            <p:cond delay="0"/>
                                          </p:stCondLst>
                                        </p:cTn>
                                        <p:tgtEl>
                                          <p:spTgt spid="406570"/>
                                        </p:tgtEl>
                                        <p:attrNameLst>
                                          <p:attrName>style.visibility</p:attrName>
                                        </p:attrNameLst>
                                      </p:cBhvr>
                                      <p:to>
                                        <p:strVal val="visible"/>
                                      </p:to>
                                    </p:set>
                                    <p:animEffect transition="in" filter="fade">
                                      <p:cBhvr>
                                        <p:cTn id="14" dur="2000"/>
                                        <p:tgtEl>
                                          <p:spTgt spid="40657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65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6550"/>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406534"/>
                                        </p:tgtEl>
                                        <p:attrNameLst>
                                          <p:attrName>style.visibility</p:attrName>
                                        </p:attrNameLst>
                                      </p:cBhvr>
                                      <p:to>
                                        <p:strVal val="visible"/>
                                      </p:to>
                                    </p:set>
                                    <p:animEffect transition="in" filter="fade">
                                      <p:cBhvr>
                                        <p:cTn id="23" dur="1000"/>
                                        <p:tgtEl>
                                          <p:spTgt spid="406534"/>
                                        </p:tgtEl>
                                      </p:cBhvr>
                                    </p:animEffect>
                                  </p:childTnLst>
                                </p:cTn>
                              </p:par>
                              <p:par>
                                <p:cTn id="24" presetID="10" presetClass="entr" presetSubtype="0" fill="hold" nodeType="withEffect">
                                  <p:stCondLst>
                                    <p:cond delay="0"/>
                                  </p:stCondLst>
                                  <p:childTnLst>
                                    <p:set>
                                      <p:cBhvr>
                                        <p:cTn id="25" dur="1" fill="hold">
                                          <p:stCondLst>
                                            <p:cond delay="0"/>
                                          </p:stCondLst>
                                        </p:cTn>
                                        <p:tgtEl>
                                          <p:spTgt spid="406564"/>
                                        </p:tgtEl>
                                        <p:attrNameLst>
                                          <p:attrName>style.visibility</p:attrName>
                                        </p:attrNameLst>
                                      </p:cBhvr>
                                      <p:to>
                                        <p:strVal val="visible"/>
                                      </p:to>
                                    </p:set>
                                    <p:animEffect transition="in" filter="fade">
                                      <p:cBhvr>
                                        <p:cTn id="26" dur="2000"/>
                                        <p:tgtEl>
                                          <p:spTgt spid="40656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65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65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6552"/>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406535"/>
                                        </p:tgtEl>
                                        <p:attrNameLst>
                                          <p:attrName>style.visibility</p:attrName>
                                        </p:attrNameLst>
                                      </p:cBhvr>
                                      <p:to>
                                        <p:strVal val="visible"/>
                                      </p:to>
                                    </p:set>
                                    <p:animEffect transition="in" filter="fade">
                                      <p:cBhvr>
                                        <p:cTn id="37" dur="1000"/>
                                        <p:tgtEl>
                                          <p:spTgt spid="406535"/>
                                        </p:tgtEl>
                                      </p:cBhvr>
                                    </p:animEffect>
                                  </p:childTnLst>
                                </p:cTn>
                              </p:par>
                              <p:par>
                                <p:cTn id="38" presetID="10" presetClass="entr" presetSubtype="0" fill="hold" nodeType="withEffect">
                                  <p:stCondLst>
                                    <p:cond delay="0"/>
                                  </p:stCondLst>
                                  <p:childTnLst>
                                    <p:set>
                                      <p:cBhvr>
                                        <p:cTn id="39" dur="1" fill="hold">
                                          <p:stCondLst>
                                            <p:cond delay="0"/>
                                          </p:stCondLst>
                                        </p:cTn>
                                        <p:tgtEl>
                                          <p:spTgt spid="406567"/>
                                        </p:tgtEl>
                                        <p:attrNameLst>
                                          <p:attrName>style.visibility</p:attrName>
                                        </p:attrNameLst>
                                      </p:cBhvr>
                                      <p:to>
                                        <p:strVal val="visible"/>
                                      </p:to>
                                    </p:set>
                                    <p:animEffect transition="in" filter="fade">
                                      <p:cBhvr>
                                        <p:cTn id="40" dur="2000"/>
                                        <p:tgtEl>
                                          <p:spTgt spid="406567"/>
                                        </p:tgtEl>
                                      </p:cBhvr>
                                    </p:animEffect>
                                  </p:childTnLst>
                                </p:cTn>
                              </p:par>
                              <p:par>
                                <p:cTn id="41" presetID="10" presetClass="exit" presetSubtype="0" fill="hold" nodeType="withEffect">
                                  <p:stCondLst>
                                    <p:cond delay="0"/>
                                  </p:stCondLst>
                                  <p:childTnLst>
                                    <p:animEffect transition="out" filter="fade">
                                      <p:cBhvr>
                                        <p:cTn id="42" dur="2000"/>
                                        <p:tgtEl>
                                          <p:spTgt spid="406553"/>
                                        </p:tgtEl>
                                      </p:cBhvr>
                                    </p:animEffect>
                                    <p:set>
                                      <p:cBhvr>
                                        <p:cTn id="43" dur="1" fill="hold">
                                          <p:stCondLst>
                                            <p:cond delay="1999"/>
                                          </p:stCondLst>
                                        </p:cTn>
                                        <p:tgtEl>
                                          <p:spTgt spid="40655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6547"/>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406554"/>
                                        </p:tgtEl>
                                        <p:attrNameLst>
                                          <p:attrName>style.visibility</p:attrName>
                                        </p:attrNameLst>
                                      </p:cBhvr>
                                      <p:to>
                                        <p:strVal val="visible"/>
                                      </p:to>
                                    </p:set>
                                    <p:animEffect transition="in" filter="fade">
                                      <p:cBhvr>
                                        <p:cTn id="50" dur="2000"/>
                                        <p:tgtEl>
                                          <p:spTgt spid="4065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6536"/>
                                        </p:tgtEl>
                                        <p:attrNameLst>
                                          <p:attrName>style.visibility</p:attrName>
                                        </p:attrNameLst>
                                      </p:cBhvr>
                                      <p:to>
                                        <p:strVal val="visible"/>
                                      </p:to>
                                    </p:set>
                                    <p:animEffect transition="in" filter="fade">
                                      <p:cBhvr>
                                        <p:cTn id="53" dur="1000"/>
                                        <p:tgtEl>
                                          <p:spTgt spid="406536"/>
                                        </p:tgtEl>
                                      </p:cBhvr>
                                    </p:animEffect>
                                  </p:childTnLst>
                                </p:cTn>
                              </p:par>
                              <p:par>
                                <p:cTn id="54" presetID="10" presetClass="entr" presetSubtype="0" fill="hold" nodeType="withEffect">
                                  <p:stCondLst>
                                    <p:cond delay="0"/>
                                  </p:stCondLst>
                                  <p:childTnLst>
                                    <p:set>
                                      <p:cBhvr>
                                        <p:cTn id="55" dur="1" fill="hold">
                                          <p:stCondLst>
                                            <p:cond delay="0"/>
                                          </p:stCondLst>
                                        </p:cTn>
                                        <p:tgtEl>
                                          <p:spTgt spid="406573"/>
                                        </p:tgtEl>
                                        <p:attrNameLst>
                                          <p:attrName>style.visibility</p:attrName>
                                        </p:attrNameLst>
                                      </p:cBhvr>
                                      <p:to>
                                        <p:strVal val="visible"/>
                                      </p:to>
                                    </p:set>
                                    <p:animEffect transition="in" filter="fade">
                                      <p:cBhvr>
                                        <p:cTn id="56" dur="2000"/>
                                        <p:tgtEl>
                                          <p:spTgt spid="406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p:bldP spid="406534" grpId="0"/>
      <p:bldP spid="406535" grpId="0"/>
      <p:bldP spid="406536" grpId="0"/>
      <p:bldP spid="406542" grpId="0"/>
      <p:bldP spid="406544" grpId="0"/>
      <p:bldP spid="406546" grpId="0"/>
      <p:bldP spid="406547" grpId="0"/>
      <p:bldP spid="406548" grpId="0" animBg="1"/>
      <p:bldP spid="406550" grpId="0" animBg="1"/>
      <p:bldP spid="406552" grpId="0" animBg="1"/>
      <p:bldP spid="4065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42"/>
          <p:cNvSpPr>
            <a:spLocks noChangeArrowheads="1"/>
          </p:cNvSpPr>
          <p:nvPr/>
        </p:nvSpPr>
        <p:spPr bwMode="auto">
          <a:xfrm>
            <a:off x="2209800" y="2924175"/>
            <a:ext cx="4964430" cy="3355975"/>
          </a:xfrm>
          <a:prstGeom prst="rect">
            <a:avLst/>
          </a:prstGeom>
          <a:solidFill>
            <a:srgbClr val="CBB900">
              <a:alpha val="30000"/>
            </a:srgbClr>
          </a:solidFill>
          <a:ln w="9525" algn="ctr">
            <a:noFill/>
            <a:miter lim="800000"/>
            <a:headEnd/>
            <a:tailEnd/>
          </a:ln>
          <a:effectLst/>
        </p:spPr>
        <p:txBody>
          <a:bodyPr wrap="none" anchor="ctr"/>
          <a:lstStyle/>
          <a:p>
            <a:pPr algn="r"/>
            <a:endParaRPr lang="en-US" dirty="0"/>
          </a:p>
        </p:txBody>
      </p:sp>
      <p:pic>
        <p:nvPicPr>
          <p:cNvPr id="580644" name="Picture 36"/>
          <p:cNvPicPr>
            <a:picLocks noChangeAspect="1" noChangeArrowheads="1"/>
          </p:cNvPicPr>
          <p:nvPr/>
        </p:nvPicPr>
        <p:blipFill>
          <a:blip r:embed="rId3"/>
          <a:srcRect/>
          <a:stretch>
            <a:fillRect/>
          </a:stretch>
        </p:blipFill>
        <p:spPr bwMode="auto">
          <a:xfrm>
            <a:off x="7391400" y="2682875"/>
            <a:ext cx="1219200" cy="1390650"/>
          </a:xfrm>
          <a:prstGeom prst="rect">
            <a:avLst/>
          </a:prstGeom>
          <a:noFill/>
          <a:ln w="9525" algn="ctr">
            <a:noFill/>
            <a:miter lim="800000"/>
            <a:headEnd/>
            <a:tailEnd/>
          </a:ln>
          <a:effectLst/>
        </p:spPr>
      </p:pic>
      <p:pic>
        <p:nvPicPr>
          <p:cNvPr id="580645" name="Picture 37"/>
          <p:cNvPicPr>
            <a:picLocks noChangeAspect="1" noChangeArrowheads="1"/>
          </p:cNvPicPr>
          <p:nvPr/>
        </p:nvPicPr>
        <p:blipFill>
          <a:blip r:embed="rId4">
            <a:duotone>
              <a:prstClr val="black"/>
              <a:schemeClr val="accent2">
                <a:tint val="45000"/>
                <a:satMod val="400000"/>
              </a:schemeClr>
            </a:duotone>
          </a:blip>
          <a:srcRect/>
          <a:stretch>
            <a:fillRect/>
          </a:stretch>
        </p:blipFill>
        <p:spPr bwMode="auto">
          <a:xfrm>
            <a:off x="5410200" y="5003800"/>
            <a:ext cx="1198563" cy="1219200"/>
          </a:xfrm>
          <a:prstGeom prst="rect">
            <a:avLst/>
          </a:prstGeom>
          <a:solidFill>
            <a:srgbClr val="CBB900"/>
          </a:solidFill>
          <a:ln w="9525" algn="ctr">
            <a:noFill/>
            <a:miter lim="800000"/>
            <a:headEnd/>
            <a:tailEnd/>
          </a:ln>
          <a:effectLst/>
        </p:spPr>
      </p:pic>
      <p:sp>
        <p:nvSpPr>
          <p:cNvPr id="580650" name="Rectangle 42"/>
          <p:cNvSpPr>
            <a:spLocks noChangeArrowheads="1"/>
          </p:cNvSpPr>
          <p:nvPr/>
        </p:nvSpPr>
        <p:spPr bwMode="auto">
          <a:xfrm>
            <a:off x="4648200" y="990600"/>
            <a:ext cx="4495800" cy="3124200"/>
          </a:xfrm>
          <a:prstGeom prst="rect">
            <a:avLst/>
          </a:prstGeom>
          <a:solidFill>
            <a:srgbClr val="C0C0C0">
              <a:alpha val="30000"/>
            </a:srgbClr>
          </a:solidFill>
          <a:ln w="9525" algn="ctr">
            <a:noFill/>
            <a:miter lim="800000"/>
            <a:headEnd/>
            <a:tailEnd/>
          </a:ln>
          <a:effectLst/>
        </p:spPr>
        <p:txBody>
          <a:bodyPr wrap="none" anchor="ctr"/>
          <a:lstStyle/>
          <a:p>
            <a:pPr algn="r"/>
            <a:endParaRPr lang="en-US" dirty="0"/>
          </a:p>
        </p:txBody>
      </p:sp>
      <p:pic>
        <p:nvPicPr>
          <p:cNvPr id="580643" name="Picture 35"/>
          <p:cNvPicPr>
            <a:picLocks noChangeAspect="1" noChangeArrowheads="1"/>
          </p:cNvPicPr>
          <p:nvPr/>
        </p:nvPicPr>
        <p:blipFill>
          <a:blip r:embed="rId5"/>
          <a:srcRect/>
          <a:stretch>
            <a:fillRect/>
          </a:stretch>
        </p:blipFill>
        <p:spPr bwMode="auto">
          <a:xfrm>
            <a:off x="685800" y="2749550"/>
            <a:ext cx="1008063" cy="1295400"/>
          </a:xfrm>
          <a:prstGeom prst="rect">
            <a:avLst/>
          </a:prstGeom>
          <a:noFill/>
          <a:ln w="9525" algn="ctr">
            <a:noFill/>
            <a:miter lim="800000"/>
            <a:headEnd/>
            <a:tailEnd/>
          </a:ln>
          <a:effectLst/>
        </p:spPr>
      </p:pic>
      <p:sp>
        <p:nvSpPr>
          <p:cNvPr id="580649" name="Rectangle 41"/>
          <p:cNvSpPr>
            <a:spLocks noChangeArrowheads="1"/>
          </p:cNvSpPr>
          <p:nvPr/>
        </p:nvSpPr>
        <p:spPr bwMode="auto">
          <a:xfrm>
            <a:off x="0" y="990600"/>
            <a:ext cx="4648200" cy="3124200"/>
          </a:xfrm>
          <a:prstGeom prst="rect">
            <a:avLst/>
          </a:prstGeom>
          <a:solidFill>
            <a:srgbClr val="CC6600">
              <a:alpha val="20000"/>
            </a:srgbClr>
          </a:solidFill>
          <a:ln w="9525" algn="ctr">
            <a:noFill/>
            <a:miter lim="800000"/>
            <a:headEnd/>
            <a:tailEnd/>
          </a:ln>
          <a:effectLst/>
        </p:spPr>
        <p:txBody>
          <a:bodyPr wrap="none" anchor="ctr"/>
          <a:lstStyle/>
          <a:p>
            <a:endParaRPr lang="en-US"/>
          </a:p>
        </p:txBody>
      </p:sp>
      <p:sp>
        <p:nvSpPr>
          <p:cNvPr id="580610" name="Rectangle 2"/>
          <p:cNvSpPr>
            <a:spLocks noChangeArrowheads="1"/>
          </p:cNvSpPr>
          <p:nvPr/>
        </p:nvSpPr>
        <p:spPr bwMode="auto">
          <a:xfrm>
            <a:off x="177800" y="3302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Lean Certification At </a:t>
            </a:r>
            <a:r>
              <a:rPr lang="en-US" sz="2800" b="1" dirty="0" smtClean="0">
                <a:solidFill>
                  <a:srgbClr val="000000"/>
                </a:solidFill>
              </a:rPr>
              <a:t>Syntel </a:t>
            </a:r>
            <a:endParaRPr lang="en-US" sz="2800" b="1" dirty="0">
              <a:solidFill>
                <a:srgbClr val="000000"/>
              </a:solidFill>
            </a:endParaRPr>
          </a:p>
        </p:txBody>
      </p:sp>
      <p:sp>
        <p:nvSpPr>
          <p:cNvPr id="580618" name="Rectangle 10"/>
          <p:cNvSpPr>
            <a:spLocks noChangeArrowheads="1"/>
          </p:cNvSpPr>
          <p:nvPr/>
        </p:nvSpPr>
        <p:spPr bwMode="auto">
          <a:xfrm>
            <a:off x="4813300" y="1219200"/>
            <a:ext cx="2120900" cy="638175"/>
          </a:xfrm>
          <a:prstGeom prst="rect">
            <a:avLst/>
          </a:prstGeom>
          <a:solidFill>
            <a:schemeClr val="bg1">
              <a:lumMod val="85000"/>
            </a:schemeClr>
          </a:solidFill>
          <a:ln w="19050" algn="ctr">
            <a:solidFill>
              <a:schemeClr val="bg1">
                <a:lumMod val="50000"/>
              </a:schemeClr>
            </a:solidFill>
            <a:miter lim="800000"/>
            <a:headEnd/>
            <a:tailEnd/>
          </a:ln>
          <a:effectLst>
            <a:outerShdw dist="107763" dir="2700000" algn="ctr" rotWithShape="0">
              <a:srgbClr val="808080">
                <a:alpha val="50000"/>
              </a:srgbClr>
            </a:outerShdw>
          </a:effectLst>
          <a:scene3d>
            <a:camera prst="orthographicFront"/>
            <a:lightRig rig="threePt" dir="t"/>
          </a:scene3d>
          <a:sp3d>
            <a:bevelT/>
          </a:sp3d>
        </p:spPr>
        <p:txBody>
          <a:bodyPr lIns="0" tIns="0" rIns="0" bIns="0" anchor="ctr"/>
          <a:lstStyle/>
          <a:p>
            <a:pPr algn="ctr">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Attend a 1-day Lean basic training</a:t>
            </a:r>
          </a:p>
        </p:txBody>
      </p:sp>
      <p:sp>
        <p:nvSpPr>
          <p:cNvPr id="580619" name="Rectangle 11"/>
          <p:cNvSpPr>
            <a:spLocks noChangeArrowheads="1"/>
          </p:cNvSpPr>
          <p:nvPr/>
        </p:nvSpPr>
        <p:spPr bwMode="auto">
          <a:xfrm>
            <a:off x="4813300" y="1981200"/>
            <a:ext cx="2120900" cy="638175"/>
          </a:xfrm>
          <a:prstGeom prst="rect">
            <a:avLst/>
          </a:prstGeom>
          <a:solidFill>
            <a:schemeClr val="bg1">
              <a:lumMod val="85000"/>
            </a:schemeClr>
          </a:solidFill>
          <a:ln w="19050" algn="ctr">
            <a:solidFill>
              <a:schemeClr val="bg1">
                <a:lumMod val="50000"/>
              </a:schemeClr>
            </a:solidFill>
            <a:miter lim="800000"/>
            <a:headEnd/>
            <a:tailEnd/>
          </a:ln>
          <a:effectLst>
            <a:outerShdw dist="107763" dir="2700000" algn="ctr" rotWithShape="0">
              <a:srgbClr val="808080">
                <a:alpha val="50000"/>
              </a:srgbClr>
            </a:outerShdw>
          </a:effectLst>
          <a:scene3d>
            <a:camera prst="orthographicFront"/>
            <a:lightRig rig="threePt" dir="t"/>
          </a:scene3d>
          <a:sp3d>
            <a:bevelT/>
          </a:sp3d>
        </p:spPr>
        <p:txBody>
          <a:bodyPr lIns="0" tIns="0" rIns="0" bIns="0" anchor="ctr"/>
          <a:lstStyle/>
          <a:p>
            <a:pPr algn="ctr">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Participate in 3 improvement projects</a:t>
            </a:r>
          </a:p>
        </p:txBody>
      </p:sp>
      <p:sp>
        <p:nvSpPr>
          <p:cNvPr id="580627" name="Rectangle 19"/>
          <p:cNvSpPr>
            <a:spLocks noChangeArrowheads="1"/>
          </p:cNvSpPr>
          <p:nvPr/>
        </p:nvSpPr>
        <p:spPr bwMode="auto">
          <a:xfrm>
            <a:off x="2286000" y="1219200"/>
            <a:ext cx="2120900" cy="638175"/>
          </a:xfrm>
          <a:prstGeom prst="rect">
            <a:avLst/>
          </a:prstGeom>
          <a:gradFill rotWithShape="1">
            <a:gsLst>
              <a:gs pos="0">
                <a:srgbClr val="CC6600"/>
              </a:gs>
              <a:gs pos="100000">
                <a:srgbClr val="FFFFFF"/>
              </a:gs>
            </a:gsLst>
            <a:lin ang="5400000" scaled="1"/>
          </a:gradFill>
          <a:ln w="19050" algn="ctr">
            <a:solidFill>
              <a:srgbClr val="FFCC00"/>
            </a:solidFill>
            <a:miter lim="800000"/>
            <a:headEnd/>
            <a:tailEnd/>
          </a:ln>
          <a:effectLst>
            <a:outerShdw dist="107763" dir="2700000" algn="ctr" rotWithShape="0">
              <a:srgbClr val="808080">
                <a:alpha val="50000"/>
              </a:srgbClr>
            </a:outerShdw>
          </a:effectLst>
        </p:spPr>
        <p:txBody>
          <a:bodyPr lIns="0" tIns="0" rIns="0" bIns="0" anchor="ctr"/>
          <a:lstStyle/>
          <a:p>
            <a:pPr algn="ctr">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Attend a 3 Hr Lean awareness session</a:t>
            </a:r>
          </a:p>
        </p:txBody>
      </p:sp>
      <p:sp>
        <p:nvSpPr>
          <p:cNvPr id="580628" name="Rectangle 20"/>
          <p:cNvSpPr>
            <a:spLocks noChangeArrowheads="1"/>
          </p:cNvSpPr>
          <p:nvPr/>
        </p:nvSpPr>
        <p:spPr bwMode="auto">
          <a:xfrm>
            <a:off x="2300288" y="1981200"/>
            <a:ext cx="2119312" cy="638175"/>
          </a:xfrm>
          <a:prstGeom prst="rect">
            <a:avLst/>
          </a:prstGeom>
          <a:gradFill rotWithShape="1">
            <a:gsLst>
              <a:gs pos="0">
                <a:srgbClr val="CC6600"/>
              </a:gs>
              <a:gs pos="100000">
                <a:srgbClr val="FFFFFF"/>
              </a:gs>
            </a:gsLst>
            <a:lin ang="5400000" scaled="1"/>
          </a:gradFill>
          <a:ln w="19050" algn="ctr">
            <a:solidFill>
              <a:srgbClr val="FFCC00"/>
            </a:solidFill>
            <a:miter lim="800000"/>
            <a:headEnd/>
            <a:tailEnd/>
          </a:ln>
          <a:effectLst>
            <a:outerShdw dist="107763" dir="2700000" algn="ctr" rotWithShape="0">
              <a:srgbClr val="808080">
                <a:alpha val="50000"/>
              </a:srgbClr>
            </a:outerShdw>
          </a:effectLst>
        </p:spPr>
        <p:txBody>
          <a:bodyPr lIns="0" tIns="0" rIns="0" bIns="0" anchor="ctr"/>
          <a:lstStyle/>
          <a:p>
            <a:pPr algn="ctr">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Participate in 1 improvement project</a:t>
            </a:r>
          </a:p>
        </p:txBody>
      </p:sp>
      <p:sp>
        <p:nvSpPr>
          <p:cNvPr id="580638" name="Rectangle 30"/>
          <p:cNvSpPr>
            <a:spLocks noChangeArrowheads="1"/>
          </p:cNvSpPr>
          <p:nvPr/>
        </p:nvSpPr>
        <p:spPr bwMode="auto">
          <a:xfrm>
            <a:off x="1752600" y="3733800"/>
            <a:ext cx="5091113" cy="2643188"/>
          </a:xfrm>
          <a:prstGeom prst="rect">
            <a:avLst/>
          </a:prstGeom>
          <a:noFill/>
          <a:ln w="38100" cmpd="dbl">
            <a:noFill/>
            <a:miter lim="800000"/>
            <a:headEnd/>
            <a:tailEnd/>
          </a:ln>
          <a:effectLst/>
        </p:spPr>
        <p:txBody>
          <a:bodyPr wrap="none" lIns="0" tIns="0" rIns="0" bIns="0" anchor="ctr"/>
          <a:lstStyle/>
          <a:p>
            <a:endParaRPr lang="en-US"/>
          </a:p>
        </p:txBody>
      </p:sp>
      <p:sp>
        <p:nvSpPr>
          <p:cNvPr id="580630" name="AutoShape 22"/>
          <p:cNvSpPr>
            <a:spLocks noChangeArrowheads="1"/>
          </p:cNvSpPr>
          <p:nvPr/>
        </p:nvSpPr>
        <p:spPr bwMode="auto">
          <a:xfrm>
            <a:off x="82550" y="1066800"/>
            <a:ext cx="2140583" cy="1758950"/>
          </a:xfrm>
          <a:prstGeom prst="verticalScroll">
            <a:avLst>
              <a:gd name="adj" fmla="val 12500"/>
            </a:avLst>
          </a:prstGeom>
          <a:gradFill rotWithShape="1">
            <a:gsLst>
              <a:gs pos="0">
                <a:srgbClr val="CC6600"/>
              </a:gs>
              <a:gs pos="100000">
                <a:srgbClr val="FFFFFF"/>
              </a:gs>
            </a:gsLst>
            <a:lin ang="5400000" scaled="1"/>
          </a:gradFill>
          <a:ln w="19050">
            <a:solidFill>
              <a:srgbClr val="FFCC00"/>
            </a:solidFill>
            <a:round/>
            <a:headEnd/>
            <a:tailEnd/>
          </a:ln>
          <a:effectLst/>
        </p:spPr>
        <p:txBody>
          <a:bodyPr wrap="none" lIns="0" tIns="0" rIns="0" bIns="0" anchor="ctr"/>
          <a:lstStyle/>
          <a:p>
            <a:pPr algn="ctr">
              <a:spcBef>
                <a:spcPct val="50000"/>
              </a:spcBef>
            </a:pPr>
            <a:endParaRPr lang="en-US" sz="1500" b="1" dirty="0">
              <a:solidFill>
                <a:schemeClr val="tx1"/>
              </a:solidFill>
              <a:latin typeface="Frutiger 55 Roman" pitchFamily="34" charset="0"/>
              <a:ea typeface="Arial Unicode MS" pitchFamily="34" charset="-128"/>
              <a:cs typeface="Arial Unicode MS" pitchFamily="34" charset="-128"/>
            </a:endParaRPr>
          </a:p>
        </p:txBody>
      </p:sp>
      <p:sp>
        <p:nvSpPr>
          <p:cNvPr id="580626" name="AutoShape 18"/>
          <p:cNvSpPr>
            <a:spLocks noChangeArrowheads="1"/>
          </p:cNvSpPr>
          <p:nvPr/>
        </p:nvSpPr>
        <p:spPr bwMode="auto">
          <a:xfrm>
            <a:off x="6896100" y="1066800"/>
            <a:ext cx="2171700" cy="1768475"/>
          </a:xfrm>
          <a:prstGeom prst="verticalScroll">
            <a:avLst>
              <a:gd name="adj" fmla="val 12500"/>
            </a:avLst>
          </a:prstGeom>
          <a:solidFill>
            <a:schemeClr val="bg1">
              <a:lumMod val="85000"/>
            </a:schemeClr>
          </a:solidFill>
          <a:ln w="19050">
            <a:solidFill>
              <a:schemeClr val="bg1">
                <a:lumMod val="50000"/>
              </a:schemeClr>
            </a:solidFill>
            <a:round/>
            <a:headEnd/>
            <a:tailEnd/>
          </a:ln>
          <a:effectLst>
            <a:innerShdw blurRad="63500" dist="50800" dir="5400000">
              <a:prstClr val="black">
                <a:alpha val="50000"/>
              </a:prstClr>
            </a:innerShdw>
          </a:effectLst>
        </p:spPr>
        <p:txBody>
          <a:bodyPr lIns="0" tIns="0" rIns="0" bIns="0" anchor="ctr"/>
          <a:lstStyle/>
          <a:p>
            <a:pPr algn="ctr">
              <a:spcBef>
                <a:spcPct val="50000"/>
              </a:spcBef>
            </a:pPr>
            <a:endParaRPr lang="en-US" sz="1500" b="1" dirty="0">
              <a:solidFill>
                <a:schemeClr val="tx1"/>
              </a:solidFill>
              <a:latin typeface="Frutiger 55 Roman" pitchFamily="34" charset="0"/>
              <a:ea typeface="Arial Unicode MS" pitchFamily="34" charset="-128"/>
              <a:cs typeface="Arial Unicode MS" pitchFamily="34" charset="-128"/>
            </a:endParaRPr>
          </a:p>
        </p:txBody>
      </p:sp>
      <p:sp>
        <p:nvSpPr>
          <p:cNvPr id="580621" name="Rectangle 13"/>
          <p:cNvSpPr>
            <a:spLocks noChangeArrowheads="1"/>
          </p:cNvSpPr>
          <p:nvPr/>
        </p:nvSpPr>
        <p:spPr bwMode="auto">
          <a:xfrm>
            <a:off x="2362200" y="3276600"/>
            <a:ext cx="2308225" cy="588963"/>
          </a:xfrm>
          <a:prstGeom prst="rect">
            <a:avLst/>
          </a:prstGeom>
          <a:gradFill rotWithShape="1">
            <a:gsLst>
              <a:gs pos="0">
                <a:srgbClr val="FFFF66"/>
              </a:gs>
              <a:gs pos="100000">
                <a:srgbClr val="FF9900"/>
              </a:gs>
            </a:gsLst>
            <a:lin ang="5400000" scaled="1"/>
          </a:gradFill>
          <a:ln w="19050" algn="ctr">
            <a:solidFill>
              <a:schemeClr val="tx1"/>
            </a:solidFill>
            <a:miter lim="800000"/>
            <a:headEnd/>
            <a:tailEnd/>
          </a:ln>
          <a:effectLst>
            <a:outerShdw dist="107763" dir="2700000" algn="ctr" rotWithShape="0">
              <a:srgbClr val="808080">
                <a:alpha val="50000"/>
              </a:srgbClr>
            </a:outerShdw>
          </a:effectLst>
        </p:spPr>
        <p:txBody>
          <a:bodyPr lIns="0" tIns="0" rIns="0" bIns="0" anchor="ctr"/>
          <a:lstStyle/>
          <a:p>
            <a:pPr algn="ctr">
              <a:spcBef>
                <a:spcPct val="50000"/>
              </a:spcBef>
            </a:pPr>
            <a:r>
              <a:rPr lang="en-US" sz="1400" b="1" dirty="0" smtClean="0">
                <a:solidFill>
                  <a:schemeClr val="tx1"/>
                </a:solidFill>
                <a:latin typeface="Frutiger 55 Roman" pitchFamily="34" charset="0"/>
                <a:ea typeface="Arial Unicode MS" pitchFamily="34" charset="-128"/>
                <a:cs typeface="Arial Unicode MS" pitchFamily="34" charset="-128"/>
              </a:rPr>
              <a:t> Participate </a:t>
            </a:r>
            <a:r>
              <a:rPr lang="en-US" sz="1400" b="1" dirty="0">
                <a:solidFill>
                  <a:schemeClr val="tx1"/>
                </a:solidFill>
                <a:latin typeface="Frutiger 55 Roman" pitchFamily="34" charset="0"/>
                <a:ea typeface="Arial Unicode MS" pitchFamily="34" charset="-128"/>
                <a:cs typeface="Arial Unicode MS" pitchFamily="34" charset="-128"/>
              </a:rPr>
              <a:t>in 5 </a:t>
            </a:r>
            <a:r>
              <a:rPr lang="en-US" sz="1400" b="1" dirty="0" smtClean="0">
                <a:solidFill>
                  <a:schemeClr val="tx1"/>
                </a:solidFill>
                <a:latin typeface="Frutiger 55 Roman" pitchFamily="34" charset="0"/>
                <a:ea typeface="Arial Unicode MS" pitchFamily="34" charset="-128"/>
                <a:cs typeface="Arial Unicode MS" pitchFamily="34" charset="-128"/>
              </a:rPr>
              <a:t>  improvement </a:t>
            </a:r>
            <a:r>
              <a:rPr lang="en-US" sz="1400" b="1" dirty="0">
                <a:solidFill>
                  <a:schemeClr val="tx1"/>
                </a:solidFill>
                <a:latin typeface="Frutiger 55 Roman" pitchFamily="34" charset="0"/>
                <a:ea typeface="Arial Unicode MS" pitchFamily="34" charset="-128"/>
                <a:cs typeface="Arial Unicode MS" pitchFamily="34" charset="-128"/>
              </a:rPr>
              <a:t>projects</a:t>
            </a:r>
          </a:p>
        </p:txBody>
      </p:sp>
      <p:sp>
        <p:nvSpPr>
          <p:cNvPr id="580623" name="Rectangle 15"/>
          <p:cNvSpPr>
            <a:spLocks noChangeArrowheads="1"/>
          </p:cNvSpPr>
          <p:nvPr/>
        </p:nvSpPr>
        <p:spPr bwMode="auto">
          <a:xfrm>
            <a:off x="2362200" y="4619625"/>
            <a:ext cx="2343150" cy="790575"/>
          </a:xfrm>
          <a:prstGeom prst="rect">
            <a:avLst/>
          </a:prstGeom>
          <a:gradFill rotWithShape="1">
            <a:gsLst>
              <a:gs pos="0">
                <a:srgbClr val="FFFF66"/>
              </a:gs>
              <a:gs pos="100000">
                <a:srgbClr val="FF9900"/>
              </a:gs>
            </a:gsLst>
            <a:lin ang="5400000" scaled="1"/>
          </a:gradFill>
          <a:ln w="19050" algn="ctr">
            <a:solidFill>
              <a:schemeClr val="tx1"/>
            </a:solidFill>
            <a:miter lim="800000"/>
            <a:headEnd/>
            <a:tailEnd/>
          </a:ln>
          <a:effectLst>
            <a:outerShdw dist="107763" dir="2700000" algn="ctr" rotWithShape="0">
              <a:srgbClr val="808080">
                <a:alpha val="50000"/>
              </a:srgbClr>
            </a:outerShdw>
          </a:effectLst>
        </p:spPr>
        <p:txBody>
          <a:bodyPr lIns="0" tIns="0" rIns="0" bIns="0" anchor="ctr"/>
          <a:lstStyle/>
          <a:p>
            <a:pPr algn="ctr">
              <a:lnSpc>
                <a:spcPct val="50000"/>
              </a:lnSpc>
              <a:spcBef>
                <a:spcPct val="50000"/>
              </a:spcBef>
            </a:pPr>
            <a:r>
              <a:rPr lang="en-US" sz="1400" b="1" dirty="0" smtClean="0">
                <a:solidFill>
                  <a:schemeClr val="tx1"/>
                </a:solidFill>
                <a:latin typeface="Frutiger 55 Roman" pitchFamily="34" charset="0"/>
                <a:ea typeface="Arial Unicode MS" pitchFamily="34" charset="-128"/>
                <a:cs typeface="Arial Unicode MS" pitchFamily="34" charset="-128"/>
              </a:rPr>
              <a:t> Conduct </a:t>
            </a:r>
            <a:r>
              <a:rPr lang="en-US" sz="1400" b="1" dirty="0">
                <a:solidFill>
                  <a:schemeClr val="tx1"/>
                </a:solidFill>
                <a:latin typeface="Frutiger 55 Roman" pitchFamily="34" charset="0"/>
                <a:ea typeface="Arial Unicode MS" pitchFamily="34" charset="-128"/>
                <a:cs typeface="Arial Unicode MS" pitchFamily="34" charset="-128"/>
              </a:rPr>
              <a:t>3 Lean </a:t>
            </a:r>
          </a:p>
          <a:p>
            <a:pPr algn="ctr">
              <a:lnSpc>
                <a:spcPct val="50000"/>
              </a:lnSpc>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awareness sessions </a:t>
            </a:r>
          </a:p>
          <a:p>
            <a:pPr algn="ctr">
              <a:lnSpc>
                <a:spcPct val="50000"/>
              </a:lnSpc>
              <a:spcBef>
                <a:spcPct val="50000"/>
              </a:spcBef>
            </a:pPr>
            <a:r>
              <a:rPr lang="en-US" sz="1400" b="1" dirty="0">
                <a:solidFill>
                  <a:schemeClr val="tx1"/>
                </a:solidFill>
                <a:latin typeface="Frutiger 55 Roman" pitchFamily="34" charset="0"/>
                <a:ea typeface="Arial Unicode MS" pitchFamily="34" charset="-128"/>
                <a:cs typeface="Arial Unicode MS" pitchFamily="34" charset="-128"/>
              </a:rPr>
              <a:t>(3 Hrs each)</a:t>
            </a:r>
          </a:p>
        </p:txBody>
      </p:sp>
      <p:sp>
        <p:nvSpPr>
          <p:cNvPr id="580637" name="Rectangle 29"/>
          <p:cNvSpPr>
            <a:spLocks noChangeArrowheads="1"/>
          </p:cNvSpPr>
          <p:nvPr/>
        </p:nvSpPr>
        <p:spPr bwMode="auto">
          <a:xfrm>
            <a:off x="2362200" y="3962400"/>
            <a:ext cx="2305050" cy="533400"/>
          </a:xfrm>
          <a:prstGeom prst="rect">
            <a:avLst/>
          </a:prstGeom>
          <a:gradFill rotWithShape="1">
            <a:gsLst>
              <a:gs pos="0">
                <a:srgbClr val="FFFF66"/>
              </a:gs>
              <a:gs pos="100000">
                <a:srgbClr val="FF9900"/>
              </a:gs>
            </a:gsLst>
            <a:lin ang="5400000" scaled="1"/>
          </a:gradFill>
          <a:ln w="19050" algn="ctr">
            <a:solidFill>
              <a:schemeClr val="tx1"/>
            </a:solidFill>
            <a:miter lim="800000"/>
            <a:headEnd/>
            <a:tailEnd/>
          </a:ln>
          <a:effectLst>
            <a:outerShdw dist="107763" dir="2700000" algn="ctr" rotWithShape="0">
              <a:srgbClr val="808080">
                <a:alpha val="50000"/>
              </a:srgbClr>
            </a:outerShdw>
          </a:effectLst>
        </p:spPr>
        <p:txBody>
          <a:bodyPr lIns="0" tIns="0" rIns="0" bIns="0" anchor="ctr"/>
          <a:lstStyle/>
          <a:p>
            <a:pPr algn="ctr">
              <a:spcBef>
                <a:spcPct val="50000"/>
              </a:spcBef>
            </a:pPr>
            <a:r>
              <a:rPr lang="en-US" sz="1400" b="1" dirty="0" smtClean="0">
                <a:solidFill>
                  <a:schemeClr val="tx1"/>
                </a:solidFill>
                <a:latin typeface="Frutiger 55 Roman" pitchFamily="34" charset="0"/>
                <a:ea typeface="Arial Unicode MS" pitchFamily="34" charset="-128"/>
                <a:cs typeface="Arial Unicode MS" pitchFamily="34" charset="-128"/>
              </a:rPr>
              <a:t> Lead </a:t>
            </a:r>
            <a:r>
              <a:rPr lang="en-US" sz="1400" b="1" dirty="0">
                <a:solidFill>
                  <a:schemeClr val="tx1"/>
                </a:solidFill>
                <a:latin typeface="Frutiger 55 Roman" pitchFamily="34" charset="0"/>
                <a:ea typeface="Arial Unicode MS" pitchFamily="34" charset="-128"/>
                <a:cs typeface="Arial Unicode MS" pitchFamily="34" charset="-128"/>
              </a:rPr>
              <a:t>at least 1 improvement project</a:t>
            </a:r>
          </a:p>
        </p:txBody>
      </p:sp>
      <p:sp>
        <p:nvSpPr>
          <p:cNvPr id="580625" name="AutoShape 17"/>
          <p:cNvSpPr>
            <a:spLocks noChangeArrowheads="1"/>
          </p:cNvSpPr>
          <p:nvPr/>
        </p:nvSpPr>
        <p:spPr bwMode="auto">
          <a:xfrm>
            <a:off x="4800600" y="3111500"/>
            <a:ext cx="2281238" cy="1955800"/>
          </a:xfrm>
          <a:prstGeom prst="verticalScroll">
            <a:avLst>
              <a:gd name="adj" fmla="val 12500"/>
            </a:avLst>
          </a:prstGeom>
          <a:gradFill rotWithShape="1">
            <a:gsLst>
              <a:gs pos="0">
                <a:srgbClr val="FFFF66"/>
              </a:gs>
              <a:gs pos="100000">
                <a:srgbClr val="FF9900"/>
              </a:gs>
            </a:gsLst>
            <a:lin ang="5400000" scaled="1"/>
          </a:gradFill>
          <a:ln w="19050">
            <a:solidFill>
              <a:schemeClr val="bg1"/>
            </a:solidFill>
            <a:round/>
            <a:headEnd/>
            <a:tailEnd/>
          </a:ln>
          <a:effectLst>
            <a:outerShdw dist="107763" dir="2700000" algn="ctr" rotWithShape="0">
              <a:srgbClr val="808080">
                <a:alpha val="50000"/>
              </a:srgbClr>
            </a:outerShdw>
          </a:effectLst>
        </p:spPr>
        <p:txBody>
          <a:bodyPr wrap="none" lIns="0" tIns="0" rIns="0" bIns="0" anchor="ctr"/>
          <a:lstStyle/>
          <a:p>
            <a:pPr algn="ctr">
              <a:lnSpc>
                <a:spcPct val="55000"/>
              </a:lnSpc>
              <a:spcBef>
                <a:spcPct val="50000"/>
              </a:spcBef>
            </a:pPr>
            <a:endParaRPr lang="en-US" sz="1500" b="1" dirty="0">
              <a:solidFill>
                <a:schemeClr val="tx1"/>
              </a:solidFill>
              <a:latin typeface="Frutiger 55 Roman" pitchFamily="34" charset="0"/>
              <a:ea typeface="Arial Unicode MS" pitchFamily="34" charset="-128"/>
              <a:cs typeface="Arial Unicode MS" pitchFamily="34" charset="-128"/>
            </a:endParaRPr>
          </a:p>
        </p:txBody>
      </p:sp>
      <p:pic>
        <p:nvPicPr>
          <p:cNvPr id="20"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910" y="1327150"/>
            <a:ext cx="1395990" cy="1457325"/>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75831" y="1341040"/>
            <a:ext cx="1385570" cy="1408510"/>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0405" y="3447303"/>
            <a:ext cx="1581590" cy="1556498"/>
          </a:xfrm>
          <a:prstGeom prst="rect">
            <a:avLst/>
          </a:prstGeom>
        </p:spPr>
      </p:pic>
      <p:sp>
        <p:nvSpPr>
          <p:cNvPr id="5" name="Rectangle 4"/>
          <p:cNvSpPr/>
          <p:nvPr/>
        </p:nvSpPr>
        <p:spPr>
          <a:xfrm rot="19887602">
            <a:off x="7286523" y="1853513"/>
            <a:ext cx="1436984"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smtClean="0">
                <a:ln w="11430"/>
                <a:solidFill>
                  <a:srgbClr val="B2B2B2"/>
                </a:solidFill>
                <a:effectLst>
                  <a:outerShdw blurRad="50800" dist="39000" dir="5460000" algn="tl">
                    <a:srgbClr val="000000">
                      <a:alpha val="38000"/>
                    </a:srgbClr>
                  </a:outerShdw>
                </a:effectLst>
                <a:latin typeface="+mj-lt"/>
              </a:rPr>
              <a:t>Silver</a:t>
            </a:r>
            <a:endParaRPr lang="en-US" b="1" cap="none" spc="0" dirty="0">
              <a:ln w="11430"/>
              <a:solidFill>
                <a:srgbClr val="B2B2B2"/>
              </a:solidFill>
              <a:effectLst>
                <a:outerShdw blurRad="50800" dist="39000" dir="5460000" algn="tl">
                  <a:srgbClr val="000000">
                    <a:alpha val="38000"/>
                  </a:srgbClr>
                </a:outerShdw>
              </a:effectLst>
              <a:latin typeface="+mj-lt"/>
            </a:endParaRPr>
          </a:p>
        </p:txBody>
      </p:sp>
      <p:sp>
        <p:nvSpPr>
          <p:cNvPr id="25" name="Rectangle 24"/>
          <p:cNvSpPr/>
          <p:nvPr/>
        </p:nvSpPr>
        <p:spPr>
          <a:xfrm rot="19887602">
            <a:off x="248035" y="1793988"/>
            <a:ext cx="2013504"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smtClean="0">
                <a:ln w="11430"/>
                <a:solidFill>
                  <a:schemeClr val="accent2">
                    <a:lumMod val="75000"/>
                  </a:schemeClr>
                </a:solidFill>
                <a:effectLst>
                  <a:outerShdw blurRad="50800" dist="39000" dir="5460000" algn="tl">
                    <a:srgbClr val="000000">
                      <a:alpha val="38000"/>
                    </a:srgbClr>
                  </a:outerShdw>
                </a:effectLst>
                <a:latin typeface="+mj-lt"/>
              </a:rPr>
              <a:t>Bronze</a:t>
            </a:r>
            <a:endParaRPr lang="en-US" b="1" cap="none" spc="0" dirty="0">
              <a:ln w="11430"/>
              <a:solidFill>
                <a:schemeClr val="accent2">
                  <a:lumMod val="75000"/>
                </a:schemeClr>
              </a:solidFill>
              <a:effectLst>
                <a:outerShdw blurRad="50800" dist="39000" dir="5460000" algn="tl">
                  <a:srgbClr val="000000">
                    <a:alpha val="38000"/>
                  </a:srgbClr>
                </a:outerShdw>
              </a:effectLst>
              <a:latin typeface="+mj-lt"/>
            </a:endParaRPr>
          </a:p>
        </p:txBody>
      </p:sp>
      <p:sp>
        <p:nvSpPr>
          <p:cNvPr id="26" name="Rectangle 25"/>
          <p:cNvSpPr/>
          <p:nvPr/>
        </p:nvSpPr>
        <p:spPr>
          <a:xfrm rot="19887602">
            <a:off x="5289164" y="3993770"/>
            <a:ext cx="1436984"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smtClean="0">
                <a:ln w="11430"/>
                <a:solidFill>
                  <a:srgbClr val="CBB900"/>
                </a:solidFill>
                <a:effectLst>
                  <a:outerShdw blurRad="50800" dist="39000" dir="5460000" algn="tl">
                    <a:srgbClr val="000000">
                      <a:alpha val="38000"/>
                    </a:srgbClr>
                  </a:outerShdw>
                </a:effectLst>
                <a:latin typeface="+mj-lt"/>
              </a:rPr>
              <a:t>Gold</a:t>
            </a:r>
            <a:endParaRPr lang="en-US" b="1" cap="none" spc="0" dirty="0">
              <a:ln w="11430"/>
              <a:solidFill>
                <a:srgbClr val="CBB900"/>
              </a:solidFill>
              <a:effectLst>
                <a:outerShdw blurRad="50800" dist="39000" dir="5460000" algn="tl">
                  <a:srgbClr val="000000">
                    <a:alpha val="38000"/>
                  </a:srgbClr>
                </a:outerShdw>
              </a:effectLst>
              <a:latin typeface="+mj-lt"/>
            </a:endParaRPr>
          </a:p>
        </p:txBody>
      </p:sp>
      <p:pic>
        <p:nvPicPr>
          <p:cNvPr id="1126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7680" t="10937" r="15861" b="6250"/>
          <a:stretch/>
        </p:blipFill>
        <p:spPr bwMode="auto">
          <a:xfrm>
            <a:off x="156528" y="4619625"/>
            <a:ext cx="206660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rot="19887602">
            <a:off x="221680" y="5055110"/>
            <a:ext cx="2013504"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smtClean="0">
                <a:ln w="11430"/>
                <a:solidFill>
                  <a:srgbClr val="0070C0"/>
                </a:solidFill>
                <a:effectLst>
                  <a:outerShdw blurRad="50800" dist="39000" dir="5460000" algn="tl">
                    <a:srgbClr val="000000">
                      <a:alpha val="38000"/>
                    </a:srgbClr>
                  </a:outerShdw>
                </a:effectLst>
                <a:latin typeface="+mj-lt"/>
              </a:rPr>
              <a:t>ASCB (E)</a:t>
            </a:r>
            <a:endParaRPr lang="en-US" b="1" cap="none" spc="0" dirty="0">
              <a:ln w="11430"/>
              <a:solidFill>
                <a:srgbClr val="0070C0"/>
              </a:solidFill>
              <a:effectLst>
                <a:outerShdw blurRad="50800" dist="39000" dir="5460000" algn="tl">
                  <a:srgbClr val="000000">
                    <a:alpha val="38000"/>
                  </a:srgbClr>
                </a:outerShdw>
              </a:effectLst>
              <a:latin typeface="+mj-lt"/>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8" name="Rectangle 14"/>
          <p:cNvSpPr>
            <a:spLocks noChangeArrowheads="1"/>
          </p:cNvSpPr>
          <p:nvPr/>
        </p:nvSpPr>
        <p:spPr bwMode="auto">
          <a:xfrm>
            <a:off x="234950" y="15398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WASTE</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16" name="Rectangle 20"/>
          <p:cNvSpPr>
            <a:spLocks noChangeArrowheads="1"/>
          </p:cNvSpPr>
          <p:nvPr/>
        </p:nvSpPr>
        <p:spPr bwMode="auto">
          <a:xfrm>
            <a:off x="1651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8 Types Of Waste</a:t>
            </a:r>
          </a:p>
        </p:txBody>
      </p:sp>
      <p:sp>
        <p:nvSpPr>
          <p:cNvPr id="413740" name="Rectangle 44"/>
          <p:cNvSpPr>
            <a:spLocks noChangeArrowheads="1"/>
          </p:cNvSpPr>
          <p:nvPr/>
        </p:nvSpPr>
        <p:spPr bwMode="auto">
          <a:xfrm>
            <a:off x="2628900" y="15240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D</a:t>
            </a:r>
          </a:p>
        </p:txBody>
      </p:sp>
      <p:sp>
        <p:nvSpPr>
          <p:cNvPr id="413741" name="Rectangle 45"/>
          <p:cNvSpPr>
            <a:spLocks noChangeArrowheads="1"/>
          </p:cNvSpPr>
          <p:nvPr/>
        </p:nvSpPr>
        <p:spPr bwMode="auto">
          <a:xfrm>
            <a:off x="3086100" y="1524000"/>
            <a:ext cx="11430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Defects</a:t>
            </a:r>
          </a:p>
        </p:txBody>
      </p:sp>
      <p:sp>
        <p:nvSpPr>
          <p:cNvPr id="413742" name="Rectangle 46"/>
          <p:cNvSpPr>
            <a:spLocks noChangeArrowheads="1"/>
          </p:cNvSpPr>
          <p:nvPr/>
        </p:nvSpPr>
        <p:spPr bwMode="auto">
          <a:xfrm>
            <a:off x="2628900" y="20574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O</a:t>
            </a:r>
          </a:p>
        </p:txBody>
      </p:sp>
      <p:sp>
        <p:nvSpPr>
          <p:cNvPr id="413743" name="Rectangle 47"/>
          <p:cNvSpPr>
            <a:spLocks noChangeArrowheads="1"/>
          </p:cNvSpPr>
          <p:nvPr/>
        </p:nvSpPr>
        <p:spPr bwMode="auto">
          <a:xfrm>
            <a:off x="3086100" y="2057400"/>
            <a:ext cx="2197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Over production</a:t>
            </a:r>
          </a:p>
        </p:txBody>
      </p:sp>
      <p:sp>
        <p:nvSpPr>
          <p:cNvPr id="413744" name="Rectangle 48"/>
          <p:cNvSpPr>
            <a:spLocks noChangeArrowheads="1"/>
          </p:cNvSpPr>
          <p:nvPr/>
        </p:nvSpPr>
        <p:spPr bwMode="auto">
          <a:xfrm>
            <a:off x="2628900" y="25908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W</a:t>
            </a:r>
          </a:p>
        </p:txBody>
      </p:sp>
      <p:sp>
        <p:nvSpPr>
          <p:cNvPr id="413745" name="Rectangle 49"/>
          <p:cNvSpPr>
            <a:spLocks noChangeArrowheads="1"/>
          </p:cNvSpPr>
          <p:nvPr/>
        </p:nvSpPr>
        <p:spPr bwMode="auto">
          <a:xfrm>
            <a:off x="3086100" y="2590800"/>
            <a:ext cx="11684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Waiting</a:t>
            </a:r>
          </a:p>
        </p:txBody>
      </p:sp>
      <p:sp>
        <p:nvSpPr>
          <p:cNvPr id="413746" name="Rectangle 50"/>
          <p:cNvSpPr>
            <a:spLocks noChangeArrowheads="1"/>
          </p:cNvSpPr>
          <p:nvPr/>
        </p:nvSpPr>
        <p:spPr bwMode="auto">
          <a:xfrm>
            <a:off x="2628900" y="3124200"/>
            <a:ext cx="457200" cy="457200"/>
          </a:xfrm>
          <a:prstGeom prst="rect">
            <a:avLst/>
          </a:prstGeom>
          <a:solidFill>
            <a:schemeClr val="accent5">
              <a:lumMod val="60000"/>
              <a:lumOff val="40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N</a:t>
            </a:r>
          </a:p>
        </p:txBody>
      </p:sp>
      <p:sp>
        <p:nvSpPr>
          <p:cNvPr id="413747" name="Rectangle 51"/>
          <p:cNvSpPr>
            <a:spLocks noChangeArrowheads="1"/>
          </p:cNvSpPr>
          <p:nvPr/>
        </p:nvSpPr>
        <p:spPr bwMode="auto">
          <a:xfrm>
            <a:off x="3086100" y="3124200"/>
            <a:ext cx="26162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Not utilizing Talent</a:t>
            </a:r>
          </a:p>
        </p:txBody>
      </p:sp>
      <p:sp>
        <p:nvSpPr>
          <p:cNvPr id="413748" name="Rectangle 52"/>
          <p:cNvSpPr>
            <a:spLocks noChangeArrowheads="1"/>
          </p:cNvSpPr>
          <p:nvPr/>
        </p:nvSpPr>
        <p:spPr bwMode="auto">
          <a:xfrm>
            <a:off x="2628900" y="36576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T</a:t>
            </a:r>
          </a:p>
        </p:txBody>
      </p:sp>
      <p:sp>
        <p:nvSpPr>
          <p:cNvPr id="413749" name="Rectangle 53"/>
          <p:cNvSpPr>
            <a:spLocks noChangeArrowheads="1"/>
          </p:cNvSpPr>
          <p:nvPr/>
        </p:nvSpPr>
        <p:spPr bwMode="auto">
          <a:xfrm>
            <a:off x="3086100" y="3657600"/>
            <a:ext cx="21336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Transportation</a:t>
            </a:r>
          </a:p>
        </p:txBody>
      </p:sp>
      <p:sp>
        <p:nvSpPr>
          <p:cNvPr id="413750" name="Rectangle 54"/>
          <p:cNvSpPr>
            <a:spLocks noChangeArrowheads="1"/>
          </p:cNvSpPr>
          <p:nvPr/>
        </p:nvSpPr>
        <p:spPr bwMode="auto">
          <a:xfrm>
            <a:off x="2628900" y="41910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dirty="0">
                <a:solidFill>
                  <a:schemeClr val="tx1"/>
                </a:solidFill>
              </a:rPr>
              <a:t>I</a:t>
            </a:r>
          </a:p>
        </p:txBody>
      </p:sp>
      <p:sp>
        <p:nvSpPr>
          <p:cNvPr id="413751" name="Rectangle 55"/>
          <p:cNvSpPr>
            <a:spLocks noChangeArrowheads="1"/>
          </p:cNvSpPr>
          <p:nvPr/>
        </p:nvSpPr>
        <p:spPr bwMode="auto">
          <a:xfrm>
            <a:off x="3086100" y="4191000"/>
            <a:ext cx="14351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Inventory</a:t>
            </a:r>
          </a:p>
        </p:txBody>
      </p:sp>
      <p:sp>
        <p:nvSpPr>
          <p:cNvPr id="413752" name="Rectangle 56"/>
          <p:cNvSpPr>
            <a:spLocks noChangeArrowheads="1"/>
          </p:cNvSpPr>
          <p:nvPr/>
        </p:nvSpPr>
        <p:spPr bwMode="auto">
          <a:xfrm>
            <a:off x="2628900" y="47244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M</a:t>
            </a:r>
          </a:p>
        </p:txBody>
      </p:sp>
      <p:sp>
        <p:nvSpPr>
          <p:cNvPr id="413753" name="Rectangle 57"/>
          <p:cNvSpPr>
            <a:spLocks noChangeArrowheads="1"/>
          </p:cNvSpPr>
          <p:nvPr/>
        </p:nvSpPr>
        <p:spPr bwMode="auto">
          <a:xfrm>
            <a:off x="3086100" y="4724400"/>
            <a:ext cx="10668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a:solidFill>
                  <a:schemeClr val="tx1"/>
                </a:solidFill>
              </a:rPr>
              <a:t>Motion</a:t>
            </a:r>
          </a:p>
        </p:txBody>
      </p:sp>
      <p:sp>
        <p:nvSpPr>
          <p:cNvPr id="413754" name="Rectangle 58"/>
          <p:cNvSpPr>
            <a:spLocks noChangeArrowheads="1"/>
          </p:cNvSpPr>
          <p:nvPr/>
        </p:nvSpPr>
        <p:spPr bwMode="auto">
          <a:xfrm>
            <a:off x="2628900" y="5257800"/>
            <a:ext cx="457200" cy="457200"/>
          </a:xfrm>
          <a:prstGeom prst="rect">
            <a:avLst/>
          </a:prstGeom>
          <a:solidFill>
            <a:schemeClr val="accent5">
              <a:lumMod val="75000"/>
            </a:schemeClr>
          </a:solidFill>
          <a:ln w="9525" algn="ctr">
            <a:solidFill>
              <a:schemeClr val="accent2"/>
            </a:solidFill>
            <a:miter lim="800000"/>
            <a:headEnd/>
            <a:tailEnd/>
          </a:ln>
          <a:effectLst/>
        </p:spPr>
        <p:txBody>
          <a:bodyPr wrap="none" anchor="ctr"/>
          <a:lstStyle/>
          <a:p>
            <a:pPr algn="ctr"/>
            <a:r>
              <a:rPr lang="en-US" sz="1800" b="1">
                <a:solidFill>
                  <a:schemeClr val="tx1"/>
                </a:solidFill>
              </a:rPr>
              <a:t>E</a:t>
            </a:r>
          </a:p>
        </p:txBody>
      </p:sp>
      <p:sp>
        <p:nvSpPr>
          <p:cNvPr id="413755" name="Rectangle 59"/>
          <p:cNvSpPr>
            <a:spLocks noChangeArrowheads="1"/>
          </p:cNvSpPr>
          <p:nvPr/>
        </p:nvSpPr>
        <p:spPr bwMode="auto">
          <a:xfrm>
            <a:off x="3086100" y="5257800"/>
            <a:ext cx="2527300" cy="457200"/>
          </a:xfrm>
          <a:prstGeom prst="rect">
            <a:avLst/>
          </a:prstGeom>
          <a:solidFill>
            <a:schemeClr val="accent5">
              <a:lumMod val="20000"/>
              <a:lumOff val="80000"/>
            </a:schemeClr>
          </a:solidFill>
          <a:ln w="9525" algn="ctr">
            <a:solidFill>
              <a:schemeClr val="accent2"/>
            </a:solidFill>
            <a:miter lim="800000"/>
            <a:headEnd/>
            <a:tailEnd/>
          </a:ln>
          <a:effectLst/>
        </p:spPr>
        <p:txBody>
          <a:bodyPr wrap="none" anchor="ctr"/>
          <a:lstStyle/>
          <a:p>
            <a:pPr algn="l"/>
            <a:r>
              <a:rPr lang="en-US" sz="1800" b="1" dirty="0">
                <a:solidFill>
                  <a:schemeClr val="tx1"/>
                </a:solidFill>
              </a:rPr>
              <a:t>Excess Processing</a:t>
            </a:r>
          </a:p>
        </p:txBody>
      </p:sp>
      <p:pic>
        <p:nvPicPr>
          <p:cNvPr id="19"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469901" y="2526301"/>
            <a:ext cx="2032000" cy="2047999"/>
          </a:xfrm>
          <a:prstGeom prst="rect">
            <a:avLst/>
          </a:prstGeom>
          <a:ln>
            <a:noFill/>
          </a:ln>
          <a:effectLst>
            <a:softEdge rad="112500"/>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686" y="914400"/>
            <a:ext cx="3621087"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0000"/>
                                  </p:stCondLst>
                                  <p:childTnLst>
                                    <p:set>
                                      <p:cBhvr>
                                        <p:cTn id="6" dur="1" fill="hold">
                                          <p:stCondLst>
                                            <p:cond delay="0"/>
                                          </p:stCondLst>
                                        </p:cTn>
                                        <p:tgtEl>
                                          <p:spTgt spid="413740"/>
                                        </p:tgtEl>
                                        <p:attrNameLst>
                                          <p:attrName>style.visibility</p:attrName>
                                        </p:attrNameLst>
                                      </p:cBhvr>
                                      <p:to>
                                        <p:strVal val="visible"/>
                                      </p:to>
                                    </p:set>
                                    <p:anim calcmode="lin" valueType="num">
                                      <p:cBhvr>
                                        <p:cTn id="7" dur="500" fill="hold"/>
                                        <p:tgtEl>
                                          <p:spTgt spid="413740"/>
                                        </p:tgtEl>
                                        <p:attrNameLst>
                                          <p:attrName>ppt_w</p:attrName>
                                        </p:attrNameLst>
                                      </p:cBhvr>
                                      <p:tavLst>
                                        <p:tav tm="0">
                                          <p:val>
                                            <p:fltVal val="0"/>
                                          </p:val>
                                        </p:tav>
                                        <p:tav tm="100000">
                                          <p:val>
                                            <p:strVal val="#ppt_w"/>
                                          </p:val>
                                        </p:tav>
                                      </p:tavLst>
                                    </p:anim>
                                    <p:anim calcmode="lin" valueType="num">
                                      <p:cBhvr>
                                        <p:cTn id="8" dur="500" fill="hold"/>
                                        <p:tgtEl>
                                          <p:spTgt spid="413740"/>
                                        </p:tgtEl>
                                        <p:attrNameLst>
                                          <p:attrName>ppt_h</p:attrName>
                                        </p:attrNameLst>
                                      </p:cBhvr>
                                      <p:tavLst>
                                        <p:tav tm="0">
                                          <p:val>
                                            <p:fltVal val="0"/>
                                          </p:val>
                                        </p:tav>
                                        <p:tav tm="100000">
                                          <p:val>
                                            <p:strVal val="#ppt_h"/>
                                          </p:val>
                                        </p:tav>
                                      </p:tavLst>
                                    </p:anim>
                                    <p:animEffect transition="in" filter="fade">
                                      <p:cBhvr>
                                        <p:cTn id="9" dur="500"/>
                                        <p:tgtEl>
                                          <p:spTgt spid="413740"/>
                                        </p:tgtEl>
                                      </p:cBhvr>
                                    </p:animEffect>
                                  </p:childTnLst>
                                </p:cTn>
                              </p:par>
                            </p:childTnLst>
                          </p:cTn>
                        </p:par>
                        <p:par>
                          <p:cTn id="10" fill="hold">
                            <p:stCondLst>
                              <p:cond delay="20500"/>
                            </p:stCondLst>
                            <p:childTnLst>
                              <p:par>
                                <p:cTn id="11" presetID="53" presetClass="entr" presetSubtype="16" fill="hold" grpId="0" nodeType="afterEffect">
                                  <p:stCondLst>
                                    <p:cond delay="0"/>
                                  </p:stCondLst>
                                  <p:childTnLst>
                                    <p:set>
                                      <p:cBhvr>
                                        <p:cTn id="12" dur="1" fill="hold">
                                          <p:stCondLst>
                                            <p:cond delay="0"/>
                                          </p:stCondLst>
                                        </p:cTn>
                                        <p:tgtEl>
                                          <p:spTgt spid="413742"/>
                                        </p:tgtEl>
                                        <p:attrNameLst>
                                          <p:attrName>style.visibility</p:attrName>
                                        </p:attrNameLst>
                                      </p:cBhvr>
                                      <p:to>
                                        <p:strVal val="visible"/>
                                      </p:to>
                                    </p:set>
                                    <p:anim calcmode="lin" valueType="num">
                                      <p:cBhvr>
                                        <p:cTn id="13" dur="500" fill="hold"/>
                                        <p:tgtEl>
                                          <p:spTgt spid="413742"/>
                                        </p:tgtEl>
                                        <p:attrNameLst>
                                          <p:attrName>ppt_w</p:attrName>
                                        </p:attrNameLst>
                                      </p:cBhvr>
                                      <p:tavLst>
                                        <p:tav tm="0">
                                          <p:val>
                                            <p:fltVal val="0"/>
                                          </p:val>
                                        </p:tav>
                                        <p:tav tm="100000">
                                          <p:val>
                                            <p:strVal val="#ppt_w"/>
                                          </p:val>
                                        </p:tav>
                                      </p:tavLst>
                                    </p:anim>
                                    <p:anim calcmode="lin" valueType="num">
                                      <p:cBhvr>
                                        <p:cTn id="14" dur="500" fill="hold"/>
                                        <p:tgtEl>
                                          <p:spTgt spid="413742"/>
                                        </p:tgtEl>
                                        <p:attrNameLst>
                                          <p:attrName>ppt_h</p:attrName>
                                        </p:attrNameLst>
                                      </p:cBhvr>
                                      <p:tavLst>
                                        <p:tav tm="0">
                                          <p:val>
                                            <p:fltVal val="0"/>
                                          </p:val>
                                        </p:tav>
                                        <p:tav tm="100000">
                                          <p:val>
                                            <p:strVal val="#ppt_h"/>
                                          </p:val>
                                        </p:tav>
                                      </p:tavLst>
                                    </p:anim>
                                    <p:animEffect transition="in" filter="fade">
                                      <p:cBhvr>
                                        <p:cTn id="15" dur="500"/>
                                        <p:tgtEl>
                                          <p:spTgt spid="413742"/>
                                        </p:tgtEl>
                                      </p:cBhvr>
                                    </p:animEffect>
                                  </p:childTnLst>
                                </p:cTn>
                              </p:par>
                            </p:childTnLst>
                          </p:cTn>
                        </p:par>
                        <p:par>
                          <p:cTn id="16" fill="hold">
                            <p:stCondLst>
                              <p:cond delay="21000"/>
                            </p:stCondLst>
                            <p:childTnLst>
                              <p:par>
                                <p:cTn id="17" presetID="53" presetClass="entr" presetSubtype="16" fill="hold" grpId="0" nodeType="afterEffect">
                                  <p:stCondLst>
                                    <p:cond delay="0"/>
                                  </p:stCondLst>
                                  <p:childTnLst>
                                    <p:set>
                                      <p:cBhvr>
                                        <p:cTn id="18" dur="1" fill="hold">
                                          <p:stCondLst>
                                            <p:cond delay="0"/>
                                          </p:stCondLst>
                                        </p:cTn>
                                        <p:tgtEl>
                                          <p:spTgt spid="413744"/>
                                        </p:tgtEl>
                                        <p:attrNameLst>
                                          <p:attrName>style.visibility</p:attrName>
                                        </p:attrNameLst>
                                      </p:cBhvr>
                                      <p:to>
                                        <p:strVal val="visible"/>
                                      </p:to>
                                    </p:set>
                                    <p:anim calcmode="lin" valueType="num">
                                      <p:cBhvr>
                                        <p:cTn id="19" dur="500" fill="hold"/>
                                        <p:tgtEl>
                                          <p:spTgt spid="413744"/>
                                        </p:tgtEl>
                                        <p:attrNameLst>
                                          <p:attrName>ppt_w</p:attrName>
                                        </p:attrNameLst>
                                      </p:cBhvr>
                                      <p:tavLst>
                                        <p:tav tm="0">
                                          <p:val>
                                            <p:fltVal val="0"/>
                                          </p:val>
                                        </p:tav>
                                        <p:tav tm="100000">
                                          <p:val>
                                            <p:strVal val="#ppt_w"/>
                                          </p:val>
                                        </p:tav>
                                      </p:tavLst>
                                    </p:anim>
                                    <p:anim calcmode="lin" valueType="num">
                                      <p:cBhvr>
                                        <p:cTn id="20" dur="500" fill="hold"/>
                                        <p:tgtEl>
                                          <p:spTgt spid="413744"/>
                                        </p:tgtEl>
                                        <p:attrNameLst>
                                          <p:attrName>ppt_h</p:attrName>
                                        </p:attrNameLst>
                                      </p:cBhvr>
                                      <p:tavLst>
                                        <p:tav tm="0">
                                          <p:val>
                                            <p:fltVal val="0"/>
                                          </p:val>
                                        </p:tav>
                                        <p:tav tm="100000">
                                          <p:val>
                                            <p:strVal val="#ppt_h"/>
                                          </p:val>
                                        </p:tav>
                                      </p:tavLst>
                                    </p:anim>
                                    <p:animEffect transition="in" filter="fade">
                                      <p:cBhvr>
                                        <p:cTn id="21" dur="500"/>
                                        <p:tgtEl>
                                          <p:spTgt spid="413744"/>
                                        </p:tgtEl>
                                      </p:cBhvr>
                                    </p:animEffect>
                                  </p:childTnLst>
                                </p:cTn>
                              </p:par>
                            </p:childTnLst>
                          </p:cTn>
                        </p:par>
                        <p:par>
                          <p:cTn id="22" fill="hold">
                            <p:stCondLst>
                              <p:cond delay="21500"/>
                            </p:stCondLst>
                            <p:childTnLst>
                              <p:par>
                                <p:cTn id="23" presetID="53" presetClass="entr" presetSubtype="16" fill="hold" grpId="0" nodeType="afterEffect">
                                  <p:stCondLst>
                                    <p:cond delay="0"/>
                                  </p:stCondLst>
                                  <p:childTnLst>
                                    <p:set>
                                      <p:cBhvr>
                                        <p:cTn id="24" dur="1" fill="hold">
                                          <p:stCondLst>
                                            <p:cond delay="0"/>
                                          </p:stCondLst>
                                        </p:cTn>
                                        <p:tgtEl>
                                          <p:spTgt spid="413746"/>
                                        </p:tgtEl>
                                        <p:attrNameLst>
                                          <p:attrName>style.visibility</p:attrName>
                                        </p:attrNameLst>
                                      </p:cBhvr>
                                      <p:to>
                                        <p:strVal val="visible"/>
                                      </p:to>
                                    </p:set>
                                    <p:anim calcmode="lin" valueType="num">
                                      <p:cBhvr>
                                        <p:cTn id="25" dur="500" fill="hold"/>
                                        <p:tgtEl>
                                          <p:spTgt spid="413746"/>
                                        </p:tgtEl>
                                        <p:attrNameLst>
                                          <p:attrName>ppt_w</p:attrName>
                                        </p:attrNameLst>
                                      </p:cBhvr>
                                      <p:tavLst>
                                        <p:tav tm="0">
                                          <p:val>
                                            <p:fltVal val="0"/>
                                          </p:val>
                                        </p:tav>
                                        <p:tav tm="100000">
                                          <p:val>
                                            <p:strVal val="#ppt_w"/>
                                          </p:val>
                                        </p:tav>
                                      </p:tavLst>
                                    </p:anim>
                                    <p:anim calcmode="lin" valueType="num">
                                      <p:cBhvr>
                                        <p:cTn id="26" dur="500" fill="hold"/>
                                        <p:tgtEl>
                                          <p:spTgt spid="413746"/>
                                        </p:tgtEl>
                                        <p:attrNameLst>
                                          <p:attrName>ppt_h</p:attrName>
                                        </p:attrNameLst>
                                      </p:cBhvr>
                                      <p:tavLst>
                                        <p:tav tm="0">
                                          <p:val>
                                            <p:fltVal val="0"/>
                                          </p:val>
                                        </p:tav>
                                        <p:tav tm="100000">
                                          <p:val>
                                            <p:strVal val="#ppt_h"/>
                                          </p:val>
                                        </p:tav>
                                      </p:tavLst>
                                    </p:anim>
                                    <p:animEffect transition="in" filter="fade">
                                      <p:cBhvr>
                                        <p:cTn id="27" dur="500"/>
                                        <p:tgtEl>
                                          <p:spTgt spid="413746"/>
                                        </p:tgtEl>
                                      </p:cBhvr>
                                    </p:animEffect>
                                  </p:childTnLst>
                                </p:cTn>
                              </p:par>
                            </p:childTnLst>
                          </p:cTn>
                        </p:par>
                        <p:par>
                          <p:cTn id="28" fill="hold">
                            <p:stCondLst>
                              <p:cond delay="22000"/>
                            </p:stCondLst>
                            <p:childTnLst>
                              <p:par>
                                <p:cTn id="29" presetID="53" presetClass="entr" presetSubtype="16" fill="hold" grpId="0" nodeType="afterEffect">
                                  <p:stCondLst>
                                    <p:cond delay="2000"/>
                                  </p:stCondLst>
                                  <p:childTnLst>
                                    <p:set>
                                      <p:cBhvr>
                                        <p:cTn id="30" dur="1" fill="hold">
                                          <p:stCondLst>
                                            <p:cond delay="0"/>
                                          </p:stCondLst>
                                        </p:cTn>
                                        <p:tgtEl>
                                          <p:spTgt spid="413748"/>
                                        </p:tgtEl>
                                        <p:attrNameLst>
                                          <p:attrName>style.visibility</p:attrName>
                                        </p:attrNameLst>
                                      </p:cBhvr>
                                      <p:to>
                                        <p:strVal val="visible"/>
                                      </p:to>
                                    </p:set>
                                    <p:anim calcmode="lin" valueType="num">
                                      <p:cBhvr>
                                        <p:cTn id="31" dur="500" fill="hold"/>
                                        <p:tgtEl>
                                          <p:spTgt spid="413748"/>
                                        </p:tgtEl>
                                        <p:attrNameLst>
                                          <p:attrName>ppt_w</p:attrName>
                                        </p:attrNameLst>
                                      </p:cBhvr>
                                      <p:tavLst>
                                        <p:tav tm="0">
                                          <p:val>
                                            <p:fltVal val="0"/>
                                          </p:val>
                                        </p:tav>
                                        <p:tav tm="100000">
                                          <p:val>
                                            <p:strVal val="#ppt_w"/>
                                          </p:val>
                                        </p:tav>
                                      </p:tavLst>
                                    </p:anim>
                                    <p:anim calcmode="lin" valueType="num">
                                      <p:cBhvr>
                                        <p:cTn id="32" dur="500" fill="hold"/>
                                        <p:tgtEl>
                                          <p:spTgt spid="413748"/>
                                        </p:tgtEl>
                                        <p:attrNameLst>
                                          <p:attrName>ppt_h</p:attrName>
                                        </p:attrNameLst>
                                      </p:cBhvr>
                                      <p:tavLst>
                                        <p:tav tm="0">
                                          <p:val>
                                            <p:fltVal val="0"/>
                                          </p:val>
                                        </p:tav>
                                        <p:tav tm="100000">
                                          <p:val>
                                            <p:strVal val="#ppt_h"/>
                                          </p:val>
                                        </p:tav>
                                      </p:tavLst>
                                    </p:anim>
                                    <p:animEffect transition="in" filter="fade">
                                      <p:cBhvr>
                                        <p:cTn id="33" dur="500"/>
                                        <p:tgtEl>
                                          <p:spTgt spid="413748"/>
                                        </p:tgtEl>
                                      </p:cBhvr>
                                    </p:animEffect>
                                  </p:childTnLst>
                                </p:cTn>
                              </p:par>
                            </p:childTnLst>
                          </p:cTn>
                        </p:par>
                        <p:par>
                          <p:cTn id="34" fill="hold">
                            <p:stCondLst>
                              <p:cond delay="24500"/>
                            </p:stCondLst>
                            <p:childTnLst>
                              <p:par>
                                <p:cTn id="35" presetID="53" presetClass="entr" presetSubtype="16" fill="hold" grpId="0" nodeType="afterEffect">
                                  <p:stCondLst>
                                    <p:cond delay="0"/>
                                  </p:stCondLst>
                                  <p:childTnLst>
                                    <p:set>
                                      <p:cBhvr>
                                        <p:cTn id="36" dur="1" fill="hold">
                                          <p:stCondLst>
                                            <p:cond delay="0"/>
                                          </p:stCondLst>
                                        </p:cTn>
                                        <p:tgtEl>
                                          <p:spTgt spid="413750"/>
                                        </p:tgtEl>
                                        <p:attrNameLst>
                                          <p:attrName>style.visibility</p:attrName>
                                        </p:attrNameLst>
                                      </p:cBhvr>
                                      <p:to>
                                        <p:strVal val="visible"/>
                                      </p:to>
                                    </p:set>
                                    <p:anim calcmode="lin" valueType="num">
                                      <p:cBhvr>
                                        <p:cTn id="37" dur="500" fill="hold"/>
                                        <p:tgtEl>
                                          <p:spTgt spid="413750"/>
                                        </p:tgtEl>
                                        <p:attrNameLst>
                                          <p:attrName>ppt_w</p:attrName>
                                        </p:attrNameLst>
                                      </p:cBhvr>
                                      <p:tavLst>
                                        <p:tav tm="0">
                                          <p:val>
                                            <p:fltVal val="0"/>
                                          </p:val>
                                        </p:tav>
                                        <p:tav tm="100000">
                                          <p:val>
                                            <p:strVal val="#ppt_w"/>
                                          </p:val>
                                        </p:tav>
                                      </p:tavLst>
                                    </p:anim>
                                    <p:anim calcmode="lin" valueType="num">
                                      <p:cBhvr>
                                        <p:cTn id="38" dur="500" fill="hold"/>
                                        <p:tgtEl>
                                          <p:spTgt spid="413750"/>
                                        </p:tgtEl>
                                        <p:attrNameLst>
                                          <p:attrName>ppt_h</p:attrName>
                                        </p:attrNameLst>
                                      </p:cBhvr>
                                      <p:tavLst>
                                        <p:tav tm="0">
                                          <p:val>
                                            <p:fltVal val="0"/>
                                          </p:val>
                                        </p:tav>
                                        <p:tav tm="100000">
                                          <p:val>
                                            <p:strVal val="#ppt_h"/>
                                          </p:val>
                                        </p:tav>
                                      </p:tavLst>
                                    </p:anim>
                                    <p:animEffect transition="in" filter="fade">
                                      <p:cBhvr>
                                        <p:cTn id="39" dur="500"/>
                                        <p:tgtEl>
                                          <p:spTgt spid="413750"/>
                                        </p:tgtEl>
                                      </p:cBhvr>
                                    </p:animEffect>
                                  </p:childTnLst>
                                </p:cTn>
                              </p:par>
                            </p:childTnLst>
                          </p:cTn>
                        </p:par>
                        <p:par>
                          <p:cTn id="40" fill="hold">
                            <p:stCondLst>
                              <p:cond delay="25000"/>
                            </p:stCondLst>
                            <p:childTnLst>
                              <p:par>
                                <p:cTn id="41" presetID="53" presetClass="entr" presetSubtype="16" fill="hold" grpId="0" nodeType="afterEffect">
                                  <p:stCondLst>
                                    <p:cond delay="0"/>
                                  </p:stCondLst>
                                  <p:childTnLst>
                                    <p:set>
                                      <p:cBhvr>
                                        <p:cTn id="42" dur="1" fill="hold">
                                          <p:stCondLst>
                                            <p:cond delay="0"/>
                                          </p:stCondLst>
                                        </p:cTn>
                                        <p:tgtEl>
                                          <p:spTgt spid="413752"/>
                                        </p:tgtEl>
                                        <p:attrNameLst>
                                          <p:attrName>style.visibility</p:attrName>
                                        </p:attrNameLst>
                                      </p:cBhvr>
                                      <p:to>
                                        <p:strVal val="visible"/>
                                      </p:to>
                                    </p:set>
                                    <p:anim calcmode="lin" valueType="num">
                                      <p:cBhvr>
                                        <p:cTn id="43" dur="500" fill="hold"/>
                                        <p:tgtEl>
                                          <p:spTgt spid="413752"/>
                                        </p:tgtEl>
                                        <p:attrNameLst>
                                          <p:attrName>ppt_w</p:attrName>
                                        </p:attrNameLst>
                                      </p:cBhvr>
                                      <p:tavLst>
                                        <p:tav tm="0">
                                          <p:val>
                                            <p:fltVal val="0"/>
                                          </p:val>
                                        </p:tav>
                                        <p:tav tm="100000">
                                          <p:val>
                                            <p:strVal val="#ppt_w"/>
                                          </p:val>
                                        </p:tav>
                                      </p:tavLst>
                                    </p:anim>
                                    <p:anim calcmode="lin" valueType="num">
                                      <p:cBhvr>
                                        <p:cTn id="44" dur="500" fill="hold"/>
                                        <p:tgtEl>
                                          <p:spTgt spid="413752"/>
                                        </p:tgtEl>
                                        <p:attrNameLst>
                                          <p:attrName>ppt_h</p:attrName>
                                        </p:attrNameLst>
                                      </p:cBhvr>
                                      <p:tavLst>
                                        <p:tav tm="0">
                                          <p:val>
                                            <p:fltVal val="0"/>
                                          </p:val>
                                        </p:tav>
                                        <p:tav tm="100000">
                                          <p:val>
                                            <p:strVal val="#ppt_h"/>
                                          </p:val>
                                        </p:tav>
                                      </p:tavLst>
                                    </p:anim>
                                    <p:animEffect transition="in" filter="fade">
                                      <p:cBhvr>
                                        <p:cTn id="45" dur="500"/>
                                        <p:tgtEl>
                                          <p:spTgt spid="413752"/>
                                        </p:tgtEl>
                                      </p:cBhvr>
                                    </p:animEffect>
                                  </p:childTnLst>
                                </p:cTn>
                              </p:par>
                            </p:childTnLst>
                          </p:cTn>
                        </p:par>
                        <p:par>
                          <p:cTn id="46" fill="hold">
                            <p:stCondLst>
                              <p:cond delay="25500"/>
                            </p:stCondLst>
                            <p:childTnLst>
                              <p:par>
                                <p:cTn id="47" presetID="53" presetClass="entr" presetSubtype="16" fill="hold" grpId="0" nodeType="afterEffect">
                                  <p:stCondLst>
                                    <p:cond delay="0"/>
                                  </p:stCondLst>
                                  <p:childTnLst>
                                    <p:set>
                                      <p:cBhvr>
                                        <p:cTn id="48" dur="1" fill="hold">
                                          <p:stCondLst>
                                            <p:cond delay="0"/>
                                          </p:stCondLst>
                                        </p:cTn>
                                        <p:tgtEl>
                                          <p:spTgt spid="413754"/>
                                        </p:tgtEl>
                                        <p:attrNameLst>
                                          <p:attrName>style.visibility</p:attrName>
                                        </p:attrNameLst>
                                      </p:cBhvr>
                                      <p:to>
                                        <p:strVal val="visible"/>
                                      </p:to>
                                    </p:set>
                                    <p:anim calcmode="lin" valueType="num">
                                      <p:cBhvr>
                                        <p:cTn id="49" dur="500" fill="hold"/>
                                        <p:tgtEl>
                                          <p:spTgt spid="413754"/>
                                        </p:tgtEl>
                                        <p:attrNameLst>
                                          <p:attrName>ppt_w</p:attrName>
                                        </p:attrNameLst>
                                      </p:cBhvr>
                                      <p:tavLst>
                                        <p:tav tm="0">
                                          <p:val>
                                            <p:fltVal val="0"/>
                                          </p:val>
                                        </p:tav>
                                        <p:tav tm="100000">
                                          <p:val>
                                            <p:strVal val="#ppt_w"/>
                                          </p:val>
                                        </p:tav>
                                      </p:tavLst>
                                    </p:anim>
                                    <p:anim calcmode="lin" valueType="num">
                                      <p:cBhvr>
                                        <p:cTn id="50" dur="500" fill="hold"/>
                                        <p:tgtEl>
                                          <p:spTgt spid="413754"/>
                                        </p:tgtEl>
                                        <p:attrNameLst>
                                          <p:attrName>ppt_h</p:attrName>
                                        </p:attrNameLst>
                                      </p:cBhvr>
                                      <p:tavLst>
                                        <p:tav tm="0">
                                          <p:val>
                                            <p:fltVal val="0"/>
                                          </p:val>
                                        </p:tav>
                                        <p:tav tm="100000">
                                          <p:val>
                                            <p:strVal val="#ppt_h"/>
                                          </p:val>
                                        </p:tav>
                                      </p:tavLst>
                                    </p:anim>
                                    <p:animEffect transition="in" filter="fade">
                                      <p:cBhvr>
                                        <p:cTn id="51" dur="500"/>
                                        <p:tgtEl>
                                          <p:spTgt spid="413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40" grpId="0" animBg="1"/>
      <p:bldP spid="413742" grpId="0" animBg="1"/>
      <p:bldP spid="413744" grpId="0" animBg="1"/>
      <p:bldP spid="413746" grpId="0" animBg="1"/>
      <p:bldP spid="413748" grpId="0" animBg="1"/>
      <p:bldP spid="413750" grpId="0" animBg="1"/>
      <p:bldP spid="413752" grpId="0" animBg="1"/>
      <p:bldP spid="4137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1" name="Text Box 3"/>
          <p:cNvSpPr txBox="1">
            <a:spLocks noChangeArrowheads="1"/>
          </p:cNvSpPr>
          <p:nvPr/>
        </p:nvSpPr>
        <p:spPr bwMode="auto">
          <a:xfrm>
            <a:off x="0" y="1397000"/>
            <a:ext cx="9144000" cy="4742837"/>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a:r>
              <a:rPr lang="en-US" sz="2000" dirty="0">
                <a:solidFill>
                  <a:schemeClr val="tx1"/>
                </a:solidFill>
              </a:rPr>
              <a:t>Anything that is not fit for </a:t>
            </a:r>
            <a:r>
              <a:rPr lang="en-US" sz="2000" dirty="0" smtClean="0">
                <a:solidFill>
                  <a:schemeClr val="tx1"/>
                </a:solidFill>
              </a:rPr>
              <a:t>use / deficiencies </a:t>
            </a:r>
            <a:r>
              <a:rPr lang="en-US" sz="2000" dirty="0">
                <a:solidFill>
                  <a:schemeClr val="tx1"/>
                </a:solidFill>
              </a:rPr>
              <a:t>in </a:t>
            </a:r>
            <a:r>
              <a:rPr lang="en-US" sz="2000" dirty="0" smtClean="0">
                <a:solidFill>
                  <a:schemeClr val="tx1"/>
                </a:solidFill>
              </a:rPr>
              <a:t>service </a:t>
            </a:r>
            <a:r>
              <a:rPr lang="en-US" sz="2000" dirty="0" smtClean="0"/>
              <a:t>Output not meeting client’s expectation</a:t>
            </a: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smtClean="0"/>
              <a:t>Examples:</a:t>
            </a:r>
          </a:p>
          <a:p>
            <a:pPr marL="457200" indent="-457200" algn="l" eaLnBrk="1" hangingPunct="1">
              <a:spcBef>
                <a:spcPct val="50000"/>
              </a:spcBef>
            </a:pPr>
            <a:endParaRPr lang="en-US" sz="1800" b="1" dirty="0"/>
          </a:p>
          <a:p>
            <a:pPr marL="457200" indent="-457200" algn="l" eaLnBrk="1" hangingPunct="1">
              <a:spcBef>
                <a:spcPct val="20000"/>
              </a:spcBef>
              <a:buFont typeface="Wingdings" pitchFamily="2" charset="2"/>
              <a:buChar char="§"/>
            </a:pPr>
            <a:r>
              <a:rPr lang="en-US" sz="1700" dirty="0" smtClean="0"/>
              <a:t>Missing a test case</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Incorrect coding</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Inadequate documentation</a:t>
            </a:r>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r>
              <a:rPr lang="en-US" sz="1700" dirty="0" smtClean="0"/>
              <a:t>Not meeting SLA</a:t>
            </a:r>
          </a:p>
          <a:p>
            <a:pPr marL="457200" indent="-457200" algn="l" eaLnBrk="1" hangingPunct="1">
              <a:spcBef>
                <a:spcPct val="20000"/>
              </a:spcBef>
              <a:buFont typeface="Wingdings" pitchFamily="2" charset="2"/>
              <a:buChar char="§"/>
            </a:pPr>
            <a:endParaRPr lang="en-US" sz="1700" dirty="0" smtClean="0">
              <a:solidFill>
                <a:schemeClr val="accent2"/>
              </a:solidFill>
            </a:endParaRPr>
          </a:p>
        </p:txBody>
      </p:sp>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0"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Defects</a:t>
            </a:r>
            <a:endParaRPr lang="en-GB" sz="2800" dirty="0">
              <a:solidFill>
                <a:schemeClr val="tx1"/>
              </a:solidFill>
              <a:effectLst>
                <a:outerShdw blurRad="38100" dist="38100" dir="2700000" algn="tl">
                  <a:srgbClr val="C0C0C0"/>
                </a:outerShdw>
              </a:effectLst>
            </a:endParaRPr>
          </a:p>
        </p:txBody>
      </p:sp>
      <p:sp>
        <p:nvSpPr>
          <p:cNvPr id="8" name="Cube 7"/>
          <p:cNvSpPr/>
          <p:nvPr/>
        </p:nvSpPr>
        <p:spPr bwMode="auto">
          <a:xfrm>
            <a:off x="3540910" y="2452255"/>
            <a:ext cx="2923309" cy="1717963"/>
          </a:xfrm>
          <a:prstGeom prst="cub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3" name="Flowchart: Direct Access Storage 2"/>
          <p:cNvSpPr/>
          <p:nvPr/>
        </p:nvSpPr>
        <p:spPr bwMode="auto">
          <a:xfrm>
            <a:off x="7467599" y="2452255"/>
            <a:ext cx="1399309" cy="1717963"/>
          </a:xfrm>
          <a:prstGeom prst="flowChartMagneticDrum">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935" y="2122477"/>
            <a:ext cx="5318973" cy="391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2000" accel="50000" decel="50000" autoRev="1" fill="hold" grpId="0" nodeType="afterEffect">
                                  <p:stCondLst>
                                    <p:cond delay="5000"/>
                                  </p:stCondLst>
                                  <p:childTnLst>
                                    <p:animMotion origin="layout" path="M 1.38889E-6 -3.68178E-6 L 0.14531 -0.00647 " pathEditMode="relative" rAng="0" ptsTypes="AA">
                                      <p:cBhvr>
                                        <p:cTn id="6" dur="2000" fill="hold"/>
                                        <p:tgtEl>
                                          <p:spTgt spid="8"/>
                                        </p:tgtEl>
                                        <p:attrNameLst>
                                          <p:attrName>ppt_x</p:attrName>
                                          <p:attrName>ppt_y</p:attrName>
                                        </p:attrNameLst>
                                      </p:cBhvr>
                                      <p:rCtr x="7257" y="-324"/>
                                    </p:animMotion>
                                  </p:childTnLst>
                                </p:cTn>
                              </p:par>
                            </p:childTnLst>
                          </p:cTn>
                        </p:par>
                        <p:par>
                          <p:cTn id="7" fill="hold">
                            <p:stCondLst>
                              <p:cond delay="13000"/>
                            </p:stCondLst>
                            <p:childTnLst>
                              <p:par>
                                <p:cTn id="8" presetID="10" presetClass="entr" presetSubtype="0" fill="hold" nodeType="afterEffect">
                                  <p:stCondLst>
                                    <p:cond delay="200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4" name="Rectangle 6"/>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5"/>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800" dirty="0" smtClean="0">
                <a:solidFill>
                  <a:schemeClr val="tx1"/>
                </a:solidFill>
                <a:effectLst>
                  <a:outerShdw blurRad="38100" dist="38100" dir="2700000" algn="tl">
                    <a:srgbClr val="C0C0C0"/>
                  </a:outerShdw>
                </a:effectLst>
              </a:rPr>
              <a:t>Motion</a:t>
            </a:r>
            <a:endParaRPr lang="en-GB" sz="2800" dirty="0">
              <a:solidFill>
                <a:schemeClr val="tx1"/>
              </a:solidFill>
              <a:effectLst>
                <a:outerShdw blurRad="38100" dist="38100" dir="2700000" algn="tl">
                  <a:srgbClr val="C0C0C0"/>
                </a:outerShdw>
              </a:effectLst>
            </a:endParaRPr>
          </a:p>
        </p:txBody>
      </p:sp>
      <p:sp>
        <p:nvSpPr>
          <p:cNvPr id="11" name="Text Box 21"/>
          <p:cNvSpPr txBox="1">
            <a:spLocks noChangeArrowheads="1"/>
          </p:cNvSpPr>
          <p:nvPr/>
        </p:nvSpPr>
        <p:spPr bwMode="auto">
          <a:xfrm>
            <a:off x="0" y="1435100"/>
            <a:ext cx="8915400" cy="447045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Any </a:t>
            </a:r>
            <a:r>
              <a:rPr lang="en-US" sz="2000" dirty="0" smtClean="0">
                <a:solidFill>
                  <a:schemeClr val="tx1"/>
                </a:solidFill>
              </a:rPr>
              <a:t>people </a:t>
            </a:r>
            <a:r>
              <a:rPr lang="en-US" sz="2000" dirty="0">
                <a:solidFill>
                  <a:schemeClr val="tx1"/>
                </a:solidFill>
              </a:rPr>
              <a:t>movement that does </a:t>
            </a:r>
            <a:r>
              <a:rPr lang="en-US" sz="2000" dirty="0" smtClean="0">
                <a:solidFill>
                  <a:schemeClr val="tx1"/>
                </a:solidFill>
              </a:rPr>
              <a:t>not add </a:t>
            </a:r>
            <a:r>
              <a:rPr lang="en-US" sz="2000" dirty="0">
                <a:solidFill>
                  <a:schemeClr val="tx1"/>
                </a:solidFill>
              </a:rPr>
              <a:t>value to the customer.</a:t>
            </a: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smtClean="0">
              <a:solidFill>
                <a:schemeClr val="tx1"/>
              </a:solidFill>
            </a:endParaRPr>
          </a:p>
          <a:p>
            <a:pPr marL="457200" indent="-457200" algn="l" eaLnBrk="1" hangingPunct="1">
              <a:spcBef>
                <a:spcPct val="50000"/>
              </a:spcBef>
            </a:pPr>
            <a:endParaRPr lang="en-US" sz="1600" dirty="0"/>
          </a:p>
          <a:p>
            <a:pPr marL="457200" indent="-457200" algn="l" eaLnBrk="1" hangingPunct="1">
              <a:spcBef>
                <a:spcPct val="50000"/>
              </a:spcBef>
            </a:pPr>
            <a:r>
              <a:rPr lang="en-US" sz="1800" b="1" dirty="0" smtClean="0"/>
              <a:t>Examples:</a:t>
            </a:r>
            <a:r>
              <a:rPr lang="en-US" sz="1700" dirty="0" smtClean="0"/>
              <a:t>                                                                                                                            </a:t>
            </a:r>
          </a:p>
          <a:p>
            <a:pPr lvl="1" indent="-457200" algn="l" eaLnBrk="1" hangingPunct="1">
              <a:spcBef>
                <a:spcPct val="50000"/>
              </a:spcBef>
              <a:buFont typeface="Wingdings" pitchFamily="2" charset="2"/>
              <a:buChar char="§"/>
            </a:pPr>
            <a:r>
              <a:rPr lang="en-US" sz="1700" dirty="0" smtClean="0"/>
              <a:t>Excess movement or to &amp; fro caused due to handling multiple tasks at the same time</a:t>
            </a:r>
          </a:p>
          <a:p>
            <a:pPr lvl="1" indent="-457200" algn="l" eaLnBrk="1" hangingPunct="1">
              <a:spcBef>
                <a:spcPct val="50000"/>
              </a:spcBef>
              <a:buFont typeface="Wingdings" pitchFamily="2" charset="2"/>
              <a:buChar char="§"/>
            </a:pPr>
            <a:r>
              <a:rPr lang="en-US" sz="1700" dirty="0" smtClean="0"/>
              <a:t>Segregated units   </a:t>
            </a:r>
          </a:p>
          <a:p>
            <a:pPr lvl="1" indent="-457200" algn="l" eaLnBrk="1" hangingPunct="1">
              <a:spcBef>
                <a:spcPct val="50000"/>
              </a:spcBef>
            </a:pPr>
            <a:r>
              <a:rPr lang="en-US" sz="1700" dirty="0" smtClean="0"/>
              <a:t>                     </a:t>
            </a:r>
            <a:r>
              <a:rPr lang="en-US" sz="1700" dirty="0" smtClean="0">
                <a:solidFill>
                  <a:schemeClr val="accent2">
                    <a:lumMod val="20000"/>
                    <a:lumOff val="80000"/>
                  </a:schemeClr>
                </a:solidFill>
              </a:rPr>
              <a:t>0</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277" y="2563745"/>
            <a:ext cx="673153" cy="183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rm5006941\AppData\Local\Microsoft\Windows\Temporary Internet Files\Content.IE5\UL4WUNHX\MC90038985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609" y="2549236"/>
            <a:ext cx="1804111"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rm5006941\AppData\Local\Microsoft\Windows\Temporary Internet Files\Content.IE5\Q257UAX2\MC900383648[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3430" y="2563745"/>
            <a:ext cx="1820570" cy="180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39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5000"/>
                                  </p:stCondLst>
                                  <p:childTnLst>
                                    <p:animMotion origin="layout" path="M -2.5E-6 -8.09249E-7 L -0.50833 0.00347 " pathEditMode="relative" rAng="0" ptsTypes="AA">
                                      <p:cBhvr>
                                        <p:cTn id="6" dur="3000" fill="hold"/>
                                        <p:tgtEl>
                                          <p:spTgt spid="13"/>
                                        </p:tgtEl>
                                        <p:attrNameLst>
                                          <p:attrName>ppt_x</p:attrName>
                                          <p:attrName>ppt_y</p:attrName>
                                        </p:attrNameLst>
                                      </p:cBhvr>
                                      <p:rCtr x="-25417"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1" name="Text Box 5"/>
          <p:cNvSpPr txBox="1">
            <a:spLocks noChangeArrowheads="1"/>
          </p:cNvSpPr>
          <p:nvPr/>
        </p:nvSpPr>
        <p:spPr bwMode="auto">
          <a:xfrm>
            <a:off x="0" y="1371600"/>
            <a:ext cx="9144000" cy="4979825"/>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lnSpc>
                <a:spcPct val="90000"/>
              </a:lnSpc>
              <a:spcBef>
                <a:spcPct val="20000"/>
              </a:spcBef>
            </a:pPr>
            <a:r>
              <a:rPr lang="en-US" sz="2000" dirty="0">
                <a:solidFill>
                  <a:schemeClr val="tx1"/>
                </a:solidFill>
              </a:rPr>
              <a:t>Waiting for anything – people</a:t>
            </a:r>
            <a:r>
              <a:rPr lang="en-US" sz="2000" dirty="0" smtClean="0">
                <a:solidFill>
                  <a:schemeClr val="tx1"/>
                </a:solidFill>
              </a:rPr>
              <a:t>, material</a:t>
            </a:r>
            <a:r>
              <a:rPr lang="en-US" sz="2000" dirty="0">
                <a:solidFill>
                  <a:schemeClr val="tx1"/>
                </a:solidFill>
              </a:rPr>
              <a:t>, machine or information</a:t>
            </a: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lnSpc>
                <a:spcPct val="90000"/>
              </a:lnSpc>
              <a:spcBef>
                <a:spcPct val="20000"/>
              </a:spcBef>
            </a:pPr>
            <a:endParaRPr lang="en-US" sz="2000" dirty="0">
              <a:solidFill>
                <a:schemeClr val="tx1"/>
              </a:solidFill>
            </a:endParaRPr>
          </a:p>
          <a:p>
            <a:pPr marL="457200" indent="-457200" algn="l" eaLnBrk="1" hangingPunct="1">
              <a:spcBef>
                <a:spcPct val="50000"/>
              </a:spcBef>
            </a:pPr>
            <a:endParaRPr lang="en-US" sz="16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endParaRPr lang="en-US" sz="1700" dirty="0" smtClean="0"/>
          </a:p>
          <a:p>
            <a:pPr marL="457200" indent="-457200" algn="l" eaLnBrk="1" hangingPunct="1">
              <a:spcBef>
                <a:spcPct val="20000"/>
              </a:spcBef>
              <a:buFont typeface="Wingdings" pitchFamily="2" charset="2"/>
              <a:buChar char="§"/>
            </a:pPr>
            <a:r>
              <a:rPr lang="en-US" sz="1700" dirty="0" smtClean="0"/>
              <a:t>Waiting for website to open to download files</a:t>
            </a:r>
          </a:p>
          <a:p>
            <a:pPr marL="457200" indent="-457200" algn="l" eaLnBrk="1" hangingPunct="1">
              <a:spcBef>
                <a:spcPct val="20000"/>
              </a:spcBef>
              <a:buFont typeface="Wingdings" pitchFamily="2" charset="2"/>
              <a:buChar char="§"/>
            </a:pPr>
            <a:r>
              <a:rPr lang="en-US" sz="1700" dirty="0" smtClean="0"/>
              <a:t>Waiting Approvals for downloads </a:t>
            </a:r>
          </a:p>
          <a:p>
            <a:pPr marL="457200" indent="-457200" algn="l" eaLnBrk="1" hangingPunct="1">
              <a:spcBef>
                <a:spcPct val="20000"/>
              </a:spcBef>
              <a:buFont typeface="Wingdings" pitchFamily="2" charset="2"/>
              <a:buChar char="§"/>
            </a:pPr>
            <a:r>
              <a:rPr lang="en-US" sz="1700" dirty="0" smtClean="0"/>
              <a:t>Delays between coding and testing </a:t>
            </a:r>
          </a:p>
          <a:p>
            <a:pPr marL="457200" indent="-457200" algn="l" eaLnBrk="1" hangingPunct="1">
              <a:spcBef>
                <a:spcPct val="20000"/>
              </a:spcBef>
              <a:buFont typeface="Wingdings" pitchFamily="2" charset="2"/>
              <a:buChar char="§"/>
            </a:pPr>
            <a:r>
              <a:rPr lang="en-US" sz="1700" dirty="0" smtClean="0"/>
              <a:t>Waiting for query resolution</a:t>
            </a:r>
            <a:endParaRPr lang="en-US" sz="1400" dirty="0"/>
          </a:p>
        </p:txBody>
      </p:sp>
      <p:sp>
        <p:nvSpPr>
          <p:cNvPr id="587782"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Waiting</a:t>
            </a:r>
            <a:endParaRPr lang="en-GB" sz="2800" dirty="0">
              <a:solidFill>
                <a:schemeClr val="tx1"/>
              </a:solidFill>
              <a:effectLst>
                <a:outerShdw blurRad="38100" dist="38100" dir="2700000" algn="tl">
                  <a:srgbClr val="C0C0C0"/>
                </a:outerShdw>
              </a:effectLst>
            </a:endParaRPr>
          </a:p>
        </p:txBody>
      </p:sp>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51" name="Picture 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1814944"/>
            <a:ext cx="5209742" cy="31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afterEffect">
                                  <p:stCondLst>
                                    <p:cond delay="2000"/>
                                  </p:stCondLst>
                                  <p:endCondLst>
                                    <p:cond evt="onNext" delay="0">
                                      <p:tgtEl>
                                        <p:sldTgt/>
                                      </p:tgtEl>
                                    </p:cond>
                                  </p:endCondLst>
                                  <p:childTnLst>
                                    <p:set>
                                      <p:cBhvr>
                                        <p:cTn id="6" dur="1" fill="hold">
                                          <p:stCondLst>
                                            <p:cond delay="0"/>
                                          </p:stCondLst>
                                        </p:cTn>
                                        <p:tgtEl>
                                          <p:spTgt spid="3151"/>
                                        </p:tgtEl>
                                        <p:attrNameLst>
                                          <p:attrName>style.visibility</p:attrName>
                                        </p:attrNameLst>
                                      </p:cBhvr>
                                      <p:to>
                                        <p:strVal val="visible"/>
                                      </p:to>
                                    </p:set>
                                    <p:animEffect transition="in" filter="fade">
                                      <p:cBhvr>
                                        <p:cTn id="7" dur="2000"/>
                                        <p:tgtEl>
                                          <p:spTgt spid="3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94" name="Rectangle 18"/>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4" name="Picture 3"/>
          <p:cNvPicPr>
            <a:picLocks noChangeAspect="1" noChangeArrowheads="1"/>
          </p:cNvPicPr>
          <p:nvPr/>
        </p:nvPicPr>
        <p:blipFill>
          <a:blip r:embed="rId3"/>
          <a:srcRect/>
          <a:stretch>
            <a:fillRect/>
          </a:stretch>
        </p:blipFill>
        <p:spPr bwMode="auto">
          <a:xfrm>
            <a:off x="7174230" y="6527800"/>
            <a:ext cx="1969770" cy="304800"/>
          </a:xfrm>
          <a:prstGeom prst="rect">
            <a:avLst/>
          </a:prstGeom>
          <a:noFill/>
          <a:ln w="9525">
            <a:noFill/>
            <a:miter lim="800000"/>
            <a:headEnd/>
            <a:tailEnd/>
          </a:ln>
          <a:effectLst/>
        </p:spPr>
      </p:pic>
      <p:sp>
        <p:nvSpPr>
          <p:cNvPr id="2" name="AutoShape 77" descr="data:image/jpeg;base64,/9j/4AAQSkZJRgABAQAAAQABAAD/2wBDAAkGBwgHBgkIBwgKCgkLDRYPDQwMDRsUFRAWIB0iIiAdHx8kKDQsJCYxJx8fLT0tMTU3Ojo6Iys/RD84QzQ5Ojf/2wBDAQoKCg0MDRoPDxo3JR8lNzc3Nzc3Nzc3Nzc3Nzc3Nzc3Nzc3Nzc3Nzc3Nzc3Nzc3Nzc3Nzc3Nzc3Nzc3Nzc3Nzf/wAARCACoASwDASIAAhEBAxEB/8QAHAABAQEAAgMBAAAAAAAAAAAAAAUEBggBAgcD/8QAOxABAAIBAwEDCQYFAgcAAAAAAAECAwQFERIGITETFiJBVVaTlNEUFWGB0tMXMlFxkQcjJDVCQ3Khwf/EABQBAQAAAAAAAAAAAAAAAAAAAAD/xAAUEQEAAAAAAAAAAAAAAAAAAAAA/9oADAMBAAIRAxEAPwD4aAAAAAAAAAAAAAAAAAAAAAAAAAAAAAAAAAAAAAAAAAAAAAAAAAAAAAAAAAAAAAAAAAAAAAAAAAAAAAAAAAAAAAAAANei0X2rTa7N5To+y4Iy8cc9XOSlOPw/n5/Jvxdm9Zl8l05MMzetbXiOq04urH5SvVEVme+vM93PhPPAIou6ns1m0eDVX12qwYcuC/T5OJm3MRlnFNpmI/li1beHM93h3wW7Mau2bVY8OTDa+HU5dPTHa3F8tsc16uIjmO6LRPfMfhyCENu57dfb74otmw5q5aTel8NpmJiL2pPjET40n1MQAobFt0bruVNJbLOKtqZLzeKxM+hS1+O+Yjv6eO+Yjvb8/Z6lr5MO36v7VnjWafTUiIrFbzmpaYjqi0xExNZrPEzHPhIIAuz2W1//ABM1vhtXBh8tMx18WrFbWnxr6M8Ut3W6ee7jnmHvTsluGTURhrk08xOGuXynVbo4m3THFunv75/mjmvHM88RIOPiltGz591z6jTabv1OPH1Y8Ucf7k9dazHPPEcRaZ58PR/Nr1vZnU6XBk1Fs1Iw4r1pktel6zSZnpn1TE8W5iYiZn8AQhX1myRpcG55b6vHFtDrI0vkrVnqvM9ffExzH/bn1/8AzmQAAAAAAAAAAAAAAAAAAAAAAAADToNfqtvve+jzWxWyU6L8f9VeYniYnx74ifyfvG9blFaV+13mtKzWKzxMTExxxMT490REc88REceDmX+iWw7X2i7V6nR71pKarT00N8laXtaIi0XxxE90x6pn/L7d/C3sR7BwfFyfqB1d1O8bjqsWXFqdZmy0y3m+TrtzN7TabTzPjPpTM/3mZ9cvWN013lbZJ1WW1rXvktzafStfjrmf/LiOf7O0n8LexHsHB8XJ+o/hb2I9g4Pi5P1A6x7pv2t3LN5TJaMceRnBNcc24mk3m8xPMzM+lMz3yx012qpbDamoyRbDjnHimJ/krPVzEfh6Vv8AMu1H8LexHsHB8XJ+on/S3sTx/wAhwfFyfqB1Tw5suC83w5LUtNbUmazx3WiazH5xMx+b2w6rUYK9ODPkxx5SuX0LTHF689Nv7x1TxP4uW9rtdodo7Ubrtuk2DaZ0+l1WTFj66ZJnpraYjmfKeKR9/wCD2Bs3w8n7gMf33uXGWsau9a5KzW1axERETWazEREejzW1onjjmJnl5jfNzjLGSNZk64rxz3d/fFuZ/rPMRPPjzETzzENf3/g9gbN8PJ+4ff8Ag9gbN8PJ+4CRg1OfT3vfBmvjtelsdprbibVtHFon8JiZiWrU71uWrw5cWp1ubLTLabZOu3M3mbTeeZ8Z9K1rf3mZ9ctv3/g9gbN8PJ+4ff8Ag9gbN8PJ+4CdO5ayY1UW1F7Rq7dWfq7/ACluZnqnn1989/j3z/WWRyvbNXo92wbnhzbLtuGcWgy5seTBXJFq3rETExzeY/8ATigAAAAAAAAAAAAAAAAAAAAAAAANm2bpuG0ai2o2rXanR5rUmlsmnyzS01mYnjmPVzEf4U/PftX7y7v87k+qAAv+e/av3l3f53J9Tz37V+8u7/O5PqgAL/nv2r95d3+dyfU89+1fvLu/zuT6oAC5PbHtPM8z2g3SZn1zq7/U88O03vBufzV/qhgLnnh2m94Nz+av9Tzw7Te8G5/NX+qGAueeHab3g3P5q/1PPDtN7wbn81f6oYCvqe1HaDV6fJp9Vve4ZsGWvTfHfU3mto/pMc96QAAAAAAAAAAAAAAAAAAAAAAAAAAAAAAAAAAAAAAAAAAAAA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Box 16"/>
          <p:cNvSpPr txBox="1">
            <a:spLocks noChangeArrowheads="1"/>
          </p:cNvSpPr>
          <p:nvPr/>
        </p:nvSpPr>
        <p:spPr bwMode="auto">
          <a:xfrm>
            <a:off x="0" y="1270000"/>
            <a:ext cx="9144000" cy="4979825"/>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Not using the </a:t>
            </a:r>
            <a:r>
              <a:rPr lang="en-US" sz="2000" dirty="0" smtClean="0">
                <a:solidFill>
                  <a:schemeClr val="tx1"/>
                </a:solidFill>
              </a:rPr>
              <a:t>existing knowledge, Leads </a:t>
            </a:r>
            <a:r>
              <a:rPr lang="en-US" sz="2000" dirty="0">
                <a:solidFill>
                  <a:schemeClr val="tx1"/>
                </a:solidFill>
              </a:rPr>
              <a:t>to duplication of efforts</a:t>
            </a: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Resources being hired but not being utilized</a:t>
            </a:r>
          </a:p>
          <a:p>
            <a:pPr marL="457200" indent="-457200" algn="l" eaLnBrk="1" hangingPunct="1">
              <a:spcBef>
                <a:spcPct val="20000"/>
              </a:spcBef>
              <a:buFont typeface="Wingdings" pitchFamily="2" charset="2"/>
              <a:buChar char="§"/>
            </a:pPr>
            <a:r>
              <a:rPr lang="en-US" sz="1700" dirty="0" smtClean="0"/>
              <a:t>PM doing PL’s roles. </a:t>
            </a:r>
          </a:p>
          <a:p>
            <a:pPr marL="457200" indent="-457200" algn="l" eaLnBrk="1" hangingPunct="1">
              <a:spcBef>
                <a:spcPct val="20000"/>
              </a:spcBef>
              <a:buFont typeface="Wingdings" pitchFamily="2" charset="2"/>
              <a:buChar char="§"/>
            </a:pPr>
            <a:r>
              <a:rPr lang="en-US" sz="1700" dirty="0" smtClean="0"/>
              <a:t>Forcing employee to work in a traditional way and opposing innovation                                         </a:t>
            </a:r>
          </a:p>
          <a:p>
            <a:pPr marL="457200" indent="-457200" algn="l" eaLnBrk="1" hangingPunct="1">
              <a:spcBef>
                <a:spcPct val="20000"/>
              </a:spcBef>
              <a:buFont typeface="Wingdings" pitchFamily="2" charset="2"/>
              <a:buChar char="§"/>
            </a:pPr>
            <a:endParaRPr lang="en-US" sz="1700" dirty="0" smtClean="0"/>
          </a:p>
        </p:txBody>
      </p:sp>
      <p:sp>
        <p:nvSpPr>
          <p:cNvPr id="9" name="Text Box 6"/>
          <p:cNvSpPr txBox="1">
            <a:spLocks noChangeArrowheads="1"/>
          </p:cNvSpPr>
          <p:nvPr/>
        </p:nvSpPr>
        <p:spPr bwMode="auto">
          <a:xfrm>
            <a:off x="0" y="8509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Not Utilizing Talent</a:t>
            </a:r>
            <a:endParaRPr lang="en-GB" sz="2800" dirty="0">
              <a:solidFill>
                <a:schemeClr val="tx1"/>
              </a:solidFill>
              <a:effectLst>
                <a:outerShdw blurRad="38100" dist="38100" dir="2700000" algn="tl">
                  <a:srgbClr val="C0C0C0"/>
                </a:outerShdw>
              </a:effectLst>
            </a:endParaRP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195286"/>
            <a:ext cx="23241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841" y="2073727"/>
            <a:ext cx="2445657" cy="244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xplosion 1 11"/>
          <p:cNvSpPr/>
          <p:nvPr/>
        </p:nvSpPr>
        <p:spPr bwMode="auto">
          <a:xfrm>
            <a:off x="177800" y="1643271"/>
            <a:ext cx="1942548" cy="1714066"/>
          </a:xfrm>
          <a:prstGeom prst="irregularSeal1">
            <a:avLst/>
          </a:prstGeom>
          <a:solidFill>
            <a:srgbClr val="CBB900"/>
          </a:solidFill>
          <a:ln>
            <a:solidFill>
              <a:schemeClr val="accent1">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Using outdated</a:t>
            </a:r>
            <a:r>
              <a:rPr kumimoji="0" lang="en-US" sz="1400" b="0" i="0" u="none" strike="noStrike" cap="none" normalizeH="0" dirty="0" smtClean="0">
                <a:ln>
                  <a:noFill/>
                </a:ln>
                <a:solidFill>
                  <a:schemeClr val="tx1"/>
                </a:solidFill>
                <a:effectLst/>
                <a:latin typeface="Arial" charset="0"/>
              </a:rPr>
              <a:t> method</a:t>
            </a:r>
            <a:endParaRPr kumimoji="0" lang="en-US" sz="1400" b="0" i="0" u="none" strike="noStrike" cap="none" normalizeH="0" baseline="0" dirty="0" smtClean="0">
              <a:ln>
                <a:noFill/>
              </a:ln>
              <a:solidFill>
                <a:schemeClr val="tx1"/>
              </a:solidFill>
              <a:effectLst/>
              <a:latin typeface="Arial" charset="0"/>
            </a:endParaRPr>
          </a:p>
        </p:txBody>
      </p:sp>
      <p:sp>
        <p:nvSpPr>
          <p:cNvPr id="13" name="Explosion 1 12"/>
          <p:cNvSpPr/>
          <p:nvPr/>
        </p:nvSpPr>
        <p:spPr bwMode="auto">
          <a:xfrm>
            <a:off x="6321287" y="1582489"/>
            <a:ext cx="2523987" cy="1714066"/>
          </a:xfrm>
          <a:prstGeom prst="irregularSeal1">
            <a:avLst/>
          </a:prstGeom>
          <a:solidFill>
            <a:schemeClr val="accent3">
              <a:lumMod val="75000"/>
            </a:schemeClr>
          </a:solidFill>
          <a:ln>
            <a:solidFill>
              <a:schemeClr val="accent4">
                <a:lumMod val="95000"/>
                <a:lumOff val="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When</a:t>
            </a:r>
            <a:r>
              <a:rPr kumimoji="0" lang="en-US" sz="1400" b="0" i="0" u="none" strike="noStrike" cap="none" normalizeH="0" dirty="0" smtClean="0">
                <a:ln>
                  <a:noFill/>
                </a:ln>
                <a:solidFill>
                  <a:schemeClr val="tx1"/>
                </a:solidFill>
                <a:effectLst/>
                <a:latin typeface="Arial" charset="0"/>
              </a:rPr>
              <a:t> efficient techniques are available</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1511154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500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par>
                          <p:cTn id="11" fill="hold">
                            <p:stCondLst>
                              <p:cond delay="5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0"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Transportation</a:t>
            </a:r>
            <a:endParaRPr lang="en-GB" sz="2800" dirty="0">
              <a:solidFill>
                <a:schemeClr val="tx1"/>
              </a:solidFill>
              <a:effectLst>
                <a:outerShdw blurRad="38100" dist="38100" dir="2700000" algn="tl">
                  <a:srgbClr val="C0C0C0"/>
                </a:outerShdw>
              </a:effectLst>
            </a:endParaRPr>
          </a:p>
        </p:txBody>
      </p:sp>
      <p:sp>
        <p:nvSpPr>
          <p:cNvPr id="548874" name="Text Box 10"/>
          <p:cNvSpPr txBox="1">
            <a:spLocks noChangeArrowheads="1"/>
          </p:cNvSpPr>
          <p:nvPr/>
        </p:nvSpPr>
        <p:spPr bwMode="auto">
          <a:xfrm>
            <a:off x="0" y="1436688"/>
            <a:ext cx="8978900" cy="4942892"/>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nSpc>
                <a:spcPct val="90000"/>
              </a:lnSpc>
              <a:spcBef>
                <a:spcPct val="20000"/>
              </a:spcBef>
            </a:pPr>
            <a:r>
              <a:rPr lang="en-US" sz="2000" dirty="0"/>
              <a:t>Temporarily relocating </a:t>
            </a:r>
            <a:r>
              <a:rPr lang="en-US" sz="2000" dirty="0" smtClean="0"/>
              <a:t>and moving products/data.</a:t>
            </a:r>
            <a:endParaRPr lang="en-GB" sz="2000" dirty="0"/>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a:p>
          <a:p>
            <a:pPr marL="457200" indent="-457200" algn="l" eaLnBrk="1" hangingPunct="1">
              <a:spcBef>
                <a:spcPct val="50000"/>
              </a:spcBef>
            </a:pPr>
            <a:r>
              <a:rPr lang="en-US" sz="1800" b="1" dirty="0" smtClean="0"/>
              <a:t>Examples</a:t>
            </a:r>
            <a:r>
              <a:rPr lang="en-US" sz="1800" b="1" dirty="0"/>
              <a:t>:</a:t>
            </a:r>
          </a:p>
          <a:p>
            <a:pPr lvl="1" indent="-457200" algn="l" eaLnBrk="1" hangingPunct="1">
              <a:spcBef>
                <a:spcPct val="20000"/>
              </a:spcBef>
              <a:buFont typeface="Wingdings" pitchFamily="2" charset="2"/>
              <a:buChar char="§"/>
            </a:pPr>
            <a:r>
              <a:rPr lang="en-US" sz="1700" dirty="0" smtClean="0"/>
              <a:t>Documents </a:t>
            </a:r>
            <a:r>
              <a:rPr lang="en-US" sz="1700" dirty="0"/>
              <a:t>getting reviewed by </a:t>
            </a:r>
            <a:r>
              <a:rPr lang="en-US" sz="1700" dirty="0" smtClean="0"/>
              <a:t>many </a:t>
            </a:r>
            <a:r>
              <a:rPr lang="en-US" sz="1700" dirty="0"/>
              <a:t>departments but doesn't serve any purpose other than </a:t>
            </a:r>
            <a:r>
              <a:rPr lang="en-US" sz="1700" dirty="0" smtClean="0"/>
              <a:t>approval</a:t>
            </a:r>
          </a:p>
          <a:p>
            <a:pPr lvl="1" indent="-457200" algn="l" eaLnBrk="1" hangingPunct="1">
              <a:spcBef>
                <a:spcPct val="20000"/>
              </a:spcBef>
              <a:buFont typeface="Wingdings" pitchFamily="2" charset="2"/>
              <a:buChar char="§"/>
            </a:pPr>
            <a:r>
              <a:rPr lang="en-US" sz="1700" dirty="0" smtClean="0"/>
              <a:t>Email exchanges between departments</a:t>
            </a:r>
          </a:p>
          <a:p>
            <a:pPr lvl="1" indent="-457200" algn="l" eaLnBrk="1" hangingPunct="1">
              <a:spcBef>
                <a:spcPct val="20000"/>
              </a:spcBef>
              <a:buFont typeface="Wingdings" pitchFamily="2" charset="2"/>
              <a:buChar char="§"/>
            </a:pPr>
            <a:r>
              <a:rPr lang="en-US" sz="1700" dirty="0" smtClean="0"/>
              <a:t>Navigate through a series of applications for a repetitive task</a:t>
            </a:r>
            <a:endParaRPr lang="en-US" sz="1700" dirty="0"/>
          </a:p>
        </p:txBody>
      </p:sp>
      <p:graphicFrame>
        <p:nvGraphicFramePr>
          <p:cNvPr id="548881" name="Object 17"/>
          <p:cNvGraphicFramePr>
            <a:graphicFrameLocks noChangeAspect="1"/>
          </p:cNvGraphicFramePr>
          <p:nvPr>
            <p:extLst>
              <p:ext uri="{D42A27DB-BD31-4B8C-83A1-F6EECF244321}">
                <p14:modId xmlns:p14="http://schemas.microsoft.com/office/powerpoint/2010/main" val="1799874443"/>
              </p:ext>
            </p:extLst>
          </p:nvPr>
        </p:nvGraphicFramePr>
        <p:xfrm>
          <a:off x="6878638" y="1092200"/>
          <a:ext cx="2265362" cy="1581150"/>
        </p:xfrm>
        <a:graphic>
          <a:graphicData uri="http://schemas.openxmlformats.org/presentationml/2006/ole">
            <mc:AlternateContent xmlns:mc="http://schemas.openxmlformats.org/markup-compatibility/2006">
              <mc:Choice xmlns:v="urn:schemas-microsoft-com:vml" Requires="v">
                <p:oleObj spid="_x0000_s4384" name="Image" r:id="rId4" imgW="2184127" imgH="2082540" progId="">
                  <p:embed/>
                </p:oleObj>
              </mc:Choice>
              <mc:Fallback>
                <p:oleObj name="Image" r:id="rId4" imgW="2184127" imgH="2082540" progId="">
                  <p:embed/>
                  <p:pic>
                    <p:nvPicPr>
                      <p:cNvPr id="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8638" y="1092200"/>
                        <a:ext cx="22653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8882" name="Text Box 18"/>
          <p:cNvSpPr txBox="1">
            <a:spLocks noChangeArrowheads="1"/>
          </p:cNvSpPr>
          <p:nvPr/>
        </p:nvSpPr>
        <p:spPr bwMode="auto">
          <a:xfrm>
            <a:off x="7159625" y="1593850"/>
            <a:ext cx="1729961" cy="461665"/>
          </a:xfrm>
          <a:prstGeom prst="rect">
            <a:avLst/>
          </a:prstGeom>
          <a:noFill/>
          <a:ln w="9525">
            <a:noFill/>
            <a:miter lim="800000"/>
            <a:headEnd/>
            <a:tailEnd/>
          </a:ln>
          <a:effectLst/>
        </p:spPr>
        <p:txBody>
          <a:bodyPr wrap="none">
            <a:spAutoFit/>
          </a:bodyPr>
          <a:lstStyle/>
          <a:p>
            <a:pPr algn="ctr" eaLnBrk="1" hangingPunct="1"/>
            <a:r>
              <a:rPr lang="en-US" sz="1200" b="1" dirty="0">
                <a:solidFill>
                  <a:schemeClr val="tx1"/>
                </a:solidFill>
              </a:rPr>
              <a:t>Conveyance adds </a:t>
            </a:r>
          </a:p>
          <a:p>
            <a:pPr algn="ctr" eaLnBrk="1" hangingPunct="1"/>
            <a:r>
              <a:rPr lang="en-US" sz="1200" b="1" dirty="0">
                <a:solidFill>
                  <a:schemeClr val="tx1"/>
                </a:solidFill>
              </a:rPr>
              <a:t>no value</a:t>
            </a:r>
            <a:endParaRPr lang="en-GB" sz="1200" b="1" dirty="0">
              <a:solidFill>
                <a:schemeClr val="tx1"/>
              </a:solidFill>
            </a:endParaRPr>
          </a:p>
        </p:txBody>
      </p:sp>
      <p:sp>
        <p:nvSpPr>
          <p:cNvPr id="548892" name="Rectangle 28"/>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16"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
        <p:nvSpPr>
          <p:cNvPr id="4" name="Document"/>
          <p:cNvSpPr>
            <a:spLocks noEditPoints="1" noChangeArrowheads="1"/>
          </p:cNvSpPr>
          <p:nvPr/>
        </p:nvSpPr>
        <p:spPr bwMode="auto">
          <a:xfrm>
            <a:off x="492332" y="2253960"/>
            <a:ext cx="1352550" cy="1809750"/>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3" name="File"/>
          <p:cNvSpPr>
            <a:spLocks noEditPoints="1" noChangeArrowheads="1"/>
          </p:cNvSpPr>
          <p:nvPr/>
        </p:nvSpPr>
        <p:spPr bwMode="auto">
          <a:xfrm>
            <a:off x="7069363"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 name="File"/>
          <p:cNvSpPr>
            <a:spLocks noEditPoints="1" noChangeArrowheads="1"/>
          </p:cNvSpPr>
          <p:nvPr/>
        </p:nvSpPr>
        <p:spPr bwMode="auto">
          <a:xfrm>
            <a:off x="228600" y="3158835"/>
            <a:ext cx="1880014" cy="1175039"/>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repeatCount="indefinite" accel="50000" decel="50000" autoRev="1" fill="hold" grpId="0" nodeType="afterEffect">
                                  <p:stCondLst>
                                    <p:cond delay="5000"/>
                                  </p:stCondLst>
                                  <p:childTnLst>
                                    <p:animMotion origin="layout" path="M 2.22222E-6 0.01018 L 0.2033 -0.03565 C 0.246 -0.04607 0.30972 -0.05116 0.37639 -0.05116 C 0.45208 -0.05116 0.51285 -0.04607 0.55555 -0.03565 L 0.75903 0.01018 " pathEditMode="relative" rAng="0" ptsTypes="FffFF">
                                      <p:cBhvr>
                                        <p:cTn id="6" dur="2000" fill="hold"/>
                                        <p:tgtEl>
                                          <p:spTgt spid="4"/>
                                        </p:tgtEl>
                                        <p:attrNameLst>
                                          <p:attrName>ppt_x</p:attrName>
                                          <p:attrName>ppt_y</p:attrName>
                                        </p:attrNameLst>
                                      </p:cBhvr>
                                      <p:rCtr x="37951" y="-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3954" name="Picture 2" descr="scne1"/>
          <p:cNvPicPr>
            <a:picLocks noGrp="1" noChangeAspect="1" noChangeArrowheads="1"/>
          </p:cNvPicPr>
          <p:nvPr>
            <p:ph sz="half" idx="2"/>
          </p:nvPr>
        </p:nvPicPr>
        <p:blipFill>
          <a:blip r:embed="rId4"/>
          <a:srcRect/>
          <a:stretch>
            <a:fillRect/>
          </a:stretch>
        </p:blipFill>
        <p:spPr bwMode="auto">
          <a:xfrm>
            <a:off x="2438400" y="2514600"/>
            <a:ext cx="4038600" cy="3657600"/>
          </a:xfrm>
          <a:noFill/>
        </p:spPr>
      </p:pic>
      <p:sp>
        <p:nvSpPr>
          <p:cNvPr id="253989" name="Rectangle 37"/>
          <p:cNvSpPr>
            <a:spLocks noGrp="1" noChangeArrowheads="1"/>
          </p:cNvSpPr>
          <p:nvPr>
            <p:ph type="title"/>
          </p:nvPr>
        </p:nvSpPr>
        <p:spPr bwMode="auto">
          <a:xfrm>
            <a:off x="165100" y="2540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Lean</a:t>
            </a:r>
          </a:p>
        </p:txBody>
      </p:sp>
      <p:sp>
        <p:nvSpPr>
          <p:cNvPr id="253955" name="Rectangle 3"/>
          <p:cNvSpPr>
            <a:spLocks noChangeArrowheads="1"/>
          </p:cNvSpPr>
          <p:nvPr/>
        </p:nvSpPr>
        <p:spPr bwMode="auto">
          <a:xfrm>
            <a:off x="0" y="1120775"/>
            <a:ext cx="9144000" cy="0"/>
          </a:xfrm>
          <a:prstGeom prst="rect">
            <a:avLst/>
          </a:prstGeom>
          <a:noFill/>
          <a:ln w="9525">
            <a:noFill/>
            <a:miter lim="800000"/>
            <a:headEnd/>
            <a:tailEnd/>
          </a:ln>
          <a:effectLst/>
        </p:spPr>
        <p:txBody>
          <a:bodyPr>
            <a:spAutoFit/>
          </a:bodyPr>
          <a:lstStyle/>
          <a:p>
            <a:endParaRPr lang="en-US"/>
          </a:p>
        </p:txBody>
      </p:sp>
      <p:sp>
        <p:nvSpPr>
          <p:cNvPr id="253956" name="Rectangle 4"/>
          <p:cNvSpPr>
            <a:spLocks noChangeArrowheads="1"/>
          </p:cNvSpPr>
          <p:nvPr/>
        </p:nvSpPr>
        <p:spPr bwMode="auto">
          <a:xfrm>
            <a:off x="1716088" y="1981200"/>
            <a:ext cx="5835650" cy="336550"/>
          </a:xfrm>
          <a:prstGeom prst="rect">
            <a:avLst/>
          </a:prstGeom>
          <a:noFill/>
          <a:ln w="9525">
            <a:noFill/>
            <a:miter lim="800000"/>
            <a:headEnd/>
            <a:tailEnd/>
          </a:ln>
          <a:effectLst/>
        </p:spPr>
        <p:txBody>
          <a:bodyPr wrap="none">
            <a:spAutoFit/>
          </a:bodyPr>
          <a:lstStyle/>
          <a:p>
            <a:pPr algn="l" eaLnBrk="1" hangingPunct="1"/>
            <a:r>
              <a:rPr lang="en-GB" sz="1600">
                <a:solidFill>
                  <a:schemeClr val="tx1"/>
                </a:solidFill>
              </a:rPr>
              <a:t>A newlywed couple agreed to share household responsibilities.</a:t>
            </a:r>
          </a:p>
        </p:txBody>
      </p:sp>
      <p:sp>
        <p:nvSpPr>
          <p:cNvPr id="253957" name="Rectangle 5"/>
          <p:cNvSpPr>
            <a:spLocks noChangeArrowheads="1"/>
          </p:cNvSpPr>
          <p:nvPr/>
        </p:nvSpPr>
        <p:spPr bwMode="auto">
          <a:xfrm>
            <a:off x="0" y="1320800"/>
            <a:ext cx="9144000" cy="0"/>
          </a:xfrm>
          <a:prstGeom prst="rect">
            <a:avLst/>
          </a:prstGeom>
          <a:noFill/>
          <a:ln w="9525">
            <a:noFill/>
            <a:miter lim="800000"/>
            <a:headEnd/>
            <a:tailEnd/>
          </a:ln>
          <a:effectLst/>
        </p:spPr>
        <p:txBody>
          <a:bodyPr>
            <a:spAutoFit/>
          </a:bodyPr>
          <a:lstStyle/>
          <a:p>
            <a:endParaRPr lang="en-US"/>
          </a:p>
        </p:txBody>
      </p:sp>
      <p:sp>
        <p:nvSpPr>
          <p:cNvPr id="253958" name="AutoShape 6"/>
          <p:cNvSpPr>
            <a:spLocks noChangeArrowheads="1"/>
          </p:cNvSpPr>
          <p:nvPr/>
        </p:nvSpPr>
        <p:spPr bwMode="auto">
          <a:xfrm>
            <a:off x="4191000" y="3733800"/>
            <a:ext cx="533400" cy="5334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59" name="AutoShape 7"/>
          <p:cNvSpPr>
            <a:spLocks noChangeArrowheads="1"/>
          </p:cNvSpPr>
          <p:nvPr/>
        </p:nvSpPr>
        <p:spPr bwMode="auto">
          <a:xfrm>
            <a:off x="4267200" y="3429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0" name="AutoShape 8"/>
          <p:cNvSpPr>
            <a:spLocks noChangeArrowheads="1"/>
          </p:cNvSpPr>
          <p:nvPr/>
        </p:nvSpPr>
        <p:spPr bwMode="auto">
          <a:xfrm>
            <a:off x="4267200" y="31242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1" name="AutoShape 9"/>
          <p:cNvSpPr>
            <a:spLocks noChangeArrowheads="1"/>
          </p:cNvSpPr>
          <p:nvPr/>
        </p:nvSpPr>
        <p:spPr bwMode="auto">
          <a:xfrm>
            <a:off x="4495800" y="2895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2" name="AutoShape 10"/>
          <p:cNvSpPr>
            <a:spLocks noChangeArrowheads="1"/>
          </p:cNvSpPr>
          <p:nvPr/>
        </p:nvSpPr>
        <p:spPr bwMode="auto">
          <a:xfrm>
            <a:off x="4267200" y="26670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3" name="AutoShape 11"/>
          <p:cNvSpPr>
            <a:spLocks noChangeArrowheads="1"/>
          </p:cNvSpPr>
          <p:nvPr/>
        </p:nvSpPr>
        <p:spPr bwMode="auto">
          <a:xfrm>
            <a:off x="4572000" y="2514600"/>
            <a:ext cx="228600" cy="228600"/>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99CC"/>
          </a:solidFill>
          <a:ln w="9525">
            <a:solidFill>
              <a:schemeClr val="tx1"/>
            </a:solidFill>
            <a:miter lim="800000"/>
            <a:headEnd/>
            <a:tailEnd/>
          </a:ln>
          <a:effectLst/>
        </p:spPr>
        <p:txBody>
          <a:bodyPr wrap="none" anchor="ctr"/>
          <a:lstStyle/>
          <a:p>
            <a:endParaRPr lang="en-US"/>
          </a:p>
        </p:txBody>
      </p:sp>
      <p:sp>
        <p:nvSpPr>
          <p:cNvPr id="253964" name="Rectangle 12"/>
          <p:cNvSpPr>
            <a:spLocks noChangeArrowheads="1"/>
          </p:cNvSpPr>
          <p:nvPr/>
        </p:nvSpPr>
        <p:spPr bwMode="auto">
          <a:xfrm>
            <a:off x="508000" y="1066800"/>
            <a:ext cx="3695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a:solidFill>
                  <a:schemeClr val="tx1"/>
                </a:solidFill>
                <a:effectLst>
                  <a:outerShdw blurRad="38100" dist="38100" dir="2700000" algn="tl">
                    <a:srgbClr val="C0C0C0"/>
                  </a:outerShdw>
                </a:effectLst>
              </a:rPr>
              <a:t>THE CHICKEN STORY</a:t>
            </a:r>
            <a:endParaRPr lang="en-GB" sz="2000" b="1">
              <a:solidFill>
                <a:schemeClr val="tx1"/>
              </a:solidFill>
              <a:effectLst>
                <a:outerShdw blurRad="38100" dist="38100" dir="2700000" algn="tl">
                  <a:srgbClr val="C0C0C0"/>
                </a:outerShdw>
              </a:effectLst>
            </a:endParaRPr>
          </a:p>
        </p:txBody>
      </p:sp>
      <p:pic>
        <p:nvPicPr>
          <p:cNvPr id="253965" name="Picture 13" descr="hambone"/>
          <p:cNvPicPr>
            <a:picLocks noChangeAspect="1" noChangeArrowheads="1"/>
          </p:cNvPicPr>
          <p:nvPr/>
        </p:nvPicPr>
        <p:blipFill>
          <a:blip r:embed="rId5"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sp>
        <p:nvSpPr>
          <p:cNvPr id="253966" name="Rectangle 14"/>
          <p:cNvSpPr>
            <a:spLocks noChangeArrowheads="1"/>
          </p:cNvSpPr>
          <p:nvPr/>
        </p:nvSpPr>
        <p:spPr bwMode="auto">
          <a:xfrm>
            <a:off x="533400" y="1981200"/>
            <a:ext cx="7848600"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Their first conflict came about when the wife cut both ends off a chicken before she cooked it. </a:t>
            </a:r>
          </a:p>
        </p:txBody>
      </p:sp>
      <p:sp>
        <p:nvSpPr>
          <p:cNvPr id="253967" name="AutoShape 15"/>
          <p:cNvSpPr>
            <a:spLocks noChangeArrowheads="1"/>
          </p:cNvSpPr>
          <p:nvPr/>
        </p:nvSpPr>
        <p:spPr bwMode="auto">
          <a:xfrm flipH="1">
            <a:off x="850900" y="2755900"/>
            <a:ext cx="2057400" cy="927100"/>
          </a:xfrm>
          <a:prstGeom prst="wedgeRectCallout">
            <a:avLst>
              <a:gd name="adj1" fmla="val -80713"/>
              <a:gd name="adj2" fmla="val 19505"/>
            </a:avLst>
          </a:prstGeom>
          <a:noFill/>
          <a:ln w="9525">
            <a:solidFill>
              <a:schemeClr val="tx1"/>
            </a:solidFill>
            <a:miter lim="800000"/>
            <a:headEnd/>
            <a:tailEnd/>
          </a:ln>
          <a:effectLst/>
        </p:spPr>
        <p:txBody>
          <a:bodyPr/>
          <a:lstStyle/>
          <a:p>
            <a:pPr eaLnBrk="1" hangingPunct="1"/>
            <a:r>
              <a:rPr lang="en-GB" sz="1400" dirty="0">
                <a:solidFill>
                  <a:schemeClr val="tx1"/>
                </a:solidFill>
              </a:rPr>
              <a:t>Why do you cut off both ends of a chicken before cooking it?</a:t>
            </a:r>
          </a:p>
        </p:txBody>
      </p:sp>
      <p:sp>
        <p:nvSpPr>
          <p:cNvPr id="253968" name="AutoShape 16"/>
          <p:cNvSpPr>
            <a:spLocks noChangeArrowheads="1"/>
          </p:cNvSpPr>
          <p:nvPr/>
        </p:nvSpPr>
        <p:spPr bwMode="auto">
          <a:xfrm>
            <a:off x="7010400" y="3095625"/>
            <a:ext cx="1905000" cy="533400"/>
          </a:xfrm>
          <a:prstGeom prst="wedgeRectCallout">
            <a:avLst>
              <a:gd name="adj1" fmla="val -101333"/>
              <a:gd name="adj2" fmla="val 41069"/>
            </a:avLst>
          </a:prstGeom>
          <a:noFill/>
          <a:ln w="9525">
            <a:solidFill>
              <a:schemeClr val="tx1"/>
            </a:solidFill>
            <a:miter lim="800000"/>
            <a:headEnd/>
            <a:tailEnd/>
          </a:ln>
          <a:effectLst/>
        </p:spPr>
        <p:txBody>
          <a:bodyPr/>
          <a:lstStyle/>
          <a:p>
            <a:pPr eaLnBrk="1" hangingPunct="1"/>
            <a:r>
              <a:rPr lang="en-US" sz="1400">
                <a:solidFill>
                  <a:schemeClr val="tx1"/>
                </a:solidFill>
              </a:rPr>
              <a:t>That’s how you cook chicken.</a:t>
            </a:r>
            <a:endParaRPr lang="en-GB" sz="1400">
              <a:solidFill>
                <a:schemeClr val="tx1"/>
              </a:solidFill>
            </a:endParaRPr>
          </a:p>
        </p:txBody>
      </p:sp>
      <p:sp>
        <p:nvSpPr>
          <p:cNvPr id="253969" name="AutoShape 17"/>
          <p:cNvSpPr>
            <a:spLocks noChangeArrowheads="1"/>
          </p:cNvSpPr>
          <p:nvPr/>
        </p:nvSpPr>
        <p:spPr bwMode="auto">
          <a:xfrm>
            <a:off x="6934200" y="3657600"/>
            <a:ext cx="1905000" cy="914400"/>
          </a:xfrm>
          <a:prstGeom prst="wedgeRectCallout">
            <a:avLst>
              <a:gd name="adj1" fmla="val -87917"/>
              <a:gd name="adj2" fmla="val -58333"/>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and grandmother taught me to cook.</a:t>
            </a:r>
            <a:endParaRPr lang="en-GB" sz="1400">
              <a:solidFill>
                <a:schemeClr val="tx1"/>
              </a:solidFill>
            </a:endParaRPr>
          </a:p>
        </p:txBody>
      </p:sp>
      <p:sp>
        <p:nvSpPr>
          <p:cNvPr id="253970" name="AutoShape 18"/>
          <p:cNvSpPr>
            <a:spLocks noChangeArrowheads="1"/>
          </p:cNvSpPr>
          <p:nvPr/>
        </p:nvSpPr>
        <p:spPr bwMode="auto">
          <a:xfrm flipH="1">
            <a:off x="1371600" y="3657600"/>
            <a:ext cx="1371600" cy="381000"/>
          </a:xfrm>
          <a:prstGeom prst="wedgeRectCallout">
            <a:avLst>
              <a:gd name="adj1" fmla="val -109028"/>
              <a:gd name="adj2" fmla="val -100000"/>
            </a:avLst>
          </a:prstGeom>
          <a:noFill/>
          <a:ln w="9525">
            <a:solidFill>
              <a:schemeClr val="tx1"/>
            </a:solidFill>
            <a:miter lim="800000"/>
            <a:headEnd/>
            <a:tailEnd/>
          </a:ln>
          <a:effectLst/>
        </p:spPr>
        <p:txBody>
          <a:bodyPr/>
          <a:lstStyle/>
          <a:p>
            <a:pPr eaLnBrk="1" hangingPunct="1"/>
            <a:r>
              <a:rPr lang="en-GB" sz="1400">
                <a:solidFill>
                  <a:schemeClr val="tx1"/>
                </a:solidFill>
              </a:rPr>
              <a:t>Why</a:t>
            </a:r>
            <a:r>
              <a:rPr lang="en-US" sz="1400">
                <a:solidFill>
                  <a:schemeClr val="tx1"/>
                </a:solidFill>
              </a:rPr>
              <a:t>?</a:t>
            </a:r>
            <a:endParaRPr lang="en-GB" sz="1400">
              <a:solidFill>
                <a:schemeClr val="tx1"/>
              </a:solidFill>
            </a:endParaRPr>
          </a:p>
        </p:txBody>
      </p:sp>
      <p:pic>
        <p:nvPicPr>
          <p:cNvPr id="253971" name="Picture 19" descr="scne"/>
          <p:cNvPicPr>
            <a:picLocks noChangeAspect="1" noChangeArrowheads="1"/>
          </p:cNvPicPr>
          <p:nvPr/>
        </p:nvPicPr>
        <p:blipFill>
          <a:blip r:embed="rId6"/>
          <a:srcRect/>
          <a:stretch>
            <a:fillRect/>
          </a:stretch>
        </p:blipFill>
        <p:spPr bwMode="auto">
          <a:xfrm>
            <a:off x="2895600" y="2895600"/>
            <a:ext cx="3810000" cy="3449638"/>
          </a:xfrm>
          <a:prstGeom prst="rect">
            <a:avLst/>
          </a:prstGeom>
          <a:noFill/>
          <a:ln w="9525">
            <a:noFill/>
            <a:miter lim="800000"/>
            <a:headEnd/>
            <a:tailEnd/>
          </a:ln>
        </p:spPr>
      </p:pic>
      <p:graphicFrame>
        <p:nvGraphicFramePr>
          <p:cNvPr id="253972" name="Object 20"/>
          <p:cNvGraphicFramePr>
            <a:graphicFrameLocks noChangeAspect="1"/>
          </p:cNvGraphicFramePr>
          <p:nvPr/>
        </p:nvGraphicFramePr>
        <p:xfrm>
          <a:off x="2514600" y="3041650"/>
          <a:ext cx="3987800" cy="3359150"/>
        </p:xfrm>
        <a:graphic>
          <a:graphicData uri="http://schemas.openxmlformats.org/presentationml/2006/ole">
            <mc:AlternateContent xmlns:mc="http://schemas.openxmlformats.org/markup-compatibility/2006">
              <mc:Choice xmlns:v="urn:schemas-microsoft-com:vml" Requires="v">
                <p:oleObj spid="_x0000_s8229" name="Image" r:id="rId7" imgW="5079365" imgH="4279365" progId="">
                  <p:embed/>
                </p:oleObj>
              </mc:Choice>
              <mc:Fallback>
                <p:oleObj name="Image" r:id="rId7" imgW="5079365" imgH="4279365" progId="">
                  <p:embed/>
                  <p:pic>
                    <p:nvPicPr>
                      <p:cNvPr id="0" name=""/>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3041650"/>
                        <a:ext cx="39878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3973" name="AutoShape 21"/>
          <p:cNvSpPr>
            <a:spLocks noChangeArrowheads="1"/>
          </p:cNvSpPr>
          <p:nvPr/>
        </p:nvSpPr>
        <p:spPr bwMode="auto">
          <a:xfrm flipH="1">
            <a:off x="762000" y="3581400"/>
            <a:ext cx="1905000" cy="762000"/>
          </a:xfrm>
          <a:prstGeom prst="wedgeRectCallout">
            <a:avLst>
              <a:gd name="adj1" fmla="val -85833"/>
              <a:gd name="adj2" fmla="val -34375"/>
            </a:avLst>
          </a:prstGeom>
          <a:noFill/>
          <a:ln w="9525">
            <a:solidFill>
              <a:schemeClr val="tx1"/>
            </a:solidFill>
            <a:miter lim="800000"/>
            <a:headEnd/>
            <a:tailEnd/>
          </a:ln>
          <a:effectLst/>
        </p:spPr>
        <p:txBody>
          <a:bodyPr/>
          <a:lstStyle/>
          <a:p>
            <a:pPr eaLnBrk="1" hangingPunct="1"/>
            <a:r>
              <a:rPr lang="en-US" sz="1400">
                <a:solidFill>
                  <a:schemeClr val="tx1"/>
                </a:solidFill>
              </a:rPr>
              <a:t>That’s how my mother taught me to cook chicken. </a:t>
            </a:r>
            <a:endParaRPr lang="en-GB" sz="1400">
              <a:solidFill>
                <a:schemeClr val="tx1"/>
              </a:solidFill>
            </a:endParaRPr>
          </a:p>
        </p:txBody>
      </p:sp>
      <p:sp>
        <p:nvSpPr>
          <p:cNvPr id="253974" name="AutoShape 22"/>
          <p:cNvSpPr>
            <a:spLocks noChangeArrowheads="1"/>
          </p:cNvSpPr>
          <p:nvPr/>
        </p:nvSpPr>
        <p:spPr bwMode="auto">
          <a:xfrm flipH="1">
            <a:off x="5257800" y="2286000"/>
            <a:ext cx="1905000" cy="914400"/>
          </a:xfrm>
          <a:prstGeom prst="wedgeRectCallout">
            <a:avLst>
              <a:gd name="adj1" fmla="val 85250"/>
              <a:gd name="adj2" fmla="val 38889"/>
            </a:avLst>
          </a:prstGeom>
          <a:noFill/>
          <a:ln w="9525">
            <a:solidFill>
              <a:schemeClr val="tx1"/>
            </a:solidFill>
            <a:miter lim="800000"/>
            <a:headEnd/>
            <a:tailEnd/>
          </a:ln>
          <a:effectLst/>
        </p:spPr>
        <p:txBody>
          <a:bodyPr/>
          <a:lstStyle/>
          <a:p>
            <a:pPr eaLnBrk="1" hangingPunct="1"/>
            <a:r>
              <a:rPr lang="en-US" sz="1400" dirty="0">
                <a:solidFill>
                  <a:schemeClr val="tx1"/>
                </a:solidFill>
              </a:rPr>
              <a:t>I cut both ends because I never had a pan big enough!</a:t>
            </a:r>
            <a:endParaRPr lang="en-GB" sz="1400" dirty="0">
              <a:solidFill>
                <a:schemeClr val="tx1"/>
              </a:solidFill>
            </a:endParaRPr>
          </a:p>
        </p:txBody>
      </p:sp>
      <p:sp>
        <p:nvSpPr>
          <p:cNvPr id="253975" name="Rectangle 23"/>
          <p:cNvSpPr>
            <a:spLocks noChangeArrowheads="1"/>
          </p:cNvSpPr>
          <p:nvPr/>
        </p:nvSpPr>
        <p:spPr bwMode="auto">
          <a:xfrm>
            <a:off x="76200" y="1600200"/>
            <a:ext cx="8207991" cy="584775"/>
          </a:xfrm>
          <a:prstGeom prst="rect">
            <a:avLst/>
          </a:prstGeom>
          <a:noFill/>
          <a:ln w="9525">
            <a:noFill/>
            <a:miter lim="800000"/>
            <a:headEnd/>
            <a:tailEnd/>
          </a:ln>
          <a:effectLst/>
        </p:spPr>
        <p:txBody>
          <a:bodyPr wrap="square">
            <a:spAutoFit/>
          </a:bodyPr>
          <a:lstStyle/>
          <a:p>
            <a:pPr algn="l" eaLnBrk="1" hangingPunct="1"/>
            <a:r>
              <a:rPr lang="en-GB" sz="1600" dirty="0">
                <a:solidFill>
                  <a:schemeClr val="tx1"/>
                </a:solidFill>
              </a:rPr>
              <a:t>The next time they were together with the mother and grandmother, the husband asked </a:t>
            </a:r>
            <a:r>
              <a:rPr lang="en-US" sz="1600" dirty="0">
                <a:solidFill>
                  <a:schemeClr val="tx1"/>
                </a:solidFill>
              </a:rPr>
              <a:t>the mother.</a:t>
            </a:r>
            <a:endParaRPr lang="en-GB" sz="1600" dirty="0">
              <a:solidFill>
                <a:schemeClr val="tx1"/>
              </a:solidFill>
            </a:endParaRPr>
          </a:p>
        </p:txBody>
      </p:sp>
      <p:sp>
        <p:nvSpPr>
          <p:cNvPr id="253976" name="Rectangle 24"/>
          <p:cNvSpPr>
            <a:spLocks noChangeArrowheads="1"/>
          </p:cNvSpPr>
          <p:nvPr/>
        </p:nvSpPr>
        <p:spPr bwMode="auto">
          <a:xfrm>
            <a:off x="160338" y="2254250"/>
            <a:ext cx="3246437" cy="336550"/>
          </a:xfrm>
          <a:prstGeom prst="rect">
            <a:avLst/>
          </a:prstGeom>
          <a:noFill/>
          <a:ln w="9525">
            <a:noFill/>
            <a:miter lim="800000"/>
            <a:headEnd/>
            <a:tailEnd/>
          </a:ln>
          <a:effectLst/>
        </p:spPr>
        <p:txBody>
          <a:bodyPr wrap="none">
            <a:spAutoFit/>
          </a:bodyPr>
          <a:lstStyle/>
          <a:p>
            <a:pPr algn="l" eaLnBrk="1" hangingPunct="1"/>
            <a:r>
              <a:rPr lang="en-US" sz="1600">
                <a:solidFill>
                  <a:schemeClr val="tx1"/>
                </a:solidFill>
              </a:rPr>
              <a:t>He then asked the grandmother…</a:t>
            </a:r>
            <a:endParaRPr lang="en-GB" sz="1600">
              <a:solidFill>
                <a:schemeClr val="tx1"/>
              </a:solidFill>
            </a:endParaRPr>
          </a:p>
        </p:txBody>
      </p:sp>
      <p:sp>
        <p:nvSpPr>
          <p:cNvPr id="253977" name="AutoShape 25"/>
          <p:cNvSpPr>
            <a:spLocks noChangeArrowheads="1"/>
          </p:cNvSpPr>
          <p:nvPr/>
        </p:nvSpPr>
        <p:spPr bwMode="auto">
          <a:xfrm>
            <a:off x="6477000" y="4114800"/>
            <a:ext cx="1917700" cy="647700"/>
          </a:xfrm>
          <a:prstGeom prst="wedgeRectCallout">
            <a:avLst>
              <a:gd name="adj1" fmla="val -88000"/>
              <a:gd name="adj2" fmla="val -60417"/>
            </a:avLst>
          </a:prstGeom>
          <a:noFill/>
          <a:ln w="9525">
            <a:solidFill>
              <a:schemeClr val="tx1"/>
            </a:solidFill>
            <a:miter lim="800000"/>
            <a:headEnd/>
            <a:tailEnd/>
          </a:ln>
          <a:effectLst/>
        </p:spPr>
        <p:txBody>
          <a:bodyPr/>
          <a:lstStyle/>
          <a:p>
            <a:pPr eaLnBrk="1" hangingPunct="1"/>
            <a:r>
              <a:rPr lang="en-US" sz="1400" dirty="0">
                <a:solidFill>
                  <a:schemeClr val="tx1"/>
                </a:solidFill>
              </a:rPr>
              <a:t>Why do you cut both ends of the chicken?</a:t>
            </a:r>
            <a:endParaRPr lang="en-GB" sz="1400" dirty="0">
              <a:solidFill>
                <a:schemeClr val="tx1"/>
              </a:solidFill>
            </a:endParaRPr>
          </a:p>
          <a:p>
            <a:pPr eaLnBrk="1" hangingPunct="1"/>
            <a:endParaRPr lang="en-GB" sz="1400" dirty="0">
              <a:solidFill>
                <a:schemeClr val="tx1"/>
              </a:solidFill>
            </a:endParaRPr>
          </a:p>
        </p:txBody>
      </p:sp>
      <p:sp>
        <p:nvSpPr>
          <p:cNvPr id="253978" name="AutoShape 26"/>
          <p:cNvSpPr>
            <a:spLocks noChangeArrowheads="1"/>
          </p:cNvSpPr>
          <p:nvPr/>
        </p:nvSpPr>
        <p:spPr bwMode="auto">
          <a:xfrm>
            <a:off x="6477000" y="4495800"/>
            <a:ext cx="1905000" cy="660400"/>
          </a:xfrm>
          <a:prstGeom prst="wedgeRectCallout">
            <a:avLst>
              <a:gd name="adj1" fmla="val -87000"/>
              <a:gd name="adj2" fmla="val -115773"/>
            </a:avLst>
          </a:prstGeom>
          <a:noFill/>
          <a:ln w="9525">
            <a:solidFill>
              <a:schemeClr val="tx1"/>
            </a:solidFill>
            <a:miter lim="800000"/>
            <a:headEnd/>
            <a:tailEnd/>
          </a:ln>
          <a:effectLst/>
        </p:spPr>
        <p:txBody>
          <a:bodyPr/>
          <a:lstStyle/>
          <a:p>
            <a:pPr eaLnBrk="1" hangingPunct="1"/>
            <a:r>
              <a:rPr lang="en-US" sz="1400">
                <a:solidFill>
                  <a:schemeClr val="tx1"/>
                </a:solidFill>
              </a:rPr>
              <a:t>Why do you cut both ends of the chicken?</a:t>
            </a:r>
            <a:endParaRPr lang="en-GB" sz="1400">
              <a:solidFill>
                <a:schemeClr val="tx1"/>
              </a:solidFill>
            </a:endParaRPr>
          </a:p>
          <a:p>
            <a:pPr eaLnBrk="1" hangingPunct="1"/>
            <a:endParaRPr lang="en-GB" sz="1400">
              <a:solidFill>
                <a:schemeClr val="tx1"/>
              </a:solidFill>
            </a:endParaRPr>
          </a:p>
        </p:txBody>
      </p:sp>
      <p:pic>
        <p:nvPicPr>
          <p:cNvPr id="28" name="Picture 3"/>
          <p:cNvPicPr>
            <a:picLocks noChangeAspect="1" noChangeArrowheads="1"/>
          </p:cNvPicPr>
          <p:nvPr/>
        </p:nvPicPr>
        <p:blipFill>
          <a:blip r:embed="rId9"/>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26653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500" fill="hold"/>
                                        <p:tgtEl>
                                          <p:spTgt spid="253956"/>
                                        </p:tgtEl>
                                        <p:attrNameLst>
                                          <p:attrName>ppt_x</p:attrName>
                                        </p:attrNameLst>
                                      </p:cBhvr>
                                      <p:tavLst>
                                        <p:tav tm="0">
                                          <p:val>
                                            <p:strVal val="0-#ppt_w/2"/>
                                          </p:val>
                                        </p:tav>
                                        <p:tav tm="100000">
                                          <p:val>
                                            <p:strVal val="#ppt_x"/>
                                          </p:val>
                                        </p:tav>
                                      </p:tavLst>
                                    </p:anim>
                                    <p:anim calcmode="lin" valueType="num">
                                      <p:cBhvr additive="base">
                                        <p:cTn id="8" dur="500" fill="hold"/>
                                        <p:tgtEl>
                                          <p:spTgt spid="2539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53958"/>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253959"/>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25396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253961"/>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253962"/>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253963"/>
                                        </p:tgtEl>
                                        <p:attrNameLst>
                                          <p:attrName>style.visibility</p:attrName>
                                        </p:attrNameLst>
                                      </p:cBhvr>
                                      <p:to>
                                        <p:strVal val="visible"/>
                                      </p:to>
                                    </p:set>
                                  </p:childTnLst>
                                </p:cTn>
                              </p:par>
                            </p:childTnLst>
                          </p:cTn>
                        </p:par>
                        <p:par>
                          <p:cTn id="27" fill="hold">
                            <p:stCondLst>
                              <p:cond delay="3500"/>
                            </p:stCondLst>
                            <p:childTnLst>
                              <p:par>
                                <p:cTn id="28" presetID="10" presetClass="exit" presetSubtype="0" fill="hold" nodeType="afterEffect">
                                  <p:stCondLst>
                                    <p:cond delay="0"/>
                                  </p:stCondLst>
                                  <p:childTnLst>
                                    <p:animEffect transition="out" filter="fade">
                                      <p:cBhvr>
                                        <p:cTn id="29" dur="3000"/>
                                        <p:tgtEl>
                                          <p:spTgt spid="253954"/>
                                        </p:tgtEl>
                                      </p:cBhvr>
                                    </p:animEffect>
                                    <p:set>
                                      <p:cBhvr>
                                        <p:cTn id="30" dur="1" fill="hold">
                                          <p:stCondLst>
                                            <p:cond delay="2999"/>
                                          </p:stCondLst>
                                        </p:cTn>
                                        <p:tgtEl>
                                          <p:spTgt spid="25395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3000"/>
                                        <p:tgtEl>
                                          <p:spTgt spid="253958"/>
                                        </p:tgtEl>
                                      </p:cBhvr>
                                    </p:animEffect>
                                    <p:set>
                                      <p:cBhvr>
                                        <p:cTn id="33" dur="1" fill="hold">
                                          <p:stCondLst>
                                            <p:cond delay="2999"/>
                                          </p:stCondLst>
                                        </p:cTn>
                                        <p:tgtEl>
                                          <p:spTgt spid="25395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3000"/>
                                        <p:tgtEl>
                                          <p:spTgt spid="253959"/>
                                        </p:tgtEl>
                                      </p:cBhvr>
                                    </p:animEffect>
                                    <p:set>
                                      <p:cBhvr>
                                        <p:cTn id="36" dur="1" fill="hold">
                                          <p:stCondLst>
                                            <p:cond delay="2999"/>
                                          </p:stCondLst>
                                        </p:cTn>
                                        <p:tgtEl>
                                          <p:spTgt spid="25395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3000"/>
                                        <p:tgtEl>
                                          <p:spTgt spid="253960"/>
                                        </p:tgtEl>
                                      </p:cBhvr>
                                    </p:animEffect>
                                    <p:set>
                                      <p:cBhvr>
                                        <p:cTn id="39" dur="1" fill="hold">
                                          <p:stCondLst>
                                            <p:cond delay="2999"/>
                                          </p:stCondLst>
                                        </p:cTn>
                                        <p:tgtEl>
                                          <p:spTgt spid="2539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3000"/>
                                        <p:tgtEl>
                                          <p:spTgt spid="253961"/>
                                        </p:tgtEl>
                                      </p:cBhvr>
                                    </p:animEffect>
                                    <p:set>
                                      <p:cBhvr>
                                        <p:cTn id="42" dur="1" fill="hold">
                                          <p:stCondLst>
                                            <p:cond delay="2999"/>
                                          </p:stCondLst>
                                        </p:cTn>
                                        <p:tgtEl>
                                          <p:spTgt spid="25396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3000"/>
                                        <p:tgtEl>
                                          <p:spTgt spid="253962"/>
                                        </p:tgtEl>
                                      </p:cBhvr>
                                    </p:animEffect>
                                    <p:set>
                                      <p:cBhvr>
                                        <p:cTn id="45" dur="1" fill="hold">
                                          <p:stCondLst>
                                            <p:cond delay="2999"/>
                                          </p:stCondLst>
                                        </p:cTn>
                                        <p:tgtEl>
                                          <p:spTgt spid="25396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3000"/>
                                        <p:tgtEl>
                                          <p:spTgt spid="253963"/>
                                        </p:tgtEl>
                                      </p:cBhvr>
                                    </p:animEffect>
                                    <p:set>
                                      <p:cBhvr>
                                        <p:cTn id="48" dur="1" fill="hold">
                                          <p:stCondLst>
                                            <p:cond delay="2999"/>
                                          </p:stCondLst>
                                        </p:cTn>
                                        <p:tgtEl>
                                          <p:spTgt spid="25396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3000"/>
                                        <p:tgtEl>
                                          <p:spTgt spid="253956"/>
                                        </p:tgtEl>
                                      </p:cBhvr>
                                    </p:animEffect>
                                    <p:set>
                                      <p:cBhvr>
                                        <p:cTn id="51" dur="1" fill="hold">
                                          <p:stCondLst>
                                            <p:cond delay="2999"/>
                                          </p:stCondLst>
                                        </p:cTn>
                                        <p:tgtEl>
                                          <p:spTgt spid="253956"/>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253966"/>
                                        </p:tgtEl>
                                        <p:attrNameLst>
                                          <p:attrName>style.visibility</p:attrName>
                                        </p:attrNameLst>
                                      </p:cBhvr>
                                      <p:to>
                                        <p:strVal val="visible"/>
                                      </p:to>
                                    </p:set>
                                    <p:animEffect transition="in" filter="fade">
                                      <p:cBhvr>
                                        <p:cTn id="54" dur="3000"/>
                                        <p:tgtEl>
                                          <p:spTgt spid="253966"/>
                                        </p:tgtEl>
                                      </p:cBhvr>
                                    </p:animEffect>
                                  </p:childTnLst>
                                </p:cTn>
                              </p:par>
                              <p:par>
                                <p:cTn id="55" presetID="10" presetClass="entr" presetSubtype="0" fill="hold" nodeType="withEffect">
                                  <p:stCondLst>
                                    <p:cond delay="0"/>
                                  </p:stCondLst>
                                  <p:childTnLst>
                                    <p:set>
                                      <p:cBhvr>
                                        <p:cTn id="56" dur="1" fill="hold">
                                          <p:stCondLst>
                                            <p:cond delay="0"/>
                                          </p:stCondLst>
                                        </p:cTn>
                                        <p:tgtEl>
                                          <p:spTgt spid="253971"/>
                                        </p:tgtEl>
                                        <p:attrNameLst>
                                          <p:attrName>style.visibility</p:attrName>
                                        </p:attrNameLst>
                                      </p:cBhvr>
                                      <p:to>
                                        <p:strVal val="visible"/>
                                      </p:to>
                                    </p:set>
                                    <p:animEffect transition="in" filter="fade">
                                      <p:cBhvr>
                                        <p:cTn id="57" dur="3000"/>
                                        <p:tgtEl>
                                          <p:spTgt spid="25397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3967"/>
                                        </p:tgtEl>
                                        <p:attrNameLst>
                                          <p:attrName>style.visibility</p:attrName>
                                        </p:attrNameLst>
                                      </p:cBhvr>
                                      <p:to>
                                        <p:strVal val="visible"/>
                                      </p:to>
                                    </p:set>
                                    <p:animEffect transition="in" filter="fade">
                                      <p:cBhvr>
                                        <p:cTn id="62" dur="3000"/>
                                        <p:tgtEl>
                                          <p:spTgt spid="253967"/>
                                        </p:tgtEl>
                                      </p:cBhvr>
                                    </p:animEffect>
                                  </p:childTnLst>
                                </p:cTn>
                              </p:par>
                            </p:childTnLst>
                          </p:cTn>
                        </p:par>
                        <p:par>
                          <p:cTn id="63" fill="hold">
                            <p:stCondLst>
                              <p:cond delay="3000"/>
                            </p:stCondLst>
                            <p:childTnLst>
                              <p:par>
                                <p:cTn id="64" presetID="10" presetClass="entr" presetSubtype="0" fill="hold" grpId="1" nodeType="afterEffect">
                                  <p:stCondLst>
                                    <p:cond delay="0"/>
                                  </p:stCondLst>
                                  <p:childTnLst>
                                    <p:set>
                                      <p:cBhvr>
                                        <p:cTn id="65" dur="1" fill="hold">
                                          <p:stCondLst>
                                            <p:cond delay="0"/>
                                          </p:stCondLst>
                                        </p:cTn>
                                        <p:tgtEl>
                                          <p:spTgt spid="253968"/>
                                        </p:tgtEl>
                                        <p:attrNameLst>
                                          <p:attrName>style.visibility</p:attrName>
                                        </p:attrNameLst>
                                      </p:cBhvr>
                                      <p:to>
                                        <p:strVal val="visible"/>
                                      </p:to>
                                    </p:set>
                                    <p:animEffect transition="in" filter="fade">
                                      <p:cBhvr>
                                        <p:cTn id="66" dur="2000"/>
                                        <p:tgtEl>
                                          <p:spTgt spid="253968"/>
                                        </p:tgtEl>
                                      </p:cBhvr>
                                    </p:animEffect>
                                  </p:childTnLst>
                                </p:cTn>
                              </p:par>
                              <p:par>
                                <p:cTn id="67" presetID="10" presetClass="exit" presetSubtype="0" fill="hold" grpId="1" nodeType="withEffect">
                                  <p:stCondLst>
                                    <p:cond delay="0"/>
                                  </p:stCondLst>
                                  <p:childTnLst>
                                    <p:animEffect transition="out" filter="fade">
                                      <p:cBhvr>
                                        <p:cTn id="68" dur="3000"/>
                                        <p:tgtEl>
                                          <p:spTgt spid="253967"/>
                                        </p:tgtEl>
                                      </p:cBhvr>
                                    </p:animEffect>
                                    <p:set>
                                      <p:cBhvr>
                                        <p:cTn id="69" dur="1" fill="hold">
                                          <p:stCondLst>
                                            <p:cond delay="2999"/>
                                          </p:stCondLst>
                                        </p:cTn>
                                        <p:tgtEl>
                                          <p:spTgt spid="253967"/>
                                        </p:tgtEl>
                                        <p:attrNameLst>
                                          <p:attrName>style.visibility</p:attrName>
                                        </p:attrNameLst>
                                      </p:cBhvr>
                                      <p:to>
                                        <p:strVal val="hidden"/>
                                      </p:to>
                                    </p:set>
                                  </p:childTnLst>
                                </p:cTn>
                              </p:par>
                            </p:childTnLst>
                          </p:cTn>
                        </p:par>
                        <p:par>
                          <p:cTn id="70" fill="hold">
                            <p:stCondLst>
                              <p:cond delay="6000"/>
                            </p:stCondLst>
                            <p:childTnLst>
                              <p:par>
                                <p:cTn id="71" presetID="10" presetClass="exit" presetSubtype="0" fill="hold" grpId="0" nodeType="afterEffect">
                                  <p:stCondLst>
                                    <p:cond delay="0"/>
                                  </p:stCondLst>
                                  <p:childTnLst>
                                    <p:animEffect transition="out" filter="fade">
                                      <p:cBhvr>
                                        <p:cTn id="72" dur="3000"/>
                                        <p:tgtEl>
                                          <p:spTgt spid="253968"/>
                                        </p:tgtEl>
                                      </p:cBhvr>
                                    </p:animEffect>
                                    <p:set>
                                      <p:cBhvr>
                                        <p:cTn id="73" dur="1" fill="hold">
                                          <p:stCondLst>
                                            <p:cond delay="2999"/>
                                          </p:stCondLst>
                                        </p:cTn>
                                        <p:tgtEl>
                                          <p:spTgt spid="253968"/>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253970"/>
                                        </p:tgtEl>
                                        <p:attrNameLst>
                                          <p:attrName>style.visibility</p:attrName>
                                        </p:attrNameLst>
                                      </p:cBhvr>
                                      <p:to>
                                        <p:strVal val="visible"/>
                                      </p:to>
                                    </p:set>
                                    <p:animEffect transition="in" filter="fade">
                                      <p:cBhvr>
                                        <p:cTn id="76" dur="3000"/>
                                        <p:tgtEl>
                                          <p:spTgt spid="253970"/>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253969"/>
                                        </p:tgtEl>
                                        <p:attrNameLst>
                                          <p:attrName>style.visibility</p:attrName>
                                        </p:attrNameLst>
                                      </p:cBhvr>
                                      <p:to>
                                        <p:strVal val="visible"/>
                                      </p:to>
                                    </p:set>
                                    <p:animEffect transition="in" filter="fade">
                                      <p:cBhvr>
                                        <p:cTn id="80" dur="3000"/>
                                        <p:tgtEl>
                                          <p:spTgt spid="253969"/>
                                        </p:tgtEl>
                                      </p:cBhvr>
                                    </p:animEffect>
                                  </p:childTnLst>
                                </p:cTn>
                              </p:par>
                              <p:par>
                                <p:cTn id="81" presetID="10" presetClass="exit" presetSubtype="0" fill="hold" grpId="1" nodeType="withEffect">
                                  <p:stCondLst>
                                    <p:cond delay="0"/>
                                  </p:stCondLst>
                                  <p:childTnLst>
                                    <p:animEffect transition="out" filter="fade">
                                      <p:cBhvr>
                                        <p:cTn id="82" dur="3000"/>
                                        <p:tgtEl>
                                          <p:spTgt spid="253970"/>
                                        </p:tgtEl>
                                      </p:cBhvr>
                                    </p:animEffect>
                                    <p:set>
                                      <p:cBhvr>
                                        <p:cTn id="83" dur="1" fill="hold">
                                          <p:stCondLst>
                                            <p:cond delay="2999"/>
                                          </p:stCondLst>
                                        </p:cTn>
                                        <p:tgtEl>
                                          <p:spTgt spid="253970"/>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3000"/>
                                        <p:tgtEl>
                                          <p:spTgt spid="253969"/>
                                        </p:tgtEl>
                                      </p:cBhvr>
                                    </p:animEffect>
                                    <p:set>
                                      <p:cBhvr>
                                        <p:cTn id="86" dur="1" fill="hold">
                                          <p:stCondLst>
                                            <p:cond delay="2999"/>
                                          </p:stCondLst>
                                        </p:cTn>
                                        <p:tgtEl>
                                          <p:spTgt spid="253969"/>
                                        </p:tgtEl>
                                        <p:attrNameLst>
                                          <p:attrName>style.visibility</p:attrName>
                                        </p:attrNameLst>
                                      </p:cBhvr>
                                      <p:to>
                                        <p:strVal val="hidden"/>
                                      </p:to>
                                    </p:set>
                                  </p:childTnLst>
                                </p:cTn>
                              </p:par>
                            </p:childTnLst>
                          </p:cTn>
                        </p:par>
                        <p:par>
                          <p:cTn id="87" fill="hold">
                            <p:stCondLst>
                              <p:cond delay="12000"/>
                            </p:stCondLst>
                            <p:childTnLst>
                              <p:par>
                                <p:cTn id="88" presetID="10" presetClass="exit" presetSubtype="0" fill="hold" nodeType="afterEffect">
                                  <p:stCondLst>
                                    <p:cond delay="0"/>
                                  </p:stCondLst>
                                  <p:childTnLst>
                                    <p:animEffect transition="out" filter="fade">
                                      <p:cBhvr>
                                        <p:cTn id="89" dur="2000"/>
                                        <p:tgtEl>
                                          <p:spTgt spid="253971"/>
                                        </p:tgtEl>
                                      </p:cBhvr>
                                    </p:animEffect>
                                    <p:set>
                                      <p:cBhvr>
                                        <p:cTn id="90" dur="1" fill="hold">
                                          <p:stCondLst>
                                            <p:cond delay="1999"/>
                                          </p:stCondLst>
                                        </p:cTn>
                                        <p:tgtEl>
                                          <p:spTgt spid="253971"/>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3000"/>
                                        <p:tgtEl>
                                          <p:spTgt spid="253966"/>
                                        </p:tgtEl>
                                      </p:cBhvr>
                                    </p:animEffect>
                                    <p:set>
                                      <p:cBhvr>
                                        <p:cTn id="93" dur="1" fill="hold">
                                          <p:stCondLst>
                                            <p:cond delay="2999"/>
                                          </p:stCondLst>
                                        </p:cTn>
                                        <p:tgtEl>
                                          <p:spTgt spid="253966"/>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53975"/>
                                        </p:tgtEl>
                                        <p:attrNameLst>
                                          <p:attrName>style.visibility</p:attrName>
                                        </p:attrNameLst>
                                      </p:cBhvr>
                                      <p:to>
                                        <p:strVal val="visible"/>
                                      </p:to>
                                    </p:set>
                                    <p:animEffect transition="in" filter="fade">
                                      <p:cBhvr>
                                        <p:cTn id="96" dur="3000"/>
                                        <p:tgtEl>
                                          <p:spTgt spid="253975"/>
                                        </p:tgtEl>
                                      </p:cBhvr>
                                    </p:animEffect>
                                  </p:childTnLst>
                                </p:cTn>
                              </p:par>
                              <p:par>
                                <p:cTn id="97" presetID="10" presetClass="entr" presetSubtype="0" fill="hold" nodeType="withEffect">
                                  <p:stCondLst>
                                    <p:cond delay="0"/>
                                  </p:stCondLst>
                                  <p:childTnLst>
                                    <p:set>
                                      <p:cBhvr>
                                        <p:cTn id="98" dur="1" fill="hold">
                                          <p:stCondLst>
                                            <p:cond delay="0"/>
                                          </p:stCondLst>
                                        </p:cTn>
                                        <p:tgtEl>
                                          <p:spTgt spid="253972"/>
                                        </p:tgtEl>
                                        <p:attrNameLst>
                                          <p:attrName>style.visibility</p:attrName>
                                        </p:attrNameLst>
                                      </p:cBhvr>
                                      <p:to>
                                        <p:strVal val="visible"/>
                                      </p:to>
                                    </p:set>
                                    <p:animEffect transition="in" filter="fade">
                                      <p:cBhvr>
                                        <p:cTn id="99" dur="3000"/>
                                        <p:tgtEl>
                                          <p:spTgt spid="25397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53977"/>
                                        </p:tgtEl>
                                        <p:attrNameLst>
                                          <p:attrName>style.visibility</p:attrName>
                                        </p:attrNameLst>
                                      </p:cBhvr>
                                      <p:to>
                                        <p:strVal val="visible"/>
                                      </p:to>
                                    </p:set>
                                    <p:animEffect transition="in" filter="fade">
                                      <p:cBhvr>
                                        <p:cTn id="104" dur="3000"/>
                                        <p:tgtEl>
                                          <p:spTgt spid="253977"/>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53973"/>
                                        </p:tgtEl>
                                        <p:attrNameLst>
                                          <p:attrName>style.visibility</p:attrName>
                                        </p:attrNameLst>
                                      </p:cBhvr>
                                      <p:to>
                                        <p:strVal val="visible"/>
                                      </p:to>
                                    </p:set>
                                    <p:animEffect transition="in" filter="fade">
                                      <p:cBhvr>
                                        <p:cTn id="108" dur="3000"/>
                                        <p:tgtEl>
                                          <p:spTgt spid="253973"/>
                                        </p:tgtEl>
                                      </p:cBhvr>
                                    </p:animEffect>
                                  </p:childTnLst>
                                  <p:subTnLst>
                                    <p:set>
                                      <p:cBhvr override="childStyle">
                                        <p:cTn dur="1" fill="hold" display="0" masterRel="nextClick" afterEffect="1"/>
                                        <p:tgtEl>
                                          <p:spTgt spid="253973"/>
                                        </p:tgtEl>
                                        <p:attrNameLst>
                                          <p:attrName>style.visibility</p:attrName>
                                        </p:attrNameLst>
                                      </p:cBhvr>
                                      <p:to>
                                        <p:strVal val="hidden"/>
                                      </p:to>
                                    </p:set>
                                  </p:subTnLst>
                                </p:cTn>
                              </p:par>
                            </p:childTnLst>
                          </p:cTn>
                        </p:par>
                        <p:par>
                          <p:cTn id="109" fill="hold">
                            <p:stCondLst>
                              <p:cond delay="6000"/>
                            </p:stCondLst>
                            <p:childTnLst>
                              <p:par>
                                <p:cTn id="110" presetID="10" presetClass="exit" presetSubtype="0" fill="hold" grpId="1" nodeType="afterEffect">
                                  <p:stCondLst>
                                    <p:cond delay="0"/>
                                  </p:stCondLst>
                                  <p:childTnLst>
                                    <p:animEffect transition="out" filter="fade">
                                      <p:cBhvr>
                                        <p:cTn id="111" dur="3000"/>
                                        <p:tgtEl>
                                          <p:spTgt spid="253977"/>
                                        </p:tgtEl>
                                      </p:cBhvr>
                                    </p:animEffect>
                                    <p:set>
                                      <p:cBhvr>
                                        <p:cTn id="112" dur="1" fill="hold">
                                          <p:stCondLst>
                                            <p:cond delay="2999"/>
                                          </p:stCondLst>
                                        </p:cTn>
                                        <p:tgtEl>
                                          <p:spTgt spid="253977"/>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253976"/>
                                        </p:tgtEl>
                                        <p:attrNameLst>
                                          <p:attrName>style.visibility</p:attrName>
                                        </p:attrNameLst>
                                      </p:cBhvr>
                                      <p:to>
                                        <p:strVal val="visible"/>
                                      </p:to>
                                    </p:set>
                                    <p:animEffect transition="in" filter="fade">
                                      <p:cBhvr>
                                        <p:cTn id="115" dur="3000"/>
                                        <p:tgtEl>
                                          <p:spTgt spid="2539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53978"/>
                                        </p:tgtEl>
                                        <p:attrNameLst>
                                          <p:attrName>style.visibility</p:attrName>
                                        </p:attrNameLst>
                                      </p:cBhvr>
                                      <p:to>
                                        <p:strVal val="visible"/>
                                      </p:to>
                                    </p:set>
                                    <p:animEffect transition="in" filter="fade">
                                      <p:cBhvr>
                                        <p:cTn id="118" dur="3000"/>
                                        <p:tgtEl>
                                          <p:spTgt spid="253978"/>
                                        </p:tgtEl>
                                      </p:cBhvr>
                                    </p:animEffect>
                                  </p:childTnLst>
                                </p:cTn>
                              </p:par>
                            </p:childTnLst>
                          </p:cTn>
                        </p:par>
                        <p:par>
                          <p:cTn id="119" fill="hold">
                            <p:stCondLst>
                              <p:cond delay="9000"/>
                            </p:stCondLst>
                            <p:childTnLst>
                              <p:par>
                                <p:cTn id="120" presetID="10" presetClass="entr" presetSubtype="0" fill="hold" grpId="0" nodeType="afterEffect">
                                  <p:stCondLst>
                                    <p:cond delay="0"/>
                                  </p:stCondLst>
                                  <p:childTnLst>
                                    <p:set>
                                      <p:cBhvr>
                                        <p:cTn id="121" dur="1" fill="hold">
                                          <p:stCondLst>
                                            <p:cond delay="0"/>
                                          </p:stCondLst>
                                        </p:cTn>
                                        <p:tgtEl>
                                          <p:spTgt spid="253974"/>
                                        </p:tgtEl>
                                        <p:attrNameLst>
                                          <p:attrName>style.visibility</p:attrName>
                                        </p:attrNameLst>
                                      </p:cBhvr>
                                      <p:to>
                                        <p:strVal val="visible"/>
                                      </p:to>
                                    </p:set>
                                    <p:animEffect transition="in" filter="fade">
                                      <p:cBhvr>
                                        <p:cTn id="122" dur="3000"/>
                                        <p:tgtEl>
                                          <p:spTgt spid="25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utoUpdateAnimBg="0"/>
      <p:bldP spid="253956" grpId="1"/>
      <p:bldP spid="253958" grpId="0" animBg="1"/>
      <p:bldP spid="253958" grpId="1" animBg="1"/>
      <p:bldP spid="253959" grpId="0" animBg="1"/>
      <p:bldP spid="253959" grpId="1" animBg="1"/>
      <p:bldP spid="253960" grpId="0" animBg="1"/>
      <p:bldP spid="253960" grpId="1" animBg="1"/>
      <p:bldP spid="253961" grpId="0" animBg="1"/>
      <p:bldP spid="253961" grpId="1" animBg="1"/>
      <p:bldP spid="253962" grpId="0" animBg="1"/>
      <p:bldP spid="253962" grpId="1" animBg="1"/>
      <p:bldP spid="253963" grpId="0" animBg="1"/>
      <p:bldP spid="253963" grpId="1" animBg="1"/>
      <p:bldP spid="253966" grpId="0" autoUpdateAnimBg="0"/>
      <p:bldP spid="253966" grpId="1"/>
      <p:bldP spid="253967" grpId="0" animBg="1"/>
      <p:bldP spid="253967" grpId="1" animBg="1"/>
      <p:bldP spid="253968" grpId="0" animBg="1"/>
      <p:bldP spid="253968" grpId="1" animBg="1"/>
      <p:bldP spid="253969" grpId="0" animBg="1"/>
      <p:bldP spid="253969" grpId="1" animBg="1"/>
      <p:bldP spid="253970" grpId="0" animBg="1"/>
      <p:bldP spid="253970" grpId="1" animBg="1"/>
      <p:bldP spid="253973" grpId="0" animBg="1" autoUpdateAnimBg="0"/>
      <p:bldP spid="253974" grpId="0" animBg="1" autoUpdateAnimBg="0"/>
      <p:bldP spid="253975" grpId="0"/>
      <p:bldP spid="253976" grpId="0" autoUpdateAnimBg="0"/>
      <p:bldP spid="253977" grpId="0" animBg="1"/>
      <p:bldP spid="253977" grpId="1" animBg="1"/>
      <p:bldP spid="25397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10" name="Text Box 24"/>
          <p:cNvSpPr txBox="1">
            <a:spLocks noChangeArrowheads="1"/>
          </p:cNvSpPr>
          <p:nvPr/>
        </p:nvSpPr>
        <p:spPr bwMode="auto">
          <a:xfrm>
            <a:off x="114300" y="1411288"/>
            <a:ext cx="9029700" cy="4939814"/>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eaLnBrk="1" hangingPunct="1">
              <a:lnSpc>
                <a:spcPct val="90000"/>
              </a:lnSpc>
              <a:spcBef>
                <a:spcPct val="20000"/>
              </a:spcBef>
            </a:pPr>
            <a:r>
              <a:rPr lang="en-US" sz="2000" dirty="0"/>
              <a:t>Inventory takes up space. </a:t>
            </a:r>
            <a:r>
              <a:rPr lang="en-US" sz="2000" dirty="0" smtClean="0"/>
              <a:t>It becomes </a:t>
            </a:r>
            <a:r>
              <a:rPr lang="en-US" sz="2000" dirty="0"/>
              <a:t>obsolete if </a:t>
            </a:r>
            <a:r>
              <a:rPr lang="en-US" sz="2000" dirty="0" smtClean="0"/>
              <a:t>work requirements </a:t>
            </a:r>
            <a:r>
              <a:rPr lang="en-US" sz="2000" dirty="0"/>
              <a:t>change.</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000" dirty="0" smtClean="0">
              <a:solidFill>
                <a:schemeClr val="tx1"/>
              </a:solidFill>
            </a:endParaRPr>
          </a:p>
          <a:p>
            <a:pPr marL="457200" indent="-457200" algn="l" eaLnBrk="1" hangingPunct="1">
              <a:spcBef>
                <a:spcPct val="50000"/>
              </a:spcBef>
            </a:pPr>
            <a:endParaRPr lang="en-US" sz="1000" dirty="0" smtClean="0"/>
          </a:p>
          <a:p>
            <a:pPr marL="457200" indent="-457200" algn="l" eaLnBrk="1" hangingPunct="1">
              <a:spcBef>
                <a:spcPct val="50000"/>
              </a:spcBef>
            </a:pPr>
            <a:endParaRPr lang="en-US" sz="1000" dirty="0"/>
          </a:p>
          <a:p>
            <a:pPr marL="457200" indent="-457200" algn="l" eaLnBrk="1" hangingPunct="1">
              <a:spcBef>
                <a:spcPct val="50000"/>
              </a:spcBef>
            </a:pPr>
            <a:endParaRPr lang="en-US" sz="1000" dirty="0"/>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r>
              <a:rPr lang="en-US" sz="1800" b="1" dirty="0"/>
              <a:t>Examples:</a:t>
            </a:r>
          </a:p>
          <a:p>
            <a:pPr lvl="1" indent="-457200" algn="l" eaLnBrk="1" hangingPunct="1">
              <a:spcBef>
                <a:spcPct val="20000"/>
              </a:spcBef>
              <a:buFont typeface="Wingdings" pitchFamily="2" charset="2"/>
              <a:buChar char="§"/>
            </a:pPr>
            <a:r>
              <a:rPr lang="en-US" sz="1700" dirty="0" smtClean="0"/>
              <a:t>Data downloaded but not assigned</a:t>
            </a:r>
          </a:p>
          <a:p>
            <a:pPr lvl="1" indent="-457200" algn="l" eaLnBrk="1" hangingPunct="1">
              <a:spcBef>
                <a:spcPct val="20000"/>
              </a:spcBef>
              <a:buFont typeface="Wingdings" pitchFamily="2" charset="2"/>
              <a:buChar char="§"/>
            </a:pPr>
            <a:r>
              <a:rPr lang="en-US" sz="1700" dirty="0" smtClean="0"/>
              <a:t>Requisition without budget approval</a:t>
            </a:r>
          </a:p>
          <a:p>
            <a:pPr lvl="1" indent="-457200" algn="l" eaLnBrk="1" hangingPunct="1">
              <a:spcBef>
                <a:spcPct val="20000"/>
              </a:spcBef>
              <a:buFont typeface="Wingdings" pitchFamily="2" charset="2"/>
              <a:buChar char="§"/>
            </a:pPr>
            <a:r>
              <a:rPr lang="en-US" sz="1700" dirty="0" smtClean="0"/>
              <a:t>Having products but no corporate mandate to use them</a:t>
            </a:r>
          </a:p>
          <a:p>
            <a:pPr lvl="1" indent="-457200" algn="l" eaLnBrk="1" hangingPunct="1">
              <a:spcBef>
                <a:spcPct val="20000"/>
              </a:spcBef>
              <a:buFont typeface="Wingdings" pitchFamily="2" charset="2"/>
              <a:buChar char="§"/>
            </a:pPr>
            <a:r>
              <a:rPr lang="en-US" sz="1700" dirty="0" smtClean="0"/>
              <a:t>Pending items queued up to be resolved</a:t>
            </a:r>
          </a:p>
          <a:p>
            <a:pPr lvl="1" indent="-457200" algn="l" eaLnBrk="1" hangingPunct="1">
              <a:spcBef>
                <a:spcPct val="20000"/>
              </a:spcBef>
              <a:buFont typeface="Wingdings" pitchFamily="2" charset="2"/>
              <a:buChar char="§"/>
            </a:pPr>
            <a:r>
              <a:rPr lang="en-US" sz="1700" dirty="0" smtClean="0"/>
              <a:t>Buffer resources</a:t>
            </a:r>
          </a:p>
        </p:txBody>
      </p:sp>
      <p:sp>
        <p:nvSpPr>
          <p:cNvPr id="11"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Inventory</a:t>
            </a:r>
            <a:endParaRPr lang="en-GB" sz="2800" dirty="0">
              <a:solidFill>
                <a:schemeClr val="tx1"/>
              </a:solidFill>
              <a:effectLst>
                <a:outerShdw blurRad="38100" dist="38100" dir="2700000" algn="tl">
                  <a:srgbClr val="C0C0C0"/>
                </a:outerShdw>
              </a:effectLst>
            </a:endParaRPr>
          </a:p>
        </p:txBody>
      </p:sp>
      <p:pic>
        <p:nvPicPr>
          <p:cNvPr id="12"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7013"/>
          <a:stretch/>
        </p:blipFill>
        <p:spPr bwMode="auto">
          <a:xfrm>
            <a:off x="787110" y="2223655"/>
            <a:ext cx="3674053" cy="212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5808230" y="2066493"/>
            <a:ext cx="2143125" cy="2143125"/>
            <a:chOff x="5808230" y="2066493"/>
            <a:chExt cx="2143125" cy="2143125"/>
          </a:xfrm>
        </p:grpSpPr>
        <p:pic>
          <p:nvPicPr>
            <p:cNvPr id="1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230" y="2066493"/>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6879792" y="2452255"/>
              <a:ext cx="994208" cy="685800"/>
            </a:xfrm>
            <a:prstGeom prst="rect">
              <a:avLst/>
            </a:pr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44888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par>
                          <p:cTn id="8" fill="hold">
                            <p:stCondLst>
                              <p:cond delay="5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89"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sp>
        <p:nvSpPr>
          <p:cNvPr id="544790" name="Text Box 22"/>
          <p:cNvSpPr txBox="1">
            <a:spLocks noChangeArrowheads="1"/>
          </p:cNvSpPr>
          <p:nvPr/>
        </p:nvSpPr>
        <p:spPr bwMode="auto">
          <a:xfrm>
            <a:off x="0" y="1460505"/>
            <a:ext cx="9144000" cy="5025991"/>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spcBef>
                <a:spcPct val="20000"/>
              </a:spcBef>
            </a:pPr>
            <a:r>
              <a:rPr lang="en-IN" sz="2000" dirty="0" smtClean="0"/>
              <a:t>Producing </a:t>
            </a:r>
            <a:r>
              <a:rPr lang="en-IN" sz="2000" dirty="0"/>
              <a:t>more than what </a:t>
            </a:r>
            <a:r>
              <a:rPr lang="en-IN" sz="2000" dirty="0" smtClean="0"/>
              <a:t>is required </a:t>
            </a:r>
            <a:r>
              <a:rPr lang="en-IN" sz="2000" dirty="0"/>
              <a:t>to meet </a:t>
            </a:r>
            <a:r>
              <a:rPr lang="en-IN" sz="2000" dirty="0" smtClean="0"/>
              <a:t>customer demand</a:t>
            </a:r>
            <a:r>
              <a:rPr lang="en-IN" sz="2000" dirty="0"/>
              <a:t>.</a:t>
            </a:r>
          </a:p>
          <a:p>
            <a:pPr marL="457200" indent="-457200" algn="l" eaLnBrk="1" hangingPunct="1">
              <a:lnSpc>
                <a:spcPct val="70000"/>
              </a:lnSpc>
              <a:spcBef>
                <a:spcPct val="20000"/>
              </a:spcBef>
            </a:pPr>
            <a:endParaRPr lang="en-US" sz="2000" dirty="0">
              <a:solidFill>
                <a:schemeClr val="tx1"/>
              </a:solidFill>
            </a:endParaRPr>
          </a:p>
          <a:p>
            <a:pPr marL="457200" indent="-457200" algn="l" eaLnBrk="1" hangingPunct="1">
              <a:spcBef>
                <a:spcPct val="2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000" dirty="0">
              <a:solidFill>
                <a:schemeClr val="tx1"/>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r>
              <a:rPr lang="en-US" sz="1800" b="1" dirty="0" smtClean="0"/>
              <a:t>Examples</a:t>
            </a:r>
            <a:r>
              <a:rPr lang="en-US" sz="1800" b="1" dirty="0"/>
              <a:t>:</a:t>
            </a:r>
          </a:p>
          <a:p>
            <a:pPr marL="457200" indent="-457200" algn="l" eaLnBrk="1" hangingPunct="1">
              <a:spcBef>
                <a:spcPct val="20000"/>
              </a:spcBef>
              <a:buFont typeface="Wingdings" pitchFamily="2" charset="2"/>
              <a:buChar char="§"/>
            </a:pPr>
            <a:r>
              <a:rPr lang="en-US" sz="1700" dirty="0" smtClean="0"/>
              <a:t>Same functionality on multiple tools</a:t>
            </a:r>
            <a:endParaRPr lang="en-US" sz="1700" dirty="0"/>
          </a:p>
          <a:p>
            <a:pPr marL="457200" indent="-457200" algn="l" eaLnBrk="1" hangingPunct="1">
              <a:spcBef>
                <a:spcPct val="20000"/>
              </a:spcBef>
              <a:buFont typeface="Wingdings" pitchFamily="2" charset="2"/>
              <a:buChar char="§"/>
            </a:pPr>
            <a:r>
              <a:rPr lang="en-US" sz="1700" dirty="0" smtClean="0"/>
              <a:t>Just-in-case work done without knowing customer’s requirements</a:t>
            </a:r>
          </a:p>
          <a:p>
            <a:pPr marL="457200" indent="-457200" algn="l" eaLnBrk="1" hangingPunct="1">
              <a:spcBef>
                <a:spcPct val="20000"/>
              </a:spcBef>
              <a:buFont typeface="Wingdings" pitchFamily="2" charset="2"/>
              <a:buChar char="§"/>
            </a:pPr>
            <a:r>
              <a:rPr lang="en-US" sz="1700" dirty="0" smtClean="0"/>
              <a:t>Un-necessary features</a:t>
            </a:r>
          </a:p>
          <a:p>
            <a:pPr marL="457200" indent="-457200" algn="l" eaLnBrk="1" hangingPunct="1">
              <a:spcBef>
                <a:spcPct val="20000"/>
              </a:spcBef>
              <a:buFont typeface="Wingdings" pitchFamily="2" charset="2"/>
              <a:buChar char="§"/>
            </a:pPr>
            <a:r>
              <a:rPr lang="en-US" sz="1700" dirty="0" smtClean="0"/>
              <a:t>Multiple reports with same data</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9"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Over Production</a:t>
            </a:r>
            <a:endParaRPr lang="en-GB" sz="2800" dirty="0">
              <a:solidFill>
                <a:schemeClr val="tx1"/>
              </a:solidFill>
              <a:effectLst>
                <a:outerShdw blurRad="38100" dist="38100" dir="2700000" algn="tl">
                  <a:srgbClr val="C0C0C0"/>
                </a:outerShdw>
              </a:effectLst>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902" y="1816685"/>
            <a:ext cx="4730959" cy="237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049" y="2113404"/>
            <a:ext cx="4631865" cy="23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9835" y="2426286"/>
            <a:ext cx="4568334"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3610" y="2731060"/>
            <a:ext cx="4453082" cy="2378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rot="20698543">
            <a:off x="2918149" y="3307185"/>
            <a:ext cx="562846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Various reports with same data</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14338"/>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2000"/>
                                  </p:stCondLst>
                                  <p:childTnLst>
                                    <p:set>
                                      <p:cBhvr>
                                        <p:cTn id="9" dur="1" fill="hold">
                                          <p:stCondLst>
                                            <p:cond delay="0"/>
                                          </p:stCondLst>
                                        </p:cTn>
                                        <p:tgtEl>
                                          <p:spTgt spid="14340"/>
                                        </p:tgtEl>
                                        <p:attrNameLst>
                                          <p:attrName>style.visibility</p:attrName>
                                        </p:attrNameLst>
                                      </p:cBhvr>
                                      <p:to>
                                        <p:strVal val="visible"/>
                                      </p:to>
                                    </p:set>
                                  </p:childTnLst>
                                </p:cTn>
                              </p:par>
                            </p:childTnLst>
                          </p:cTn>
                        </p:par>
                        <p:par>
                          <p:cTn id="10" fill="hold">
                            <p:stCondLst>
                              <p:cond delay="7000"/>
                            </p:stCondLst>
                            <p:childTnLst>
                              <p:par>
                                <p:cTn id="11" presetID="1" presetClass="entr" presetSubtype="0" fill="hold" nodeType="afterEffect">
                                  <p:stCondLst>
                                    <p:cond delay="2000"/>
                                  </p:stCondLst>
                                  <p:childTnLst>
                                    <p:set>
                                      <p:cBhvr>
                                        <p:cTn id="12" dur="1" fill="hold">
                                          <p:stCondLst>
                                            <p:cond delay="0"/>
                                          </p:stCondLst>
                                        </p:cTn>
                                        <p:tgtEl>
                                          <p:spTgt spid="14341"/>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2000"/>
                                  </p:stCondLst>
                                  <p:childTnLst>
                                    <p:set>
                                      <p:cBhvr>
                                        <p:cTn id="15" dur="1" fill="hold">
                                          <p:stCondLst>
                                            <p:cond delay="0"/>
                                          </p:stCondLst>
                                        </p:cTn>
                                        <p:tgtEl>
                                          <p:spTgt spid="14339"/>
                                        </p:tgtEl>
                                        <p:attrNameLst>
                                          <p:attrName>style.visibility</p:attrName>
                                        </p:attrNameLst>
                                      </p:cBhvr>
                                      <p:to>
                                        <p:strVal val="visible"/>
                                      </p:to>
                                    </p:set>
                                  </p:childTnLst>
                                </p:cTn>
                              </p:par>
                            </p:childTnLst>
                          </p:cTn>
                        </p:par>
                        <p:par>
                          <p:cTn id="16" fill="hold">
                            <p:stCondLst>
                              <p:cond delay="11000"/>
                            </p:stCondLst>
                            <p:childTnLst>
                              <p:par>
                                <p:cTn id="17" presetID="1" presetClass="entr" presetSubtype="0" fill="hold" grpId="0" nodeType="afterEffect">
                                  <p:stCondLst>
                                    <p:cond delay="40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96980" y="1420528"/>
            <a:ext cx="8977745" cy="4712059"/>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spcBef>
                <a:spcPct val="20000"/>
              </a:spcBef>
            </a:pPr>
            <a:r>
              <a:rPr lang="en-US" sz="2000" dirty="0">
                <a:solidFill>
                  <a:schemeClr val="tx1"/>
                </a:solidFill>
              </a:rPr>
              <a:t>Putting more work than required </a:t>
            </a:r>
            <a:r>
              <a:rPr lang="en-US" sz="2000" dirty="0" smtClean="0">
                <a:solidFill>
                  <a:schemeClr val="tx1"/>
                </a:solidFill>
              </a:rPr>
              <a:t>by the </a:t>
            </a:r>
            <a:r>
              <a:rPr lang="en-US" sz="2000" dirty="0">
                <a:solidFill>
                  <a:schemeClr val="tx1"/>
                </a:solidFill>
              </a:rPr>
              <a:t>customer.</a:t>
            </a:r>
          </a:p>
          <a:p>
            <a:pPr marL="457200" indent="-457200" algn="l" eaLnBrk="1" hangingPunct="1">
              <a:spcBef>
                <a:spcPct val="50000"/>
              </a:spcBef>
            </a:pPr>
            <a:endParaRPr lang="en-US" sz="20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a:solidFill>
                <a:schemeClr val="tx1"/>
              </a:solidFill>
            </a:endParaRPr>
          </a:p>
          <a:p>
            <a:pPr marL="457200" indent="-457200" algn="l" eaLnBrk="1" hangingPunct="1">
              <a:spcBef>
                <a:spcPct val="50000"/>
              </a:spcBef>
            </a:pPr>
            <a:endParaRPr lang="en-US" sz="1800" dirty="0" smtClean="0">
              <a:solidFill>
                <a:schemeClr val="tx1"/>
              </a:solidFill>
            </a:endParaRPr>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a:t>E</a:t>
            </a:r>
            <a:r>
              <a:rPr lang="en-US" sz="1800" b="1" dirty="0" smtClean="0"/>
              <a:t>xamples</a:t>
            </a:r>
            <a:r>
              <a:rPr lang="en-US" sz="1800" b="1" dirty="0"/>
              <a:t>:</a:t>
            </a:r>
          </a:p>
          <a:p>
            <a:pPr marL="457200" indent="-457200" algn="l" eaLnBrk="1" hangingPunct="1">
              <a:spcBef>
                <a:spcPct val="20000"/>
              </a:spcBef>
              <a:buFont typeface="Wingdings" pitchFamily="2" charset="2"/>
              <a:buChar char="§"/>
            </a:pPr>
            <a:r>
              <a:rPr lang="en-US" sz="1700" dirty="0" smtClean="0"/>
              <a:t>Re-inventing the wheel, no standardization</a:t>
            </a:r>
          </a:p>
          <a:p>
            <a:pPr marL="457200" indent="-457200" algn="l" eaLnBrk="1" hangingPunct="1">
              <a:spcBef>
                <a:spcPct val="20000"/>
              </a:spcBef>
              <a:buFont typeface="Wingdings" pitchFamily="2" charset="2"/>
              <a:buChar char="§"/>
            </a:pPr>
            <a:r>
              <a:rPr lang="en-US" sz="1700" dirty="0" smtClean="0"/>
              <a:t>Multiple levels of approvals</a:t>
            </a:r>
          </a:p>
          <a:p>
            <a:pPr marL="457200" indent="-457200" algn="l" eaLnBrk="1" hangingPunct="1">
              <a:spcBef>
                <a:spcPct val="20000"/>
              </a:spcBef>
              <a:buFont typeface="Wingdings" pitchFamily="2" charset="2"/>
              <a:buChar char="§"/>
            </a:pPr>
            <a:r>
              <a:rPr lang="en-US" sz="1700" dirty="0" smtClean="0"/>
              <a:t>Adding extra information in the reports which is not required</a:t>
            </a:r>
          </a:p>
        </p:txBody>
      </p:sp>
      <p:sp>
        <p:nvSpPr>
          <p:cNvPr id="4" name="Text Box 6"/>
          <p:cNvSpPr txBox="1">
            <a:spLocks noChangeArrowheads="1"/>
          </p:cNvSpPr>
          <p:nvPr/>
        </p:nvSpPr>
        <p:spPr bwMode="auto">
          <a:xfrm>
            <a:off x="0" y="889000"/>
            <a:ext cx="9144000" cy="52322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a:t>
            </a:r>
            <a:r>
              <a:rPr lang="en-US" sz="2800" dirty="0" smtClean="0">
                <a:solidFill>
                  <a:schemeClr val="tx1"/>
                </a:solidFill>
                <a:effectLst>
                  <a:outerShdw blurRad="38100" dist="38100" dir="2700000" algn="tl">
                    <a:srgbClr val="C0C0C0"/>
                  </a:outerShdw>
                </a:effectLst>
              </a:rPr>
              <a:t>Excess </a:t>
            </a:r>
            <a:r>
              <a:rPr lang="en-GB" sz="2800" dirty="0" smtClean="0">
                <a:effectLst>
                  <a:outerShdw blurRad="38100" dist="38100" dir="2700000" algn="tl">
                    <a:srgbClr val="C0C0C0"/>
                  </a:outerShdw>
                </a:effectLst>
              </a:rPr>
              <a:t>Processing</a:t>
            </a:r>
            <a:endParaRPr lang="en-US" sz="2800" dirty="0" smtClean="0">
              <a:solidFill>
                <a:schemeClr val="tx1"/>
              </a:solidFill>
              <a:effectLst>
                <a:outerShdw blurRad="38100" dist="38100" dir="2700000" algn="tl">
                  <a:srgbClr val="C0C0C0"/>
                </a:outerShdw>
              </a:effectLst>
            </a:endParaRPr>
          </a:p>
        </p:txBody>
      </p:sp>
      <p:sp>
        <p:nvSpPr>
          <p:cNvPr id="5" name="Rectangle 21"/>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Types Of Waste</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1926" y="1818634"/>
            <a:ext cx="6168593" cy="3016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rot="20698543">
            <a:off x="2440701" y="2965991"/>
            <a:ext cx="4918334" cy="461665"/>
          </a:xfrm>
          <a:prstGeom prst="rect">
            <a:avLst/>
          </a:prstGeom>
          <a:noFill/>
        </p:spPr>
        <p:txBody>
          <a:bodyPr wrap="none" lIns="91440" tIns="45720" rIns="91440" bIns="45720">
            <a:spAutoFit/>
          </a:bodyPr>
          <a:lstStyle/>
          <a:p>
            <a:pPr algn="ctr"/>
            <a:r>
              <a:rPr lang="en-US"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Unrequired data in a report</a:t>
            </a:r>
            <a:endParaRPr lang="en-US"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10971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par>
                          <p:cTn id="8" fill="hold">
                            <p:stCondLst>
                              <p:cond delay="3500"/>
                            </p:stCondLst>
                            <p:childTnLst>
                              <p:par>
                                <p:cTn id="9" presetID="1" presetClass="entr" presetSubtype="0" fill="hold" grpId="0" nodeType="afterEffect">
                                  <p:stCondLst>
                                    <p:cond delay="4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3293" name="Group 205"/>
          <p:cNvGraphicFramePr>
            <a:graphicFrameLocks noGrp="1"/>
          </p:cNvGraphicFramePr>
          <p:nvPr>
            <p:ph/>
          </p:nvPr>
        </p:nvGraphicFramePr>
        <p:xfrm>
          <a:off x="152400" y="1373188"/>
          <a:ext cx="8915400" cy="4636452"/>
        </p:xfrm>
        <a:graphic>
          <a:graphicData uri="http://schemas.openxmlformats.org/drawingml/2006/table">
            <a:tbl>
              <a:tblPr/>
              <a:tblGrid>
                <a:gridCol w="6629400"/>
                <a:gridCol w="2286000"/>
              </a:tblGrid>
              <a:tr h="390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Missed schedules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CC3300"/>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Changing from one task to another or looking for information etc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6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Developers waiting for  requirements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Endless refinements to reports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Multiple forms with same information produced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Cross skilled resources not used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Verdana" pitchFamily="34" charset="0"/>
                        </a:rPr>
                        <a:t>Documents moving from one department to another for approval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Verdana" pitchFamily="34" charset="0"/>
                        </a:rPr>
                        <a:t>Software coded but not tested, lying in the system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3124" name="Rectangle 3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QUIZ On Waste</a:t>
            </a:r>
          </a:p>
        </p:txBody>
      </p:sp>
      <p:sp>
        <p:nvSpPr>
          <p:cNvPr id="473268" name="Text Box 180"/>
          <p:cNvSpPr txBox="1">
            <a:spLocks noChangeArrowheads="1"/>
          </p:cNvSpPr>
          <p:nvPr/>
        </p:nvSpPr>
        <p:spPr bwMode="auto">
          <a:xfrm>
            <a:off x="7162800" y="153511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DEFECT</a:t>
            </a:r>
          </a:p>
        </p:txBody>
      </p:sp>
      <p:sp>
        <p:nvSpPr>
          <p:cNvPr id="473269" name="Text Box 181"/>
          <p:cNvSpPr txBox="1">
            <a:spLocks noChangeArrowheads="1"/>
          </p:cNvSpPr>
          <p:nvPr/>
        </p:nvSpPr>
        <p:spPr bwMode="auto">
          <a:xfrm>
            <a:off x="7162800" y="21891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MOTION</a:t>
            </a:r>
          </a:p>
        </p:txBody>
      </p:sp>
      <p:sp>
        <p:nvSpPr>
          <p:cNvPr id="473270" name="Text Box 182"/>
          <p:cNvSpPr txBox="1">
            <a:spLocks noChangeArrowheads="1"/>
          </p:cNvSpPr>
          <p:nvPr/>
        </p:nvSpPr>
        <p:spPr bwMode="auto">
          <a:xfrm>
            <a:off x="7162800" y="2735263"/>
            <a:ext cx="1828800" cy="336550"/>
          </a:xfrm>
          <a:prstGeom prst="rect">
            <a:avLst/>
          </a:prstGeom>
          <a:noFill/>
          <a:ln w="9525" algn="ctr">
            <a:noFill/>
            <a:miter lim="800000"/>
            <a:headEnd/>
            <a:tailEnd/>
          </a:ln>
          <a:effectLst/>
        </p:spPr>
        <p:txBody>
          <a:bodyPr>
            <a:spAutoFit/>
          </a:bodyPr>
          <a:lstStyle/>
          <a:p>
            <a:pPr>
              <a:spcBef>
                <a:spcPct val="50000"/>
              </a:spcBef>
            </a:pPr>
            <a:r>
              <a:rPr lang="en-US" sz="1600" b="1">
                <a:solidFill>
                  <a:schemeClr val="tx1"/>
                </a:solidFill>
              </a:rPr>
              <a:t>WAITING</a:t>
            </a:r>
          </a:p>
        </p:txBody>
      </p:sp>
      <p:sp>
        <p:nvSpPr>
          <p:cNvPr id="473271" name="Text Box 183"/>
          <p:cNvSpPr txBox="1">
            <a:spLocks noChangeArrowheads="1"/>
          </p:cNvSpPr>
          <p:nvPr/>
        </p:nvSpPr>
        <p:spPr bwMode="auto">
          <a:xfrm>
            <a:off x="6819900" y="3213100"/>
            <a:ext cx="19685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EXCESS PROCESSING</a:t>
            </a:r>
          </a:p>
        </p:txBody>
      </p:sp>
      <p:sp>
        <p:nvSpPr>
          <p:cNvPr id="473273" name="Text Box 185"/>
          <p:cNvSpPr txBox="1">
            <a:spLocks noChangeArrowheads="1"/>
          </p:cNvSpPr>
          <p:nvPr/>
        </p:nvSpPr>
        <p:spPr bwMode="auto">
          <a:xfrm>
            <a:off x="6832600" y="3898900"/>
            <a:ext cx="1828800" cy="581025"/>
          </a:xfrm>
          <a:prstGeom prst="rect">
            <a:avLst/>
          </a:prstGeom>
          <a:noFill/>
          <a:ln w="9525" algn="ctr">
            <a:noFill/>
            <a:miter lim="800000"/>
            <a:headEnd/>
            <a:tailEnd/>
          </a:ln>
          <a:effectLst/>
        </p:spPr>
        <p:txBody>
          <a:bodyPr>
            <a:spAutoFit/>
          </a:bodyPr>
          <a:lstStyle/>
          <a:p>
            <a:pPr algn="ctr">
              <a:spcBef>
                <a:spcPct val="50000"/>
              </a:spcBef>
            </a:pPr>
            <a:r>
              <a:rPr lang="en-US" sz="1600" b="1" dirty="0">
                <a:solidFill>
                  <a:schemeClr val="tx1"/>
                </a:solidFill>
              </a:rPr>
              <a:t>OVER </a:t>
            </a:r>
            <a:r>
              <a:rPr lang="en-US" sz="1600" b="1" dirty="0" smtClean="0">
                <a:solidFill>
                  <a:schemeClr val="tx1"/>
                </a:solidFill>
              </a:rPr>
              <a:t>PRODUCTION</a:t>
            </a:r>
            <a:endParaRPr lang="en-US" sz="1600" b="1" dirty="0">
              <a:solidFill>
                <a:schemeClr val="tx1"/>
              </a:solidFill>
            </a:endParaRPr>
          </a:p>
        </p:txBody>
      </p:sp>
      <p:sp>
        <p:nvSpPr>
          <p:cNvPr id="473274" name="Text Box 186"/>
          <p:cNvSpPr txBox="1">
            <a:spLocks noChangeArrowheads="1"/>
          </p:cNvSpPr>
          <p:nvPr/>
        </p:nvSpPr>
        <p:spPr bwMode="auto">
          <a:xfrm>
            <a:off x="6769100" y="5118100"/>
            <a:ext cx="2374900" cy="336550"/>
          </a:xfrm>
          <a:prstGeom prst="rect">
            <a:avLst/>
          </a:prstGeom>
          <a:noFill/>
          <a:ln w="9525" algn="ctr">
            <a:noFill/>
            <a:miter lim="800000"/>
            <a:headEnd/>
            <a:tailEnd/>
          </a:ln>
          <a:effectLst/>
        </p:spPr>
        <p:txBody>
          <a:bodyPr wrap="square">
            <a:spAutoFit/>
          </a:bodyPr>
          <a:lstStyle/>
          <a:p>
            <a:pPr>
              <a:spcBef>
                <a:spcPct val="50000"/>
              </a:spcBef>
            </a:pPr>
            <a:r>
              <a:rPr lang="en-US" sz="1600" b="1" dirty="0">
                <a:solidFill>
                  <a:schemeClr val="tx1"/>
                </a:solidFill>
              </a:rPr>
              <a:t>TRANSPORTATION</a:t>
            </a:r>
          </a:p>
        </p:txBody>
      </p:sp>
      <p:sp>
        <p:nvSpPr>
          <p:cNvPr id="473275" name="Text Box 187"/>
          <p:cNvSpPr txBox="1">
            <a:spLocks noChangeArrowheads="1"/>
          </p:cNvSpPr>
          <p:nvPr/>
        </p:nvSpPr>
        <p:spPr bwMode="auto">
          <a:xfrm>
            <a:off x="6985000" y="4460875"/>
            <a:ext cx="1981200" cy="581025"/>
          </a:xfrm>
          <a:prstGeom prst="rect">
            <a:avLst/>
          </a:prstGeom>
          <a:noFill/>
          <a:ln w="9525" algn="ctr">
            <a:noFill/>
            <a:miter lim="800000"/>
            <a:headEnd/>
            <a:tailEnd/>
          </a:ln>
          <a:effectLst/>
        </p:spPr>
        <p:txBody>
          <a:bodyPr wrap="square">
            <a:spAutoFit/>
          </a:bodyPr>
          <a:lstStyle/>
          <a:p>
            <a:pPr algn="ctr">
              <a:spcBef>
                <a:spcPct val="50000"/>
              </a:spcBef>
            </a:pPr>
            <a:r>
              <a:rPr lang="en-US" sz="1600" b="1" dirty="0">
                <a:solidFill>
                  <a:schemeClr val="tx1"/>
                </a:solidFill>
              </a:rPr>
              <a:t>NOT UTILIZING TALENT</a:t>
            </a:r>
          </a:p>
        </p:txBody>
      </p:sp>
      <p:sp>
        <p:nvSpPr>
          <p:cNvPr id="473283" name="Text Box 195"/>
          <p:cNvSpPr txBox="1">
            <a:spLocks noChangeArrowheads="1"/>
          </p:cNvSpPr>
          <p:nvPr/>
        </p:nvSpPr>
        <p:spPr bwMode="auto">
          <a:xfrm>
            <a:off x="7200900" y="5626100"/>
            <a:ext cx="1828800" cy="336550"/>
          </a:xfrm>
          <a:prstGeom prst="rect">
            <a:avLst/>
          </a:prstGeom>
          <a:noFill/>
          <a:ln w="9525" algn="ctr">
            <a:noFill/>
            <a:miter lim="800000"/>
            <a:headEnd/>
            <a:tailEnd/>
          </a:ln>
          <a:effectLst/>
        </p:spPr>
        <p:txBody>
          <a:bodyPr>
            <a:spAutoFit/>
          </a:bodyPr>
          <a:lstStyle/>
          <a:p>
            <a:pPr>
              <a:spcBef>
                <a:spcPct val="50000"/>
              </a:spcBef>
            </a:pPr>
            <a:r>
              <a:rPr lang="en-US" sz="1600" b="1" dirty="0">
                <a:solidFill>
                  <a:schemeClr val="tx1"/>
                </a:solidFill>
              </a:rPr>
              <a:t>INVENTORY</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5650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268"/>
                                        </p:tgtEl>
                                        <p:attrNameLst>
                                          <p:attrName>style.visibility</p:attrName>
                                        </p:attrNameLst>
                                      </p:cBhvr>
                                      <p:to>
                                        <p:strVal val="visible"/>
                                      </p:to>
                                    </p:set>
                                    <p:anim calcmode="lin" valueType="num">
                                      <p:cBhvr additive="base">
                                        <p:cTn id="7" dur="500" fill="hold"/>
                                        <p:tgtEl>
                                          <p:spTgt spid="473268"/>
                                        </p:tgtEl>
                                        <p:attrNameLst>
                                          <p:attrName>ppt_x</p:attrName>
                                        </p:attrNameLst>
                                      </p:cBhvr>
                                      <p:tavLst>
                                        <p:tav tm="0">
                                          <p:val>
                                            <p:strVal val="#ppt_x"/>
                                          </p:val>
                                        </p:tav>
                                        <p:tav tm="100000">
                                          <p:val>
                                            <p:strVal val="#ppt_x"/>
                                          </p:val>
                                        </p:tav>
                                      </p:tavLst>
                                    </p:anim>
                                    <p:anim calcmode="lin" valueType="num">
                                      <p:cBhvr additive="base">
                                        <p:cTn id="8" dur="500" fill="hold"/>
                                        <p:tgtEl>
                                          <p:spTgt spid="473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3269"/>
                                        </p:tgtEl>
                                        <p:attrNameLst>
                                          <p:attrName>style.visibility</p:attrName>
                                        </p:attrNameLst>
                                      </p:cBhvr>
                                      <p:to>
                                        <p:strVal val="visible"/>
                                      </p:to>
                                    </p:set>
                                    <p:anim calcmode="lin" valueType="num">
                                      <p:cBhvr additive="base">
                                        <p:cTn id="13" dur="500" fill="hold"/>
                                        <p:tgtEl>
                                          <p:spTgt spid="473269"/>
                                        </p:tgtEl>
                                        <p:attrNameLst>
                                          <p:attrName>ppt_x</p:attrName>
                                        </p:attrNameLst>
                                      </p:cBhvr>
                                      <p:tavLst>
                                        <p:tav tm="0">
                                          <p:val>
                                            <p:strVal val="#ppt_x"/>
                                          </p:val>
                                        </p:tav>
                                        <p:tav tm="100000">
                                          <p:val>
                                            <p:strVal val="#ppt_x"/>
                                          </p:val>
                                        </p:tav>
                                      </p:tavLst>
                                    </p:anim>
                                    <p:anim calcmode="lin" valueType="num">
                                      <p:cBhvr additive="base">
                                        <p:cTn id="14" dur="500" fill="hold"/>
                                        <p:tgtEl>
                                          <p:spTgt spid="4732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3270"/>
                                        </p:tgtEl>
                                        <p:attrNameLst>
                                          <p:attrName>style.visibility</p:attrName>
                                        </p:attrNameLst>
                                      </p:cBhvr>
                                      <p:to>
                                        <p:strVal val="visible"/>
                                      </p:to>
                                    </p:set>
                                    <p:anim calcmode="lin" valueType="num">
                                      <p:cBhvr additive="base">
                                        <p:cTn id="19" dur="500" fill="hold"/>
                                        <p:tgtEl>
                                          <p:spTgt spid="473270"/>
                                        </p:tgtEl>
                                        <p:attrNameLst>
                                          <p:attrName>ppt_x</p:attrName>
                                        </p:attrNameLst>
                                      </p:cBhvr>
                                      <p:tavLst>
                                        <p:tav tm="0">
                                          <p:val>
                                            <p:strVal val="#ppt_x"/>
                                          </p:val>
                                        </p:tav>
                                        <p:tav tm="100000">
                                          <p:val>
                                            <p:strVal val="#ppt_x"/>
                                          </p:val>
                                        </p:tav>
                                      </p:tavLst>
                                    </p:anim>
                                    <p:anim calcmode="lin" valueType="num">
                                      <p:cBhvr additive="base">
                                        <p:cTn id="20" dur="500" fill="hold"/>
                                        <p:tgtEl>
                                          <p:spTgt spid="473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3271"/>
                                        </p:tgtEl>
                                        <p:attrNameLst>
                                          <p:attrName>style.visibility</p:attrName>
                                        </p:attrNameLst>
                                      </p:cBhvr>
                                      <p:to>
                                        <p:strVal val="visible"/>
                                      </p:to>
                                    </p:set>
                                    <p:anim calcmode="lin" valueType="num">
                                      <p:cBhvr additive="base">
                                        <p:cTn id="25" dur="500" fill="hold"/>
                                        <p:tgtEl>
                                          <p:spTgt spid="473271"/>
                                        </p:tgtEl>
                                        <p:attrNameLst>
                                          <p:attrName>ppt_x</p:attrName>
                                        </p:attrNameLst>
                                      </p:cBhvr>
                                      <p:tavLst>
                                        <p:tav tm="0">
                                          <p:val>
                                            <p:strVal val="#ppt_x"/>
                                          </p:val>
                                        </p:tav>
                                        <p:tav tm="100000">
                                          <p:val>
                                            <p:strVal val="#ppt_x"/>
                                          </p:val>
                                        </p:tav>
                                      </p:tavLst>
                                    </p:anim>
                                    <p:anim calcmode="lin" valueType="num">
                                      <p:cBhvr additive="base">
                                        <p:cTn id="26" dur="500" fill="hold"/>
                                        <p:tgtEl>
                                          <p:spTgt spid="4732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3273"/>
                                        </p:tgtEl>
                                        <p:attrNameLst>
                                          <p:attrName>style.visibility</p:attrName>
                                        </p:attrNameLst>
                                      </p:cBhvr>
                                      <p:to>
                                        <p:strVal val="visible"/>
                                      </p:to>
                                    </p:set>
                                    <p:anim calcmode="lin" valueType="num">
                                      <p:cBhvr additive="base">
                                        <p:cTn id="31" dur="500" fill="hold"/>
                                        <p:tgtEl>
                                          <p:spTgt spid="473273"/>
                                        </p:tgtEl>
                                        <p:attrNameLst>
                                          <p:attrName>ppt_x</p:attrName>
                                        </p:attrNameLst>
                                      </p:cBhvr>
                                      <p:tavLst>
                                        <p:tav tm="0">
                                          <p:val>
                                            <p:strVal val="#ppt_x"/>
                                          </p:val>
                                        </p:tav>
                                        <p:tav tm="100000">
                                          <p:val>
                                            <p:strVal val="#ppt_x"/>
                                          </p:val>
                                        </p:tav>
                                      </p:tavLst>
                                    </p:anim>
                                    <p:anim calcmode="lin" valueType="num">
                                      <p:cBhvr additive="base">
                                        <p:cTn id="32" dur="500" fill="hold"/>
                                        <p:tgtEl>
                                          <p:spTgt spid="4732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3275"/>
                                        </p:tgtEl>
                                        <p:attrNameLst>
                                          <p:attrName>style.visibility</p:attrName>
                                        </p:attrNameLst>
                                      </p:cBhvr>
                                      <p:to>
                                        <p:strVal val="visible"/>
                                      </p:to>
                                    </p:set>
                                    <p:anim calcmode="lin" valueType="num">
                                      <p:cBhvr additive="base">
                                        <p:cTn id="37" dur="500" fill="hold"/>
                                        <p:tgtEl>
                                          <p:spTgt spid="473275"/>
                                        </p:tgtEl>
                                        <p:attrNameLst>
                                          <p:attrName>ppt_x</p:attrName>
                                        </p:attrNameLst>
                                      </p:cBhvr>
                                      <p:tavLst>
                                        <p:tav tm="0">
                                          <p:val>
                                            <p:strVal val="#ppt_x"/>
                                          </p:val>
                                        </p:tav>
                                        <p:tav tm="100000">
                                          <p:val>
                                            <p:strVal val="#ppt_x"/>
                                          </p:val>
                                        </p:tav>
                                      </p:tavLst>
                                    </p:anim>
                                    <p:anim calcmode="lin" valueType="num">
                                      <p:cBhvr additive="base">
                                        <p:cTn id="38" dur="500" fill="hold"/>
                                        <p:tgtEl>
                                          <p:spTgt spid="4732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73274"/>
                                        </p:tgtEl>
                                        <p:attrNameLst>
                                          <p:attrName>style.visibility</p:attrName>
                                        </p:attrNameLst>
                                      </p:cBhvr>
                                      <p:to>
                                        <p:strVal val="visible"/>
                                      </p:to>
                                    </p:set>
                                    <p:anim calcmode="lin" valueType="num">
                                      <p:cBhvr additive="base">
                                        <p:cTn id="43" dur="500" fill="hold"/>
                                        <p:tgtEl>
                                          <p:spTgt spid="473274"/>
                                        </p:tgtEl>
                                        <p:attrNameLst>
                                          <p:attrName>ppt_x</p:attrName>
                                        </p:attrNameLst>
                                      </p:cBhvr>
                                      <p:tavLst>
                                        <p:tav tm="0">
                                          <p:val>
                                            <p:strVal val="#ppt_x"/>
                                          </p:val>
                                        </p:tav>
                                        <p:tav tm="100000">
                                          <p:val>
                                            <p:strVal val="#ppt_x"/>
                                          </p:val>
                                        </p:tav>
                                      </p:tavLst>
                                    </p:anim>
                                    <p:anim calcmode="lin" valueType="num">
                                      <p:cBhvr additive="base">
                                        <p:cTn id="44" dur="500" fill="hold"/>
                                        <p:tgtEl>
                                          <p:spTgt spid="47327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73283"/>
                                        </p:tgtEl>
                                        <p:attrNameLst>
                                          <p:attrName>style.visibility</p:attrName>
                                        </p:attrNameLst>
                                      </p:cBhvr>
                                      <p:to>
                                        <p:strVal val="visible"/>
                                      </p:to>
                                    </p:set>
                                    <p:anim calcmode="lin" valueType="num">
                                      <p:cBhvr additive="base">
                                        <p:cTn id="49" dur="500" fill="hold"/>
                                        <p:tgtEl>
                                          <p:spTgt spid="473283"/>
                                        </p:tgtEl>
                                        <p:attrNameLst>
                                          <p:attrName>ppt_x</p:attrName>
                                        </p:attrNameLst>
                                      </p:cBhvr>
                                      <p:tavLst>
                                        <p:tav tm="0">
                                          <p:val>
                                            <p:strVal val="#ppt_x"/>
                                          </p:val>
                                        </p:tav>
                                        <p:tav tm="100000">
                                          <p:val>
                                            <p:strVal val="#ppt_x"/>
                                          </p:val>
                                        </p:tav>
                                      </p:tavLst>
                                    </p:anim>
                                    <p:anim calcmode="lin" valueType="num">
                                      <p:cBhvr additive="base">
                                        <p:cTn id="50" dur="500" fill="hold"/>
                                        <p:tgtEl>
                                          <p:spTgt spid="473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268" grpId="0"/>
      <p:bldP spid="473269" grpId="0"/>
      <p:bldP spid="473270" grpId="0"/>
      <p:bldP spid="473271" grpId="0"/>
      <p:bldP spid="473273" grpId="0"/>
      <p:bldP spid="473274" grpId="0"/>
      <p:bldP spid="473275" grpId="0"/>
      <p:bldP spid="4732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3048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2" name="Group 71"/>
          <p:cNvGrpSpPr>
            <a:grpSpLocks/>
          </p:cNvGrpSpPr>
          <p:nvPr/>
        </p:nvGrpSpPr>
        <p:grpSpPr bwMode="auto">
          <a:xfrm>
            <a:off x="292100" y="2430464"/>
            <a:ext cx="8585200" cy="1584325"/>
            <a:chOff x="768" y="1467"/>
            <a:chExt cx="4752" cy="998"/>
          </a:xfrm>
        </p:grpSpPr>
        <p:sp>
          <p:nvSpPr>
            <p:cNvPr id="569416" name="Text Box 72"/>
            <p:cNvSpPr txBox="1">
              <a:spLocks noChangeArrowheads="1"/>
            </p:cNvSpPr>
            <p:nvPr/>
          </p:nvSpPr>
          <p:spPr bwMode="auto">
            <a:xfrm>
              <a:off x="768" y="1467"/>
              <a:ext cx="2400" cy="979"/>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a:t>
              </a:r>
              <a:r>
                <a:rPr lang="en-US" sz="1900" b="1" dirty="0" smtClean="0">
                  <a:solidFill>
                    <a:schemeClr val="tx1"/>
                  </a:solidFill>
                </a:rPr>
                <a:t>PARETO</a:t>
              </a:r>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 5 </a:t>
              </a:r>
              <a:r>
                <a:rPr lang="en-US" sz="1900" b="1" dirty="0">
                  <a:solidFill>
                    <a:schemeClr val="tx1"/>
                  </a:solidFill>
                </a:rPr>
                <a:t>WHYS</a:t>
              </a:r>
            </a:p>
          </p:txBody>
        </p:sp>
      </p:gr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33" name="Rectangle 25"/>
          <p:cNvSpPr>
            <a:spLocks noChangeArrowheads="1"/>
          </p:cNvSpPr>
          <p:nvPr/>
        </p:nvSpPr>
        <p:spPr bwMode="hidden">
          <a:xfrm>
            <a:off x="0" y="2971800"/>
            <a:ext cx="9144000" cy="2971800"/>
          </a:xfrm>
          <a:prstGeom prst="rect">
            <a:avLst/>
          </a:prstGeom>
          <a:solidFill>
            <a:schemeClr val="bg1">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299020" name="Rectangle 12"/>
          <p:cNvSpPr>
            <a:spLocks noChangeArrowheads="1"/>
          </p:cNvSpPr>
          <p:nvPr/>
        </p:nvSpPr>
        <p:spPr bwMode="hidden">
          <a:xfrm>
            <a:off x="0" y="990600"/>
            <a:ext cx="9144000" cy="1447800"/>
          </a:xfrm>
          <a:prstGeom prst="rect">
            <a:avLst/>
          </a:prstGeom>
          <a:solidFill>
            <a:schemeClr val="accent6">
              <a:lumMod val="40000"/>
              <a:lumOff val="60000"/>
              <a:alpha val="10001"/>
            </a:schemeClr>
          </a:solidFill>
          <a:ln w="9525">
            <a:noFill/>
            <a:miter lim="800000"/>
            <a:headEnd/>
            <a:tailEnd/>
          </a:ln>
        </p:spPr>
        <p:txBody>
          <a:bodyPr/>
          <a:lstStyle/>
          <a:p>
            <a:endParaRPr lang="en-US" b="1" dirty="0" smtClean="0"/>
          </a:p>
          <a:p>
            <a:r>
              <a:rPr lang="en-US" b="1" dirty="0" smtClean="0"/>
              <a:t>The 6S principle helps maintain an efficient work place by minimizing waste. </a:t>
            </a:r>
            <a:endParaRPr lang="en-GB" b="1" dirty="0" smtClean="0"/>
          </a:p>
          <a:p>
            <a:pPr eaLnBrk="1" hangingPunct="1"/>
            <a:endParaRPr lang="en-US" sz="2400" dirty="0">
              <a:solidFill>
                <a:schemeClr val="tx1"/>
              </a:solidFill>
              <a:latin typeface="Times New Roman" pitchFamily="18" charset="0"/>
            </a:endParaRPr>
          </a:p>
        </p:txBody>
      </p:sp>
      <p:sp>
        <p:nvSpPr>
          <p:cNvPr id="299016" name="Rectangle 8"/>
          <p:cNvSpPr>
            <a:spLocks noChangeArrowheads="1"/>
          </p:cNvSpPr>
          <p:nvPr/>
        </p:nvSpPr>
        <p:spPr bwMode="auto">
          <a:xfrm>
            <a:off x="165100" y="2286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What Is 6S?</a:t>
            </a:r>
          </a:p>
        </p:txBody>
      </p:sp>
      <p:pic>
        <p:nvPicPr>
          <p:cNvPr id="299038" name="Picture 30"/>
          <p:cNvPicPr>
            <a:picLocks noChangeAspect="1" noChangeArrowheads="1"/>
          </p:cNvPicPr>
          <p:nvPr/>
        </p:nvPicPr>
        <p:blipFill>
          <a:blip r:embed="rId3"/>
          <a:srcRect/>
          <a:stretch>
            <a:fillRect/>
          </a:stretch>
        </p:blipFill>
        <p:spPr bwMode="auto">
          <a:xfrm>
            <a:off x="3594070" y="2603500"/>
            <a:ext cx="5321330" cy="3208338"/>
          </a:xfrm>
          <a:prstGeom prst="rect">
            <a:avLst/>
          </a:prstGeom>
          <a:noFill/>
          <a:ln w="9525" algn="ctr">
            <a:noFill/>
            <a:miter lim="800000"/>
            <a:headEnd/>
            <a:tailEnd/>
          </a:ln>
          <a:effectLst/>
        </p:spPr>
      </p:pic>
      <p:sp>
        <p:nvSpPr>
          <p:cNvPr id="299032" name="Text Box 24"/>
          <p:cNvSpPr txBox="1">
            <a:spLocks noChangeArrowheads="1"/>
          </p:cNvSpPr>
          <p:nvPr/>
        </p:nvSpPr>
        <p:spPr bwMode="auto">
          <a:xfrm>
            <a:off x="177800" y="2543175"/>
            <a:ext cx="4495800" cy="2957733"/>
          </a:xfrm>
          <a:prstGeom prst="rect">
            <a:avLst/>
          </a:prstGeom>
          <a:noFill/>
          <a:ln w="9525">
            <a:noFill/>
            <a:miter lim="800000"/>
            <a:headEnd/>
            <a:tailEnd/>
          </a:ln>
          <a:effectLst/>
        </p:spPr>
        <p:txBody>
          <a:bodyPr>
            <a:spAutoFit/>
          </a:bodyPr>
          <a:lstStyle/>
          <a:p>
            <a:pPr algn="l" eaLnBrk="1" hangingPunct="1">
              <a:spcBef>
                <a:spcPct val="50000"/>
              </a:spcBef>
            </a:pPr>
            <a:r>
              <a:rPr lang="en-US" sz="2000" b="1" dirty="0">
                <a:solidFill>
                  <a:schemeClr val="accent2">
                    <a:lumMod val="50000"/>
                  </a:schemeClr>
                </a:solidFill>
              </a:rPr>
              <a:t>Focus on 6S leads to: </a:t>
            </a:r>
          </a:p>
          <a:p>
            <a:pPr algn="l">
              <a:lnSpc>
                <a:spcPct val="130000"/>
              </a:lnSpc>
              <a:buFontTx/>
              <a:buChar char="•"/>
            </a:pPr>
            <a:r>
              <a:rPr lang="en-US" sz="1800" b="1" dirty="0">
                <a:solidFill>
                  <a:schemeClr val="accent2">
                    <a:lumMod val="50000"/>
                  </a:schemeClr>
                </a:solidFill>
              </a:rPr>
              <a:t> </a:t>
            </a:r>
            <a:r>
              <a:rPr lang="en-US" sz="1600" b="1" dirty="0">
                <a:solidFill>
                  <a:schemeClr val="accent2">
                    <a:lumMod val="50000"/>
                  </a:schemeClr>
                </a:solidFill>
              </a:rPr>
              <a:t>Reduced costs </a:t>
            </a:r>
          </a:p>
          <a:p>
            <a:pPr algn="l">
              <a:lnSpc>
                <a:spcPct val="130000"/>
              </a:lnSpc>
              <a:buFontTx/>
              <a:buChar char="•"/>
            </a:pPr>
            <a:r>
              <a:rPr lang="en-US" sz="1600" b="1" dirty="0">
                <a:solidFill>
                  <a:schemeClr val="accent2">
                    <a:lumMod val="50000"/>
                  </a:schemeClr>
                </a:solidFill>
              </a:rPr>
              <a:t> Reduced searching time </a:t>
            </a:r>
          </a:p>
          <a:p>
            <a:pPr algn="l">
              <a:lnSpc>
                <a:spcPct val="130000"/>
              </a:lnSpc>
              <a:buFontTx/>
              <a:buChar char="•"/>
            </a:pPr>
            <a:r>
              <a:rPr lang="en-US" sz="1600" b="1" dirty="0">
                <a:solidFill>
                  <a:schemeClr val="accent2">
                    <a:lumMod val="50000"/>
                  </a:schemeClr>
                </a:solidFill>
              </a:rPr>
              <a:t> Improved </a:t>
            </a:r>
            <a:r>
              <a:rPr lang="en-US" sz="1600" b="1" dirty="0" smtClean="0">
                <a:solidFill>
                  <a:schemeClr val="accent2">
                    <a:lumMod val="50000"/>
                  </a:schemeClr>
                </a:solidFill>
              </a:rPr>
              <a:t>quality</a:t>
            </a:r>
            <a:endParaRPr lang="en-US" sz="1600" b="1" dirty="0">
              <a:solidFill>
                <a:schemeClr val="accent2">
                  <a:lumMod val="50000"/>
                </a:schemeClr>
              </a:solidFill>
            </a:endParaRPr>
          </a:p>
          <a:p>
            <a:pPr algn="l">
              <a:lnSpc>
                <a:spcPct val="130000"/>
              </a:lnSpc>
              <a:buFontTx/>
              <a:buChar char="•"/>
            </a:pPr>
            <a:r>
              <a:rPr lang="en-US" sz="1600" b="1" dirty="0">
                <a:solidFill>
                  <a:schemeClr val="accent2">
                    <a:lumMod val="50000"/>
                  </a:schemeClr>
                </a:solidFill>
              </a:rPr>
              <a:t> Customer confidence</a:t>
            </a:r>
          </a:p>
          <a:p>
            <a:pPr algn="l">
              <a:lnSpc>
                <a:spcPct val="130000"/>
              </a:lnSpc>
              <a:buFontTx/>
              <a:buChar char="•"/>
            </a:pPr>
            <a:r>
              <a:rPr lang="en-US" sz="1600" b="1" dirty="0">
                <a:solidFill>
                  <a:schemeClr val="accent2">
                    <a:lumMod val="50000"/>
                  </a:schemeClr>
                </a:solidFill>
              </a:rPr>
              <a:t> Greater employee confidence/morale </a:t>
            </a:r>
          </a:p>
          <a:p>
            <a:pPr algn="l">
              <a:lnSpc>
                <a:spcPct val="130000"/>
              </a:lnSpc>
              <a:buFontTx/>
              <a:buChar char="•"/>
            </a:pPr>
            <a:r>
              <a:rPr lang="en-US" sz="1600" b="1" dirty="0">
                <a:solidFill>
                  <a:schemeClr val="accent2">
                    <a:lumMod val="50000"/>
                  </a:schemeClr>
                </a:solidFill>
              </a:rPr>
              <a:t> Consistency in delivery </a:t>
            </a:r>
          </a:p>
          <a:p>
            <a:endParaRPr lang="en-GB" sz="1800" b="1" dirty="0">
              <a:solidFill>
                <a:srgbClr val="0066CC"/>
              </a:solidFill>
            </a:endParaRPr>
          </a:p>
        </p:txBody>
      </p:sp>
      <p:pic>
        <p:nvPicPr>
          <p:cNvPr id="19" name="Picture 3"/>
          <p:cNvPicPr>
            <a:picLocks noChangeAspect="1" noChangeArrowheads="1"/>
          </p:cNvPicPr>
          <p:nvPr/>
        </p:nvPicPr>
        <p:blipFill>
          <a:blip r:embed="rId4"/>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90" name="Text Box 34"/>
          <p:cNvSpPr txBox="1">
            <a:spLocks noChangeArrowheads="1"/>
          </p:cNvSpPr>
          <p:nvPr/>
        </p:nvSpPr>
        <p:spPr bwMode="auto">
          <a:xfrm>
            <a:off x="0" y="1318698"/>
            <a:ext cx="9144000" cy="4702826"/>
          </a:xfrm>
          <a:prstGeom prst="rect">
            <a:avLst/>
          </a:prstGeom>
          <a:solidFill>
            <a:schemeClr val="accent2">
              <a:lumMod val="40000"/>
              <a:lumOff val="60000"/>
            </a:schemeClr>
          </a:solidFill>
          <a:ln w="9525">
            <a:noFill/>
            <a:miter lim="800000"/>
            <a:headEnd/>
            <a:tailEnd/>
          </a:ln>
          <a:effectLst/>
        </p:spPr>
        <p:txBody>
          <a:bodyPr wrap="square">
            <a:spAutoFit/>
          </a:bodyPr>
          <a:lstStyle/>
          <a:p>
            <a:pPr algn="l" eaLnBrk="1" hangingPunct="1">
              <a:spcBef>
                <a:spcPct val="50000"/>
              </a:spcBef>
            </a:pPr>
            <a:r>
              <a:rPr lang="en-US" sz="1700" dirty="0">
                <a:solidFill>
                  <a:schemeClr val="tx1"/>
                </a:solidFill>
              </a:rPr>
              <a:t>Focuses on </a:t>
            </a:r>
            <a:r>
              <a:rPr lang="en-US" sz="1700" b="1" dirty="0">
                <a:solidFill>
                  <a:schemeClr val="tx1"/>
                </a:solidFill>
              </a:rPr>
              <a:t>eliminating unnecessary items from the workplace</a:t>
            </a:r>
            <a:r>
              <a:rPr lang="en-US" sz="1700" dirty="0">
                <a:solidFill>
                  <a:schemeClr val="tx1"/>
                </a:solidFill>
              </a:rPr>
              <a:t> </a:t>
            </a:r>
          </a:p>
          <a:p>
            <a:pPr eaLnBrk="1" hangingPunct="1">
              <a:spcBef>
                <a:spcPct val="50000"/>
              </a:spcBef>
            </a:pPr>
            <a:endParaRPr lang="en-US" sz="1800" dirty="0">
              <a:solidFill>
                <a:schemeClr val="accent2"/>
              </a:solidFill>
            </a:endParaRPr>
          </a:p>
          <a:p>
            <a:pPr eaLnBrk="1" hangingPunct="1">
              <a:spcBef>
                <a:spcPct val="50000"/>
              </a:spcBef>
            </a:pPr>
            <a:endParaRPr lang="en-US" sz="2400" dirty="0">
              <a:solidFill>
                <a:schemeClr val="accent2"/>
              </a:solidFill>
            </a:endParaRPr>
          </a:p>
          <a:p>
            <a:pPr eaLnBrk="1" hangingPunct="1">
              <a:spcBef>
                <a:spcPct val="50000"/>
              </a:spcBef>
            </a:pPr>
            <a:endParaRPr lang="en-US" sz="1800" dirty="0">
              <a:solidFill>
                <a:schemeClr val="accent2"/>
              </a:solidFill>
            </a:endParaRPr>
          </a:p>
          <a:p>
            <a:pPr eaLnBrk="1" hangingPunct="1">
              <a:spcBef>
                <a:spcPct val="50000"/>
              </a:spcBef>
            </a:pPr>
            <a:endParaRPr lang="en-US" sz="2000" dirty="0">
              <a:solidFill>
                <a:schemeClr val="accent2"/>
              </a:solidFill>
            </a:endParaRPr>
          </a:p>
          <a:p>
            <a:pPr eaLnBrk="1" hangingPunct="1">
              <a:spcBef>
                <a:spcPct val="50000"/>
              </a:spcBef>
            </a:pPr>
            <a:endParaRPr lang="en-US" sz="1800" dirty="0">
              <a:solidFill>
                <a:schemeClr val="accent2"/>
              </a:solidFill>
            </a:endParaRPr>
          </a:p>
          <a:p>
            <a:pPr algn="l" eaLnBrk="1" hangingPunct="1">
              <a:spcBef>
                <a:spcPct val="50000"/>
              </a:spcBef>
            </a:pPr>
            <a:endParaRPr lang="en-US" sz="1800" b="1" dirty="0" smtClean="0">
              <a:solidFill>
                <a:schemeClr val="accent2"/>
              </a:solidFill>
            </a:endParaRPr>
          </a:p>
          <a:p>
            <a:pPr algn="l" eaLnBrk="1" hangingPunct="1">
              <a:spcBef>
                <a:spcPct val="50000"/>
              </a:spcBef>
            </a:pPr>
            <a:r>
              <a:rPr lang="en-US" sz="1800" b="1" dirty="0" smtClean="0"/>
              <a:t>Examples</a:t>
            </a:r>
            <a:r>
              <a:rPr lang="en-US" sz="1800" b="1" dirty="0"/>
              <a:t>:</a:t>
            </a:r>
            <a:endParaRPr lang="en-GB" sz="1800" dirty="0"/>
          </a:p>
          <a:p>
            <a:pPr algn="l" eaLnBrk="1" hangingPunct="1">
              <a:lnSpc>
                <a:spcPct val="120000"/>
              </a:lnSpc>
              <a:buFont typeface="Wingdings" pitchFamily="2" charset="2"/>
              <a:buChar char="§"/>
            </a:pPr>
            <a:r>
              <a:rPr lang="en-US" sz="1600" dirty="0"/>
              <a:t>      </a:t>
            </a:r>
            <a:r>
              <a:rPr lang="en-US" sz="1700" dirty="0" smtClean="0"/>
              <a:t>Tag unneeded items</a:t>
            </a:r>
            <a:endParaRPr lang="en-US" sz="1700" dirty="0"/>
          </a:p>
          <a:p>
            <a:pPr algn="l" eaLnBrk="1" hangingPunct="1">
              <a:lnSpc>
                <a:spcPct val="120000"/>
              </a:lnSpc>
              <a:buFont typeface="Wingdings" pitchFamily="2" charset="2"/>
              <a:buChar char="§"/>
            </a:pPr>
            <a:r>
              <a:rPr lang="en-US" sz="1700" dirty="0"/>
              <a:t>      </a:t>
            </a:r>
            <a:r>
              <a:rPr lang="en-US" sz="1700" dirty="0" smtClean="0"/>
              <a:t>Sort the equipment storage room</a:t>
            </a:r>
          </a:p>
          <a:p>
            <a:pPr algn="l" eaLnBrk="1" hangingPunct="1">
              <a:lnSpc>
                <a:spcPct val="120000"/>
              </a:lnSpc>
              <a:buFont typeface="Wingdings" pitchFamily="2" charset="2"/>
              <a:buChar char="§"/>
            </a:pPr>
            <a:r>
              <a:rPr lang="en-US" sz="1700" dirty="0"/>
              <a:t> </a:t>
            </a:r>
            <a:r>
              <a:rPr lang="en-US" sz="1700" dirty="0" smtClean="0"/>
              <a:t>     Use naming conventions to sort  </a:t>
            </a:r>
          </a:p>
          <a:p>
            <a:pPr algn="l" eaLnBrk="1" hangingPunct="1">
              <a:lnSpc>
                <a:spcPct val="120000"/>
              </a:lnSpc>
            </a:pPr>
            <a:r>
              <a:rPr lang="en-US" sz="1700" dirty="0" smtClean="0"/>
              <a:t>       files</a:t>
            </a: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Sort </a:t>
            </a:r>
            <a:r>
              <a:rPr lang="en-US" sz="2000" i="1" dirty="0">
                <a:solidFill>
                  <a:srgbClr val="FF0000"/>
                </a:solidFill>
              </a:rPr>
              <a:t>(</a:t>
            </a:r>
            <a:r>
              <a:rPr lang="en-US" sz="2000" i="1" dirty="0" err="1" smtClean="0">
                <a:solidFill>
                  <a:srgbClr val="FF0000"/>
                </a:solidFill>
              </a:rPr>
              <a:t>Seiri</a:t>
            </a:r>
            <a:r>
              <a:rPr lang="en-US" sz="2000" i="1" dirty="0" smtClean="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211" name="Picture 91"/>
          <p:cNvPicPr>
            <a:picLocks noChangeAspect="1" noChangeArrowheads="1"/>
          </p:cNvPicPr>
          <p:nvPr/>
        </p:nvPicPr>
        <p:blipFill rotWithShape="1">
          <a:blip r:embed="rId4">
            <a:extLst>
              <a:ext uri="{28A0092B-C50C-407E-A947-70E740481C1C}">
                <a14:useLocalDpi xmlns:a14="http://schemas.microsoft.com/office/drawing/2010/main" val="0"/>
              </a:ext>
            </a:extLst>
          </a:blip>
          <a:srcRect l="24765" t="7639" b="11111"/>
          <a:stretch/>
        </p:blipFill>
        <p:spPr bwMode="auto">
          <a:xfrm>
            <a:off x="3066570" y="1678832"/>
            <a:ext cx="5422363" cy="3292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13" name="Picture 93"/>
          <p:cNvPicPr>
            <a:picLocks noChangeAspect="1" noChangeArrowheads="1"/>
          </p:cNvPicPr>
          <p:nvPr/>
        </p:nvPicPr>
        <p:blipFill rotWithShape="1">
          <a:blip r:embed="rId5">
            <a:extLst>
              <a:ext uri="{28A0092B-C50C-407E-A947-70E740481C1C}">
                <a14:useLocalDpi xmlns:a14="http://schemas.microsoft.com/office/drawing/2010/main" val="0"/>
              </a:ext>
            </a:extLst>
          </a:blip>
          <a:srcRect l="24730" t="6597" b="42088"/>
          <a:stretch/>
        </p:blipFill>
        <p:spPr bwMode="auto">
          <a:xfrm>
            <a:off x="3942674" y="1996494"/>
            <a:ext cx="4902740" cy="288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xplosion 1 1"/>
          <p:cNvSpPr/>
          <p:nvPr/>
        </p:nvSpPr>
        <p:spPr bwMode="auto">
          <a:xfrm>
            <a:off x="1269056" y="2163651"/>
            <a:ext cx="2673618" cy="1841678"/>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Remove</a:t>
            </a:r>
            <a:r>
              <a:rPr kumimoji="0" lang="en-US" sz="1600" b="0" i="0" u="none" strike="noStrike" cap="none" normalizeH="0" dirty="0" smtClean="0">
                <a:ln>
                  <a:noFill/>
                </a:ln>
                <a:solidFill>
                  <a:schemeClr val="tx1"/>
                </a:solidFill>
                <a:effectLst/>
                <a:latin typeface="Arial" charset="0"/>
              </a:rPr>
              <a:t> unnecessary files</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7000"/>
                                  </p:stCondLst>
                                  <p:childTnLst>
                                    <p:animEffect transition="out" filter="fade">
                                      <p:cBhvr>
                                        <p:cTn id="6" dur="500"/>
                                        <p:tgtEl>
                                          <p:spTgt spid="5211"/>
                                        </p:tgtEl>
                                      </p:cBhvr>
                                    </p:animEffect>
                                    <p:set>
                                      <p:cBhvr>
                                        <p:cTn id="7" dur="1" fill="hold">
                                          <p:stCondLst>
                                            <p:cond delay="499"/>
                                          </p:stCondLst>
                                        </p:cTn>
                                        <p:tgtEl>
                                          <p:spTgt spid="5211"/>
                                        </p:tgtEl>
                                        <p:attrNameLst>
                                          <p:attrName>style.visibility</p:attrName>
                                        </p:attrNameLst>
                                      </p:cBhvr>
                                      <p:to>
                                        <p:strVal val="hidden"/>
                                      </p:to>
                                    </p:set>
                                  </p:childTnLst>
                                </p:cTn>
                              </p:par>
                            </p:childTnLst>
                          </p:cTn>
                        </p:par>
                        <p:par>
                          <p:cTn id="8" fill="hold">
                            <p:stCondLst>
                              <p:cond delay="7500"/>
                            </p:stCondLst>
                            <p:childTnLst>
                              <p:par>
                                <p:cTn id="9" presetID="10" presetClass="entr" presetSubtype="0" fill="hold" nodeType="afterEffect">
                                  <p:stCondLst>
                                    <p:cond delay="0"/>
                                  </p:stCondLst>
                                  <p:childTnLst>
                                    <p:set>
                                      <p:cBhvr>
                                        <p:cTn id="10" dur="1" fill="hold">
                                          <p:stCondLst>
                                            <p:cond delay="0"/>
                                          </p:stCondLst>
                                        </p:cTn>
                                        <p:tgtEl>
                                          <p:spTgt spid="5213"/>
                                        </p:tgtEl>
                                        <p:attrNameLst>
                                          <p:attrName>style.visibility</p:attrName>
                                        </p:attrNameLst>
                                      </p:cBhvr>
                                      <p:to>
                                        <p:strVal val="visible"/>
                                      </p:to>
                                    </p:set>
                                    <p:animEffect transition="in" filter="fade">
                                      <p:cBhvr>
                                        <p:cTn id="11" dur="500"/>
                                        <p:tgtEl>
                                          <p:spTgt spid="521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Text Box 3"/>
          <p:cNvSpPr txBox="1">
            <a:spLocks noChangeArrowheads="1"/>
          </p:cNvSpPr>
          <p:nvPr/>
        </p:nvSpPr>
        <p:spPr bwMode="auto">
          <a:xfrm>
            <a:off x="0" y="1295400"/>
            <a:ext cx="9144000" cy="5098319"/>
          </a:xfrm>
          <a:prstGeom prst="rect">
            <a:avLst/>
          </a:prstGeom>
          <a:solidFill>
            <a:schemeClr val="accent2">
              <a:lumMod val="40000"/>
              <a:lumOff val="60000"/>
            </a:schemeClr>
          </a:solidFill>
          <a:ln w="9525">
            <a:noFill/>
            <a:miter lim="800000"/>
            <a:headEnd/>
            <a:tailEnd/>
          </a:ln>
          <a:effectLst/>
        </p:spPr>
        <p:txBody>
          <a:bodyPr wrap="square">
            <a:spAutoFit/>
          </a:bodyPr>
          <a:lstStyle/>
          <a:p>
            <a:pPr marL="457200" indent="-457200" algn="l" eaLnBrk="1" hangingPunct="1">
              <a:spcBef>
                <a:spcPct val="50000"/>
              </a:spcBef>
            </a:pPr>
            <a:r>
              <a:rPr lang="en-US" sz="1700" dirty="0">
                <a:solidFill>
                  <a:schemeClr val="tx1"/>
                </a:solidFill>
              </a:rPr>
              <a:t>Focuses on </a:t>
            </a:r>
            <a:r>
              <a:rPr lang="en-US" sz="1700" b="1" dirty="0">
                <a:solidFill>
                  <a:schemeClr val="tx1"/>
                </a:solidFill>
              </a:rPr>
              <a:t>efficient and effective storage ways</a:t>
            </a:r>
            <a:r>
              <a:rPr lang="en-US" sz="1700" dirty="0">
                <a:solidFill>
                  <a:schemeClr val="tx1"/>
                </a:solidFill>
              </a:rPr>
              <a:t> </a:t>
            </a:r>
            <a:r>
              <a:rPr lang="en-US" sz="1700" dirty="0" err="1">
                <a:solidFill>
                  <a:schemeClr val="tx1"/>
                </a:solidFill>
              </a:rPr>
              <a:t>ie</a:t>
            </a:r>
            <a:r>
              <a:rPr lang="en-US" sz="1700" dirty="0">
                <a:solidFill>
                  <a:schemeClr val="tx1"/>
                </a:solidFill>
              </a:rPr>
              <a:t>. putting all necessary</a:t>
            </a:r>
          </a:p>
          <a:p>
            <a:pPr marL="457200" indent="-457200" algn="l" eaLnBrk="1" hangingPunct="1">
              <a:spcBef>
                <a:spcPct val="50000"/>
              </a:spcBef>
            </a:pPr>
            <a:r>
              <a:rPr lang="en-US" sz="1700" dirty="0">
                <a:solidFill>
                  <a:schemeClr val="tx1"/>
                </a:solidFill>
              </a:rPr>
              <a:t>items in good order</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Folder naming </a:t>
            </a:r>
            <a:r>
              <a:rPr lang="en-US" sz="1700" dirty="0" smtClean="0"/>
              <a:t>conventions</a:t>
            </a:r>
          </a:p>
          <a:p>
            <a:pPr marL="457200" indent="-457200" algn="l" eaLnBrk="1" hangingPunct="1">
              <a:spcBef>
                <a:spcPct val="20000"/>
              </a:spcBef>
              <a:buFont typeface="Wingdings" pitchFamily="2" charset="2"/>
              <a:buChar char="§"/>
            </a:pPr>
            <a:r>
              <a:rPr lang="en-US" sz="1700" dirty="0" smtClean="0"/>
              <a:t>Keeping sharable items at central locations</a:t>
            </a:r>
            <a:endParaRPr lang="en-US" sz="1700" dirty="0"/>
          </a:p>
          <a:p>
            <a:pPr marL="457200" indent="-457200" algn="l" eaLnBrk="1" hangingPunct="1">
              <a:spcBef>
                <a:spcPct val="20000"/>
              </a:spcBef>
              <a:buFont typeface="Wingdings" pitchFamily="2" charset="2"/>
              <a:buChar char="§"/>
            </a:pPr>
            <a:r>
              <a:rPr lang="en-US" sz="1700" dirty="0"/>
              <a:t>Knowledge portals ordered as per usage </a:t>
            </a:r>
            <a:endParaRPr lang="en-US" sz="1700" dirty="0" smtClean="0"/>
          </a:p>
          <a:p>
            <a:pPr marL="457200" indent="-457200" algn="l" eaLnBrk="1" hangingPunct="1">
              <a:spcBef>
                <a:spcPct val="20000"/>
              </a:spcBef>
              <a:buFont typeface="Wingdings" pitchFamily="2" charset="2"/>
              <a:buChar char="§"/>
            </a:pPr>
            <a:endParaRPr lang="en-US" sz="1700" dirty="0" smtClean="0"/>
          </a:p>
          <a:p>
            <a:pPr marL="457200" indent="-457200" algn="l" eaLnBrk="1" hangingPunct="1">
              <a:spcBef>
                <a:spcPct val="20000"/>
              </a:spcBef>
              <a:buFont typeface="Wingdings" pitchFamily="2" charset="2"/>
              <a:buChar char="§"/>
            </a:pPr>
            <a:endParaRPr lang="en-GB" sz="1600" dirty="0"/>
          </a:p>
        </p:txBody>
      </p:sp>
      <p:sp>
        <p:nvSpPr>
          <p:cNvPr id="303119" name="Text Box 15"/>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dirty="0">
                <a:solidFill>
                  <a:schemeClr val="tx1"/>
                </a:solidFill>
                <a:effectLst>
                  <a:outerShdw blurRad="38100" dist="38100" dir="2700000" algn="tl">
                    <a:srgbClr val="C0C0C0"/>
                  </a:outerShdw>
                </a:effectLst>
              </a:rPr>
              <a:t>       Set in Order </a:t>
            </a:r>
            <a:r>
              <a:rPr lang="en-US" sz="2000" i="1" dirty="0">
                <a:solidFill>
                  <a:srgbClr val="FF0000"/>
                </a:solidFill>
              </a:rPr>
              <a:t>(</a:t>
            </a:r>
            <a:r>
              <a:rPr lang="en-US" sz="2000" i="1" dirty="0" err="1">
                <a:solidFill>
                  <a:srgbClr val="FF0000"/>
                </a:solidFill>
              </a:rPr>
              <a:t>Seiton</a:t>
            </a:r>
            <a:r>
              <a:rPr lang="en-US" sz="2000" i="1" dirty="0">
                <a:solidFill>
                  <a:srgbClr val="FF0000"/>
                </a:solidFill>
              </a:rPr>
              <a:t>)</a:t>
            </a:r>
            <a:endParaRPr lang="en-GB" sz="2000" i="1" dirty="0">
              <a:solidFill>
                <a:srgbClr val="FF0000"/>
              </a:solidFill>
            </a:endParaRPr>
          </a:p>
        </p:txBody>
      </p:sp>
      <p:sp>
        <p:nvSpPr>
          <p:cNvPr id="303120" name="Rectangle 16"/>
          <p:cNvSpPr>
            <a:spLocks noChangeArrowheads="1"/>
          </p:cNvSpPr>
          <p:nvPr/>
        </p:nvSpPr>
        <p:spPr bwMode="auto">
          <a:xfrm>
            <a:off x="177800" y="2413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grpSp>
        <p:nvGrpSpPr>
          <p:cNvPr id="2" name="Group 18"/>
          <p:cNvGrpSpPr>
            <a:grpSpLocks/>
          </p:cNvGrpSpPr>
          <p:nvPr/>
        </p:nvGrpSpPr>
        <p:grpSpPr bwMode="auto">
          <a:xfrm>
            <a:off x="304800" y="3271838"/>
            <a:ext cx="895350" cy="995362"/>
            <a:chOff x="3216" y="338"/>
            <a:chExt cx="2373" cy="1651"/>
          </a:xfrm>
        </p:grpSpPr>
        <p:sp>
          <p:nvSpPr>
            <p:cNvPr id="303123" name="Freeform 19"/>
            <p:cNvSpPr>
              <a:spLocks/>
            </p:cNvSpPr>
            <p:nvPr/>
          </p:nvSpPr>
          <p:spPr bwMode="auto">
            <a:xfrm>
              <a:off x="3862" y="338"/>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24" name="Freeform 20"/>
            <p:cNvSpPr>
              <a:spLocks/>
            </p:cNvSpPr>
            <p:nvPr/>
          </p:nvSpPr>
          <p:spPr bwMode="auto">
            <a:xfrm>
              <a:off x="3407" y="808"/>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25" name="Freeform 21"/>
            <p:cNvSpPr>
              <a:spLocks/>
            </p:cNvSpPr>
            <p:nvPr/>
          </p:nvSpPr>
          <p:spPr bwMode="auto">
            <a:xfrm>
              <a:off x="4123" y="801"/>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26" name="Freeform 22"/>
            <p:cNvSpPr>
              <a:spLocks/>
            </p:cNvSpPr>
            <p:nvPr/>
          </p:nvSpPr>
          <p:spPr bwMode="auto">
            <a:xfrm>
              <a:off x="4392" y="656"/>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27" name="Freeform 23"/>
            <p:cNvSpPr>
              <a:spLocks/>
            </p:cNvSpPr>
            <p:nvPr/>
          </p:nvSpPr>
          <p:spPr bwMode="auto">
            <a:xfrm>
              <a:off x="4777" y="819"/>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noFill/>
              <a:round/>
              <a:headEnd/>
              <a:tailEnd/>
            </a:ln>
          </p:spPr>
          <p:txBody>
            <a:bodyPr/>
            <a:lstStyle/>
            <a:p>
              <a:endParaRPr lang="en-US"/>
            </a:p>
          </p:txBody>
        </p:sp>
        <p:sp>
          <p:nvSpPr>
            <p:cNvPr id="303128" name="Freeform 24"/>
            <p:cNvSpPr>
              <a:spLocks/>
            </p:cNvSpPr>
            <p:nvPr/>
          </p:nvSpPr>
          <p:spPr bwMode="auto">
            <a:xfrm>
              <a:off x="3900" y="714"/>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29" name="Freeform 25"/>
            <p:cNvSpPr>
              <a:spLocks/>
            </p:cNvSpPr>
            <p:nvPr/>
          </p:nvSpPr>
          <p:spPr bwMode="auto">
            <a:xfrm>
              <a:off x="5011" y="697"/>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30" name="Freeform 26"/>
            <p:cNvSpPr>
              <a:spLocks/>
            </p:cNvSpPr>
            <p:nvPr/>
          </p:nvSpPr>
          <p:spPr bwMode="auto">
            <a:xfrm>
              <a:off x="3562" y="1572"/>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noFill/>
              <a:round/>
              <a:headEnd/>
              <a:tailEnd/>
            </a:ln>
          </p:spPr>
          <p:txBody>
            <a:bodyPr/>
            <a:lstStyle/>
            <a:p>
              <a:endParaRPr lang="en-US"/>
            </a:p>
          </p:txBody>
        </p:sp>
        <p:sp>
          <p:nvSpPr>
            <p:cNvPr id="303131" name="Freeform 27"/>
            <p:cNvSpPr>
              <a:spLocks/>
            </p:cNvSpPr>
            <p:nvPr/>
          </p:nvSpPr>
          <p:spPr bwMode="auto">
            <a:xfrm>
              <a:off x="4174" y="1491"/>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rgbClr val="000000"/>
            </a:solidFill>
            <a:ln w="9525">
              <a:noFill/>
              <a:round/>
              <a:headEnd/>
              <a:tailEnd/>
            </a:ln>
          </p:spPr>
          <p:txBody>
            <a:bodyPr/>
            <a:lstStyle/>
            <a:p>
              <a:endParaRPr lang="en-US"/>
            </a:p>
          </p:txBody>
        </p:sp>
        <p:sp>
          <p:nvSpPr>
            <p:cNvPr id="303132" name="Freeform 28"/>
            <p:cNvSpPr>
              <a:spLocks/>
            </p:cNvSpPr>
            <p:nvPr/>
          </p:nvSpPr>
          <p:spPr bwMode="auto">
            <a:xfrm>
              <a:off x="4699" y="1527"/>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33" name="Freeform 29"/>
            <p:cNvSpPr>
              <a:spLocks/>
            </p:cNvSpPr>
            <p:nvPr/>
          </p:nvSpPr>
          <p:spPr bwMode="auto">
            <a:xfrm>
              <a:off x="4245" y="1675"/>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000000"/>
            </a:solidFill>
            <a:ln w="9525">
              <a:noFill/>
              <a:round/>
              <a:headEnd/>
              <a:tailEnd/>
            </a:ln>
          </p:spPr>
          <p:txBody>
            <a:bodyPr/>
            <a:lstStyle/>
            <a:p>
              <a:endParaRPr lang="en-US"/>
            </a:p>
          </p:txBody>
        </p:sp>
        <p:grpSp>
          <p:nvGrpSpPr>
            <p:cNvPr id="3" name="Group 30"/>
            <p:cNvGrpSpPr>
              <a:grpSpLocks/>
            </p:cNvGrpSpPr>
            <p:nvPr/>
          </p:nvGrpSpPr>
          <p:grpSpPr bwMode="auto">
            <a:xfrm>
              <a:off x="3608" y="469"/>
              <a:ext cx="803" cy="1173"/>
              <a:chOff x="3608" y="469"/>
              <a:chExt cx="803" cy="1173"/>
            </a:xfrm>
          </p:grpSpPr>
          <p:sp>
            <p:nvSpPr>
              <p:cNvPr id="303135" name="Freeform 31"/>
              <p:cNvSpPr>
                <a:spLocks/>
              </p:cNvSpPr>
              <p:nvPr/>
            </p:nvSpPr>
            <p:spPr bwMode="auto">
              <a:xfrm>
                <a:off x="3672" y="627"/>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36" name="Freeform 32"/>
              <p:cNvSpPr>
                <a:spLocks/>
              </p:cNvSpPr>
              <p:nvPr/>
            </p:nvSpPr>
            <p:spPr bwMode="auto">
              <a:xfrm>
                <a:off x="3802" y="860"/>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37" name="Freeform 33"/>
              <p:cNvSpPr>
                <a:spLocks/>
              </p:cNvSpPr>
              <p:nvPr/>
            </p:nvSpPr>
            <p:spPr bwMode="auto">
              <a:xfrm>
                <a:off x="3883" y="1149"/>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38" name="Freeform 34"/>
              <p:cNvSpPr>
                <a:spLocks/>
              </p:cNvSpPr>
              <p:nvPr/>
            </p:nvSpPr>
            <p:spPr bwMode="auto">
              <a:xfrm>
                <a:off x="3753" y="1139"/>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39" name="Freeform 35"/>
              <p:cNvSpPr>
                <a:spLocks/>
              </p:cNvSpPr>
              <p:nvPr/>
            </p:nvSpPr>
            <p:spPr bwMode="auto">
              <a:xfrm>
                <a:off x="3855" y="469"/>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40" name="Freeform 36"/>
              <p:cNvSpPr>
                <a:spLocks/>
              </p:cNvSpPr>
              <p:nvPr/>
            </p:nvSpPr>
            <p:spPr bwMode="auto">
              <a:xfrm>
                <a:off x="3608" y="483"/>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41" name="Freeform 37"/>
            <p:cNvSpPr>
              <a:spLocks/>
            </p:cNvSpPr>
            <p:nvPr/>
          </p:nvSpPr>
          <p:spPr bwMode="auto">
            <a:xfrm>
              <a:off x="3216" y="134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noFill/>
              <a:round/>
              <a:headEnd/>
              <a:tailEnd/>
            </a:ln>
          </p:spPr>
          <p:txBody>
            <a:bodyPr/>
            <a:lstStyle/>
            <a:p>
              <a:endParaRPr lang="en-US"/>
            </a:p>
          </p:txBody>
        </p:sp>
        <p:sp>
          <p:nvSpPr>
            <p:cNvPr id="303142" name="Freeform 38"/>
            <p:cNvSpPr>
              <a:spLocks/>
            </p:cNvSpPr>
            <p:nvPr/>
          </p:nvSpPr>
          <p:spPr bwMode="auto">
            <a:xfrm>
              <a:off x="3984" y="1296"/>
              <a:ext cx="711" cy="303"/>
            </a:xfrm>
            <a:custGeom>
              <a:avLst/>
              <a:gdLst/>
              <a:ahLst/>
              <a:cxnLst>
                <a:cxn ang="0">
                  <a:pos x="937" y="61"/>
                </a:cxn>
                <a:cxn ang="0">
                  <a:pos x="1087" y="127"/>
                </a:cxn>
                <a:cxn ang="0">
                  <a:pos x="1208" y="195"/>
                </a:cxn>
                <a:cxn ang="0">
                  <a:pos x="1357" y="245"/>
                </a:cxn>
                <a:cxn ang="0">
                  <a:pos x="1421" y="267"/>
                </a:cxn>
                <a:cxn ang="0">
                  <a:pos x="1421" y="304"/>
                </a:cxn>
                <a:cxn ang="0">
                  <a:pos x="1379" y="335"/>
                </a:cxn>
                <a:cxn ang="0">
                  <a:pos x="1246" y="365"/>
                </a:cxn>
                <a:cxn ang="0">
                  <a:pos x="1054" y="450"/>
                </a:cxn>
                <a:cxn ang="0">
                  <a:pos x="833" y="537"/>
                </a:cxn>
                <a:cxn ang="0">
                  <a:pos x="673" y="592"/>
                </a:cxn>
                <a:cxn ang="0">
                  <a:pos x="626" y="606"/>
                </a:cxn>
                <a:cxn ang="0">
                  <a:pos x="541" y="602"/>
                </a:cxn>
                <a:cxn ang="0">
                  <a:pos x="481" y="573"/>
                </a:cxn>
                <a:cxn ang="0">
                  <a:pos x="356" y="472"/>
                </a:cxn>
                <a:cxn ang="0">
                  <a:pos x="270" y="401"/>
                </a:cxn>
                <a:cxn ang="0">
                  <a:pos x="163" y="354"/>
                </a:cxn>
                <a:cxn ang="0">
                  <a:pos x="64" y="299"/>
                </a:cxn>
                <a:cxn ang="0">
                  <a:pos x="0" y="281"/>
                </a:cxn>
                <a:cxn ang="0">
                  <a:pos x="0" y="250"/>
                </a:cxn>
                <a:cxn ang="0">
                  <a:pos x="68" y="217"/>
                </a:cxn>
                <a:cxn ang="0">
                  <a:pos x="206" y="158"/>
                </a:cxn>
                <a:cxn ang="0">
                  <a:pos x="377" y="118"/>
                </a:cxn>
                <a:cxn ang="0">
                  <a:pos x="555" y="87"/>
                </a:cxn>
                <a:cxn ang="0">
                  <a:pos x="723" y="54"/>
                </a:cxn>
                <a:cxn ang="0">
                  <a:pos x="844" y="43"/>
                </a:cxn>
                <a:cxn ang="0">
                  <a:pos x="937" y="0"/>
                </a:cxn>
                <a:cxn ang="0">
                  <a:pos x="980" y="0"/>
                </a:cxn>
                <a:cxn ang="0">
                  <a:pos x="980" y="43"/>
                </a:cxn>
                <a:cxn ang="0">
                  <a:pos x="844" y="73"/>
                </a:cxn>
                <a:cxn ang="0">
                  <a:pos x="733" y="87"/>
                </a:cxn>
                <a:cxn ang="0">
                  <a:pos x="584" y="104"/>
                </a:cxn>
                <a:cxn ang="0">
                  <a:pos x="398" y="130"/>
                </a:cxn>
                <a:cxn ang="0">
                  <a:pos x="267" y="173"/>
                </a:cxn>
                <a:cxn ang="0">
                  <a:pos x="160" y="205"/>
                </a:cxn>
                <a:cxn ang="0">
                  <a:pos x="78" y="245"/>
                </a:cxn>
                <a:cxn ang="0">
                  <a:pos x="89" y="267"/>
                </a:cxn>
                <a:cxn ang="0">
                  <a:pos x="192" y="321"/>
                </a:cxn>
                <a:cxn ang="0">
                  <a:pos x="310" y="386"/>
                </a:cxn>
                <a:cxn ang="0">
                  <a:pos x="377" y="433"/>
                </a:cxn>
                <a:cxn ang="0">
                  <a:pos x="467" y="509"/>
                </a:cxn>
                <a:cxn ang="0">
                  <a:pos x="531" y="559"/>
                </a:cxn>
                <a:cxn ang="0">
                  <a:pos x="595" y="580"/>
                </a:cxn>
                <a:cxn ang="0">
                  <a:pos x="616" y="573"/>
                </a:cxn>
                <a:cxn ang="0">
                  <a:pos x="747" y="530"/>
                </a:cxn>
                <a:cxn ang="0">
                  <a:pos x="887" y="483"/>
                </a:cxn>
                <a:cxn ang="0">
                  <a:pos x="1015" y="429"/>
                </a:cxn>
                <a:cxn ang="0">
                  <a:pos x="1153" y="368"/>
                </a:cxn>
                <a:cxn ang="0">
                  <a:pos x="1229" y="335"/>
                </a:cxn>
                <a:cxn ang="0">
                  <a:pos x="1300" y="314"/>
                </a:cxn>
                <a:cxn ang="0">
                  <a:pos x="1343" y="299"/>
                </a:cxn>
                <a:cxn ang="0">
                  <a:pos x="1332" y="278"/>
                </a:cxn>
                <a:cxn ang="0">
                  <a:pos x="1300" y="260"/>
                </a:cxn>
                <a:cxn ang="0">
                  <a:pos x="1175" y="212"/>
                </a:cxn>
                <a:cxn ang="0">
                  <a:pos x="1044" y="148"/>
                </a:cxn>
                <a:cxn ang="0">
                  <a:pos x="968" y="104"/>
                </a:cxn>
                <a:cxn ang="0">
                  <a:pos x="937" y="61"/>
                </a:cxn>
              </a:cxnLst>
              <a:rect l="0" t="0" r="r" b="b"/>
              <a:pathLst>
                <a:path w="1421" h="606">
                  <a:moveTo>
                    <a:pt x="937" y="61"/>
                  </a:moveTo>
                  <a:lnTo>
                    <a:pt x="1087" y="127"/>
                  </a:lnTo>
                  <a:lnTo>
                    <a:pt x="1208" y="195"/>
                  </a:lnTo>
                  <a:lnTo>
                    <a:pt x="1357" y="245"/>
                  </a:lnTo>
                  <a:lnTo>
                    <a:pt x="1421" y="267"/>
                  </a:lnTo>
                  <a:lnTo>
                    <a:pt x="1421" y="304"/>
                  </a:lnTo>
                  <a:lnTo>
                    <a:pt x="1379" y="335"/>
                  </a:lnTo>
                  <a:lnTo>
                    <a:pt x="1246" y="365"/>
                  </a:lnTo>
                  <a:lnTo>
                    <a:pt x="1054" y="450"/>
                  </a:lnTo>
                  <a:lnTo>
                    <a:pt x="833" y="537"/>
                  </a:lnTo>
                  <a:lnTo>
                    <a:pt x="673" y="592"/>
                  </a:lnTo>
                  <a:lnTo>
                    <a:pt x="626" y="606"/>
                  </a:lnTo>
                  <a:lnTo>
                    <a:pt x="541" y="602"/>
                  </a:lnTo>
                  <a:lnTo>
                    <a:pt x="481" y="573"/>
                  </a:lnTo>
                  <a:lnTo>
                    <a:pt x="356" y="472"/>
                  </a:lnTo>
                  <a:lnTo>
                    <a:pt x="270" y="401"/>
                  </a:lnTo>
                  <a:lnTo>
                    <a:pt x="163" y="354"/>
                  </a:lnTo>
                  <a:lnTo>
                    <a:pt x="64" y="299"/>
                  </a:lnTo>
                  <a:lnTo>
                    <a:pt x="0" y="281"/>
                  </a:lnTo>
                  <a:lnTo>
                    <a:pt x="0" y="250"/>
                  </a:lnTo>
                  <a:lnTo>
                    <a:pt x="68" y="217"/>
                  </a:lnTo>
                  <a:lnTo>
                    <a:pt x="206" y="158"/>
                  </a:lnTo>
                  <a:lnTo>
                    <a:pt x="377" y="118"/>
                  </a:lnTo>
                  <a:lnTo>
                    <a:pt x="555" y="87"/>
                  </a:lnTo>
                  <a:lnTo>
                    <a:pt x="723" y="54"/>
                  </a:lnTo>
                  <a:lnTo>
                    <a:pt x="844" y="43"/>
                  </a:lnTo>
                  <a:lnTo>
                    <a:pt x="937" y="0"/>
                  </a:lnTo>
                  <a:lnTo>
                    <a:pt x="980" y="0"/>
                  </a:lnTo>
                  <a:lnTo>
                    <a:pt x="980" y="43"/>
                  </a:lnTo>
                  <a:lnTo>
                    <a:pt x="844" y="73"/>
                  </a:lnTo>
                  <a:lnTo>
                    <a:pt x="733" y="87"/>
                  </a:lnTo>
                  <a:lnTo>
                    <a:pt x="584" y="104"/>
                  </a:lnTo>
                  <a:lnTo>
                    <a:pt x="398" y="130"/>
                  </a:lnTo>
                  <a:lnTo>
                    <a:pt x="267" y="173"/>
                  </a:lnTo>
                  <a:lnTo>
                    <a:pt x="160" y="205"/>
                  </a:lnTo>
                  <a:lnTo>
                    <a:pt x="78" y="245"/>
                  </a:lnTo>
                  <a:lnTo>
                    <a:pt x="89" y="267"/>
                  </a:lnTo>
                  <a:lnTo>
                    <a:pt x="192" y="321"/>
                  </a:lnTo>
                  <a:lnTo>
                    <a:pt x="310" y="386"/>
                  </a:lnTo>
                  <a:lnTo>
                    <a:pt x="377" y="433"/>
                  </a:lnTo>
                  <a:lnTo>
                    <a:pt x="467" y="509"/>
                  </a:lnTo>
                  <a:lnTo>
                    <a:pt x="531" y="559"/>
                  </a:lnTo>
                  <a:lnTo>
                    <a:pt x="595" y="580"/>
                  </a:lnTo>
                  <a:lnTo>
                    <a:pt x="616" y="573"/>
                  </a:lnTo>
                  <a:lnTo>
                    <a:pt x="747" y="530"/>
                  </a:lnTo>
                  <a:lnTo>
                    <a:pt x="887" y="483"/>
                  </a:lnTo>
                  <a:lnTo>
                    <a:pt x="1015" y="429"/>
                  </a:lnTo>
                  <a:lnTo>
                    <a:pt x="1153" y="368"/>
                  </a:lnTo>
                  <a:lnTo>
                    <a:pt x="1229" y="335"/>
                  </a:lnTo>
                  <a:lnTo>
                    <a:pt x="1300" y="314"/>
                  </a:lnTo>
                  <a:lnTo>
                    <a:pt x="1343" y="299"/>
                  </a:lnTo>
                  <a:lnTo>
                    <a:pt x="1332" y="278"/>
                  </a:lnTo>
                  <a:lnTo>
                    <a:pt x="1300" y="260"/>
                  </a:lnTo>
                  <a:lnTo>
                    <a:pt x="1175" y="212"/>
                  </a:lnTo>
                  <a:lnTo>
                    <a:pt x="1044" y="148"/>
                  </a:lnTo>
                  <a:lnTo>
                    <a:pt x="968" y="104"/>
                  </a:lnTo>
                  <a:lnTo>
                    <a:pt x="937" y="61"/>
                  </a:lnTo>
                  <a:close/>
                </a:path>
              </a:pathLst>
            </a:custGeom>
            <a:solidFill>
              <a:schemeClr val="accent2"/>
            </a:solidFill>
            <a:ln w="9525">
              <a:noFill/>
              <a:round/>
              <a:headEnd/>
              <a:tailEnd/>
            </a:ln>
          </p:spPr>
          <p:txBody>
            <a:bodyPr/>
            <a:lstStyle/>
            <a:p>
              <a:endParaRPr lang="en-US"/>
            </a:p>
          </p:txBody>
        </p:sp>
        <p:sp>
          <p:nvSpPr>
            <p:cNvPr id="303143" name="Freeform 39"/>
            <p:cNvSpPr>
              <a:spLocks/>
            </p:cNvSpPr>
            <p:nvPr/>
          </p:nvSpPr>
          <p:spPr bwMode="auto">
            <a:xfrm>
              <a:off x="5040" y="1488"/>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sp>
          <p:nvSpPr>
            <p:cNvPr id="303144" name="Freeform 40"/>
            <p:cNvSpPr>
              <a:spLocks/>
            </p:cNvSpPr>
            <p:nvPr/>
          </p:nvSpPr>
          <p:spPr bwMode="auto">
            <a:xfrm>
              <a:off x="4704" y="1728"/>
              <a:ext cx="548" cy="261"/>
            </a:xfrm>
            <a:custGeom>
              <a:avLst/>
              <a:gdLst/>
              <a:ahLst/>
              <a:cxnLst>
                <a:cxn ang="0">
                  <a:pos x="71" y="162"/>
                </a:cxn>
                <a:cxn ang="0">
                  <a:pos x="83" y="68"/>
                </a:cxn>
                <a:cxn ang="0">
                  <a:pos x="107" y="21"/>
                </a:cxn>
                <a:cxn ang="0">
                  <a:pos x="64" y="0"/>
                </a:cxn>
                <a:cxn ang="0">
                  <a:pos x="28" y="97"/>
                </a:cxn>
                <a:cxn ang="0">
                  <a:pos x="28" y="249"/>
                </a:cxn>
                <a:cxn ang="0">
                  <a:pos x="0" y="346"/>
                </a:cxn>
                <a:cxn ang="0">
                  <a:pos x="11" y="382"/>
                </a:cxn>
                <a:cxn ang="0">
                  <a:pos x="83" y="422"/>
                </a:cxn>
                <a:cxn ang="0">
                  <a:pos x="225" y="436"/>
                </a:cxn>
                <a:cxn ang="0">
                  <a:pos x="457" y="447"/>
                </a:cxn>
                <a:cxn ang="0">
                  <a:pos x="638" y="454"/>
                </a:cxn>
                <a:cxn ang="0">
                  <a:pos x="853" y="490"/>
                </a:cxn>
                <a:cxn ang="0">
                  <a:pos x="1063" y="523"/>
                </a:cxn>
                <a:cxn ang="0">
                  <a:pos x="1096" y="511"/>
                </a:cxn>
                <a:cxn ang="0">
                  <a:pos x="1084" y="476"/>
                </a:cxn>
                <a:cxn ang="0">
                  <a:pos x="989" y="318"/>
                </a:cxn>
                <a:cxn ang="0">
                  <a:pos x="946" y="216"/>
                </a:cxn>
                <a:cxn ang="0">
                  <a:pos x="913" y="111"/>
                </a:cxn>
                <a:cxn ang="0">
                  <a:pos x="903" y="90"/>
                </a:cxn>
                <a:cxn ang="0">
                  <a:pos x="875" y="122"/>
                </a:cxn>
                <a:cxn ang="0">
                  <a:pos x="892" y="205"/>
                </a:cxn>
                <a:cxn ang="0">
                  <a:pos x="939" y="306"/>
                </a:cxn>
                <a:cxn ang="0">
                  <a:pos x="989" y="393"/>
                </a:cxn>
                <a:cxn ang="0">
                  <a:pos x="1013" y="466"/>
                </a:cxn>
                <a:cxn ang="0">
                  <a:pos x="999" y="476"/>
                </a:cxn>
                <a:cxn ang="0">
                  <a:pos x="853" y="454"/>
                </a:cxn>
                <a:cxn ang="0">
                  <a:pos x="688" y="422"/>
                </a:cxn>
                <a:cxn ang="0">
                  <a:pos x="507" y="400"/>
                </a:cxn>
                <a:cxn ang="0">
                  <a:pos x="313" y="400"/>
                </a:cxn>
                <a:cxn ang="0">
                  <a:pos x="189" y="393"/>
                </a:cxn>
                <a:cxn ang="0">
                  <a:pos x="93" y="360"/>
                </a:cxn>
                <a:cxn ang="0">
                  <a:pos x="43" y="335"/>
                </a:cxn>
                <a:cxn ang="0">
                  <a:pos x="54" y="281"/>
                </a:cxn>
                <a:cxn ang="0">
                  <a:pos x="75" y="242"/>
                </a:cxn>
                <a:cxn ang="0">
                  <a:pos x="75" y="205"/>
                </a:cxn>
                <a:cxn ang="0">
                  <a:pos x="71" y="162"/>
                </a:cxn>
              </a:cxnLst>
              <a:rect l="0" t="0" r="r" b="b"/>
              <a:pathLst>
                <a:path w="1096" h="523">
                  <a:moveTo>
                    <a:pt x="71" y="162"/>
                  </a:moveTo>
                  <a:lnTo>
                    <a:pt x="83" y="68"/>
                  </a:lnTo>
                  <a:lnTo>
                    <a:pt x="107" y="21"/>
                  </a:lnTo>
                  <a:lnTo>
                    <a:pt x="64" y="0"/>
                  </a:lnTo>
                  <a:lnTo>
                    <a:pt x="28" y="97"/>
                  </a:lnTo>
                  <a:lnTo>
                    <a:pt x="28" y="249"/>
                  </a:lnTo>
                  <a:lnTo>
                    <a:pt x="0" y="346"/>
                  </a:lnTo>
                  <a:lnTo>
                    <a:pt x="11" y="382"/>
                  </a:lnTo>
                  <a:lnTo>
                    <a:pt x="83" y="422"/>
                  </a:lnTo>
                  <a:lnTo>
                    <a:pt x="225" y="436"/>
                  </a:lnTo>
                  <a:lnTo>
                    <a:pt x="457" y="447"/>
                  </a:lnTo>
                  <a:lnTo>
                    <a:pt x="638" y="454"/>
                  </a:lnTo>
                  <a:lnTo>
                    <a:pt x="853" y="490"/>
                  </a:lnTo>
                  <a:lnTo>
                    <a:pt x="1063" y="523"/>
                  </a:lnTo>
                  <a:lnTo>
                    <a:pt x="1096" y="511"/>
                  </a:lnTo>
                  <a:lnTo>
                    <a:pt x="1084" y="476"/>
                  </a:lnTo>
                  <a:lnTo>
                    <a:pt x="989" y="318"/>
                  </a:lnTo>
                  <a:lnTo>
                    <a:pt x="946" y="216"/>
                  </a:lnTo>
                  <a:lnTo>
                    <a:pt x="913" y="111"/>
                  </a:lnTo>
                  <a:lnTo>
                    <a:pt x="903" y="90"/>
                  </a:lnTo>
                  <a:lnTo>
                    <a:pt x="875" y="122"/>
                  </a:lnTo>
                  <a:lnTo>
                    <a:pt x="892" y="205"/>
                  </a:lnTo>
                  <a:lnTo>
                    <a:pt x="939" y="306"/>
                  </a:lnTo>
                  <a:lnTo>
                    <a:pt x="989" y="393"/>
                  </a:lnTo>
                  <a:lnTo>
                    <a:pt x="1013" y="466"/>
                  </a:lnTo>
                  <a:lnTo>
                    <a:pt x="999" y="476"/>
                  </a:lnTo>
                  <a:lnTo>
                    <a:pt x="853" y="454"/>
                  </a:lnTo>
                  <a:lnTo>
                    <a:pt x="688" y="422"/>
                  </a:lnTo>
                  <a:lnTo>
                    <a:pt x="507" y="400"/>
                  </a:lnTo>
                  <a:lnTo>
                    <a:pt x="313" y="400"/>
                  </a:lnTo>
                  <a:lnTo>
                    <a:pt x="189" y="393"/>
                  </a:lnTo>
                  <a:lnTo>
                    <a:pt x="93" y="360"/>
                  </a:lnTo>
                  <a:lnTo>
                    <a:pt x="43" y="335"/>
                  </a:lnTo>
                  <a:lnTo>
                    <a:pt x="54" y="281"/>
                  </a:lnTo>
                  <a:lnTo>
                    <a:pt x="75" y="242"/>
                  </a:lnTo>
                  <a:lnTo>
                    <a:pt x="75" y="205"/>
                  </a:lnTo>
                  <a:lnTo>
                    <a:pt x="71" y="162"/>
                  </a:lnTo>
                  <a:close/>
                </a:path>
              </a:pathLst>
            </a:custGeom>
            <a:solidFill>
              <a:srgbClr val="FF0000"/>
            </a:solidFill>
            <a:ln w="9525">
              <a:noFill/>
              <a:round/>
              <a:headEnd/>
              <a:tailEnd/>
            </a:ln>
          </p:spPr>
          <p:txBody>
            <a:bodyPr/>
            <a:lstStyle/>
            <a:p>
              <a:endParaRPr lang="en-US"/>
            </a:p>
          </p:txBody>
        </p:sp>
        <p:sp>
          <p:nvSpPr>
            <p:cNvPr id="303145" name="Freeform 41"/>
            <p:cNvSpPr>
              <a:spLocks/>
            </p:cNvSpPr>
            <p:nvPr/>
          </p:nvSpPr>
          <p:spPr bwMode="auto">
            <a:xfrm>
              <a:off x="4656" y="1296"/>
              <a:ext cx="549" cy="275"/>
            </a:xfrm>
            <a:custGeom>
              <a:avLst/>
              <a:gdLst/>
              <a:ahLst/>
              <a:cxnLst>
                <a:cxn ang="0">
                  <a:pos x="392" y="33"/>
                </a:cxn>
                <a:cxn ang="0">
                  <a:pos x="318" y="26"/>
                </a:cxn>
                <a:cxn ang="0">
                  <a:pos x="226" y="47"/>
                </a:cxn>
                <a:cxn ang="0">
                  <a:pos x="72" y="102"/>
                </a:cxn>
                <a:cxn ang="0">
                  <a:pos x="29" y="76"/>
                </a:cxn>
                <a:cxn ang="0">
                  <a:pos x="193" y="26"/>
                </a:cxn>
                <a:cxn ang="0">
                  <a:pos x="318" y="0"/>
                </a:cxn>
                <a:cxn ang="0">
                  <a:pos x="404" y="0"/>
                </a:cxn>
                <a:cxn ang="0">
                  <a:pos x="499" y="22"/>
                </a:cxn>
                <a:cxn ang="0">
                  <a:pos x="643" y="90"/>
                </a:cxn>
                <a:cxn ang="0">
                  <a:pos x="810" y="151"/>
                </a:cxn>
                <a:cxn ang="0">
                  <a:pos x="1002" y="206"/>
                </a:cxn>
                <a:cxn ang="0">
                  <a:pos x="1099" y="238"/>
                </a:cxn>
                <a:cxn ang="0">
                  <a:pos x="1087" y="271"/>
                </a:cxn>
                <a:cxn ang="0">
                  <a:pos x="1038" y="318"/>
                </a:cxn>
                <a:cxn ang="0">
                  <a:pos x="942" y="328"/>
                </a:cxn>
                <a:cxn ang="0">
                  <a:pos x="693" y="372"/>
                </a:cxn>
                <a:cxn ang="0">
                  <a:pos x="535" y="404"/>
                </a:cxn>
                <a:cxn ang="0">
                  <a:pos x="446" y="444"/>
                </a:cxn>
                <a:cxn ang="0">
                  <a:pos x="342" y="502"/>
                </a:cxn>
                <a:cxn ang="0">
                  <a:pos x="311" y="541"/>
                </a:cxn>
                <a:cxn ang="0">
                  <a:pos x="247" y="552"/>
                </a:cxn>
                <a:cxn ang="0">
                  <a:pos x="204" y="552"/>
                </a:cxn>
                <a:cxn ang="0">
                  <a:pos x="114" y="476"/>
                </a:cxn>
                <a:cxn ang="0">
                  <a:pos x="62" y="415"/>
                </a:cxn>
                <a:cxn ang="0">
                  <a:pos x="0" y="379"/>
                </a:cxn>
                <a:cxn ang="0">
                  <a:pos x="72" y="350"/>
                </a:cxn>
                <a:cxn ang="0">
                  <a:pos x="129" y="411"/>
                </a:cxn>
                <a:cxn ang="0">
                  <a:pos x="190" y="479"/>
                </a:cxn>
                <a:cxn ang="0">
                  <a:pos x="226" y="502"/>
                </a:cxn>
                <a:cxn ang="0">
                  <a:pos x="275" y="498"/>
                </a:cxn>
                <a:cxn ang="0">
                  <a:pos x="361" y="455"/>
                </a:cxn>
                <a:cxn ang="0">
                  <a:pos x="461" y="404"/>
                </a:cxn>
                <a:cxn ang="0">
                  <a:pos x="553" y="361"/>
                </a:cxn>
                <a:cxn ang="0">
                  <a:pos x="671" y="340"/>
                </a:cxn>
                <a:cxn ang="0">
                  <a:pos x="821" y="318"/>
                </a:cxn>
                <a:cxn ang="0">
                  <a:pos x="949" y="303"/>
                </a:cxn>
                <a:cxn ang="0">
                  <a:pos x="981" y="293"/>
                </a:cxn>
                <a:cxn ang="0">
                  <a:pos x="1006" y="260"/>
                </a:cxn>
                <a:cxn ang="0">
                  <a:pos x="885" y="210"/>
                </a:cxn>
                <a:cxn ang="0">
                  <a:pos x="757" y="166"/>
                </a:cxn>
                <a:cxn ang="0">
                  <a:pos x="565" y="90"/>
                </a:cxn>
                <a:cxn ang="0">
                  <a:pos x="471" y="57"/>
                </a:cxn>
                <a:cxn ang="0">
                  <a:pos x="446" y="36"/>
                </a:cxn>
                <a:cxn ang="0">
                  <a:pos x="392" y="33"/>
                </a:cxn>
              </a:cxnLst>
              <a:rect l="0" t="0" r="r" b="b"/>
              <a:pathLst>
                <a:path w="1099" h="552">
                  <a:moveTo>
                    <a:pt x="392" y="33"/>
                  </a:moveTo>
                  <a:lnTo>
                    <a:pt x="318" y="26"/>
                  </a:lnTo>
                  <a:lnTo>
                    <a:pt x="226" y="47"/>
                  </a:lnTo>
                  <a:lnTo>
                    <a:pt x="72" y="102"/>
                  </a:lnTo>
                  <a:lnTo>
                    <a:pt x="29" y="76"/>
                  </a:lnTo>
                  <a:lnTo>
                    <a:pt x="193" y="26"/>
                  </a:lnTo>
                  <a:lnTo>
                    <a:pt x="318" y="0"/>
                  </a:lnTo>
                  <a:lnTo>
                    <a:pt x="404" y="0"/>
                  </a:lnTo>
                  <a:lnTo>
                    <a:pt x="499" y="22"/>
                  </a:lnTo>
                  <a:lnTo>
                    <a:pt x="643" y="90"/>
                  </a:lnTo>
                  <a:lnTo>
                    <a:pt x="810" y="151"/>
                  </a:lnTo>
                  <a:lnTo>
                    <a:pt x="1002" y="206"/>
                  </a:lnTo>
                  <a:lnTo>
                    <a:pt x="1099" y="238"/>
                  </a:lnTo>
                  <a:lnTo>
                    <a:pt x="1087" y="271"/>
                  </a:lnTo>
                  <a:lnTo>
                    <a:pt x="1038" y="318"/>
                  </a:lnTo>
                  <a:lnTo>
                    <a:pt x="942" y="328"/>
                  </a:lnTo>
                  <a:lnTo>
                    <a:pt x="693" y="372"/>
                  </a:lnTo>
                  <a:lnTo>
                    <a:pt x="535" y="404"/>
                  </a:lnTo>
                  <a:lnTo>
                    <a:pt x="446" y="444"/>
                  </a:lnTo>
                  <a:lnTo>
                    <a:pt x="342" y="502"/>
                  </a:lnTo>
                  <a:lnTo>
                    <a:pt x="311" y="541"/>
                  </a:lnTo>
                  <a:lnTo>
                    <a:pt x="247" y="552"/>
                  </a:lnTo>
                  <a:lnTo>
                    <a:pt x="204" y="552"/>
                  </a:lnTo>
                  <a:lnTo>
                    <a:pt x="114" y="476"/>
                  </a:lnTo>
                  <a:lnTo>
                    <a:pt x="62" y="415"/>
                  </a:lnTo>
                  <a:lnTo>
                    <a:pt x="0" y="379"/>
                  </a:lnTo>
                  <a:lnTo>
                    <a:pt x="72" y="350"/>
                  </a:lnTo>
                  <a:lnTo>
                    <a:pt x="129" y="411"/>
                  </a:lnTo>
                  <a:lnTo>
                    <a:pt x="190" y="479"/>
                  </a:lnTo>
                  <a:lnTo>
                    <a:pt x="226" y="502"/>
                  </a:lnTo>
                  <a:lnTo>
                    <a:pt x="275" y="498"/>
                  </a:lnTo>
                  <a:lnTo>
                    <a:pt x="361" y="455"/>
                  </a:lnTo>
                  <a:lnTo>
                    <a:pt x="461" y="404"/>
                  </a:lnTo>
                  <a:lnTo>
                    <a:pt x="553" y="361"/>
                  </a:lnTo>
                  <a:lnTo>
                    <a:pt x="671" y="340"/>
                  </a:lnTo>
                  <a:lnTo>
                    <a:pt x="821" y="318"/>
                  </a:lnTo>
                  <a:lnTo>
                    <a:pt x="949" y="303"/>
                  </a:lnTo>
                  <a:lnTo>
                    <a:pt x="981" y="293"/>
                  </a:lnTo>
                  <a:lnTo>
                    <a:pt x="1006" y="260"/>
                  </a:lnTo>
                  <a:lnTo>
                    <a:pt x="885" y="210"/>
                  </a:lnTo>
                  <a:lnTo>
                    <a:pt x="757" y="166"/>
                  </a:lnTo>
                  <a:lnTo>
                    <a:pt x="565" y="90"/>
                  </a:lnTo>
                  <a:lnTo>
                    <a:pt x="471" y="57"/>
                  </a:lnTo>
                  <a:lnTo>
                    <a:pt x="446" y="36"/>
                  </a:lnTo>
                  <a:lnTo>
                    <a:pt x="392" y="33"/>
                  </a:lnTo>
                  <a:close/>
                </a:path>
              </a:pathLst>
            </a:custGeom>
            <a:solidFill>
              <a:srgbClr val="000000"/>
            </a:solidFill>
            <a:ln w="9525">
              <a:noFill/>
              <a:round/>
              <a:headEnd/>
              <a:tailEnd/>
            </a:ln>
          </p:spPr>
          <p:txBody>
            <a:bodyPr/>
            <a:lstStyle/>
            <a:p>
              <a:endParaRPr lang="en-US"/>
            </a:p>
          </p:txBody>
        </p:sp>
      </p:grpSp>
      <p:grpSp>
        <p:nvGrpSpPr>
          <p:cNvPr id="4" name="Group 42"/>
          <p:cNvGrpSpPr>
            <a:grpSpLocks/>
          </p:cNvGrpSpPr>
          <p:nvPr/>
        </p:nvGrpSpPr>
        <p:grpSpPr bwMode="auto">
          <a:xfrm>
            <a:off x="1371600" y="3014663"/>
            <a:ext cx="1050925" cy="1100137"/>
            <a:chOff x="3504" y="2304"/>
            <a:chExt cx="2112" cy="1514"/>
          </a:xfrm>
        </p:grpSpPr>
        <p:sp>
          <p:nvSpPr>
            <p:cNvPr id="303147" name="Freeform 43"/>
            <p:cNvSpPr>
              <a:spLocks/>
            </p:cNvSpPr>
            <p:nvPr/>
          </p:nvSpPr>
          <p:spPr bwMode="auto">
            <a:xfrm>
              <a:off x="3648"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48" name="Freeform 44"/>
            <p:cNvSpPr>
              <a:spLocks/>
            </p:cNvSpPr>
            <p:nvPr/>
          </p:nvSpPr>
          <p:spPr bwMode="auto">
            <a:xfrm>
              <a:off x="4728" y="2622"/>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49" name="Freeform 45"/>
            <p:cNvSpPr>
              <a:spLocks/>
            </p:cNvSpPr>
            <p:nvPr/>
          </p:nvSpPr>
          <p:spPr bwMode="auto">
            <a:xfrm>
              <a:off x="4236" y="268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50" name="Freeform 46"/>
            <p:cNvSpPr>
              <a:spLocks/>
            </p:cNvSpPr>
            <p:nvPr/>
          </p:nvSpPr>
          <p:spPr bwMode="auto">
            <a:xfrm>
              <a:off x="5347" y="2663"/>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sp>
          <p:nvSpPr>
            <p:cNvPr id="303151" name="Freeform 47"/>
            <p:cNvSpPr>
              <a:spLocks/>
            </p:cNvSpPr>
            <p:nvPr/>
          </p:nvSpPr>
          <p:spPr bwMode="auto">
            <a:xfrm>
              <a:off x="4198" y="230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solidFill>
                <a:schemeClr val="tx1"/>
              </a:solidFill>
              <a:round/>
              <a:headEnd/>
              <a:tailEnd/>
            </a:ln>
          </p:spPr>
          <p:txBody>
            <a:bodyPr/>
            <a:lstStyle/>
            <a:p>
              <a:endParaRPr lang="en-US"/>
            </a:p>
          </p:txBody>
        </p:sp>
        <p:sp>
          <p:nvSpPr>
            <p:cNvPr id="303152" name="Freeform 48"/>
            <p:cNvSpPr>
              <a:spLocks/>
            </p:cNvSpPr>
            <p:nvPr/>
          </p:nvSpPr>
          <p:spPr bwMode="auto">
            <a:xfrm>
              <a:off x="3743" y="2774"/>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53" name="Freeform 49"/>
            <p:cNvSpPr>
              <a:spLocks/>
            </p:cNvSpPr>
            <p:nvPr/>
          </p:nvSpPr>
          <p:spPr bwMode="auto">
            <a:xfrm>
              <a:off x="4459" y="2767"/>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54" name="Freeform 50"/>
            <p:cNvSpPr>
              <a:spLocks/>
            </p:cNvSpPr>
            <p:nvPr/>
          </p:nvSpPr>
          <p:spPr bwMode="auto">
            <a:xfrm>
              <a:off x="5113" y="2785"/>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55" name="Freeform 51"/>
            <p:cNvSpPr>
              <a:spLocks/>
            </p:cNvSpPr>
            <p:nvPr/>
          </p:nvSpPr>
          <p:spPr bwMode="auto">
            <a:xfrm>
              <a:off x="3898" y="3538"/>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rgbClr val="FFCC00"/>
            </a:solidFill>
            <a:ln w="9525">
              <a:solidFill>
                <a:srgbClr val="FFCC00"/>
              </a:solidFill>
              <a:round/>
              <a:headEnd/>
              <a:tailEnd/>
            </a:ln>
          </p:spPr>
          <p:txBody>
            <a:bodyPr/>
            <a:lstStyle/>
            <a:p>
              <a:endParaRPr lang="en-US"/>
            </a:p>
          </p:txBody>
        </p:sp>
        <p:grpSp>
          <p:nvGrpSpPr>
            <p:cNvPr id="5" name="Group 52"/>
            <p:cNvGrpSpPr>
              <a:grpSpLocks/>
            </p:cNvGrpSpPr>
            <p:nvPr/>
          </p:nvGrpSpPr>
          <p:grpSpPr bwMode="auto">
            <a:xfrm>
              <a:off x="3944" y="2435"/>
              <a:ext cx="803" cy="1173"/>
              <a:chOff x="2168" y="2725"/>
              <a:chExt cx="803" cy="1173"/>
            </a:xfrm>
          </p:grpSpPr>
          <p:sp>
            <p:nvSpPr>
              <p:cNvPr id="303157" name="Freeform 53"/>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58" name="Freeform 54"/>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59" name="Freeform 55"/>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60" name="Freeform 56"/>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61" name="Freeform 57"/>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62" name="Freeform 58"/>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63" name="Freeform 59"/>
            <p:cNvSpPr>
              <a:spLocks/>
            </p:cNvSpPr>
            <p:nvPr/>
          </p:nvSpPr>
          <p:spPr bwMode="auto">
            <a:xfrm>
              <a:off x="4800" y="2350"/>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FF0000"/>
            </a:solidFill>
            <a:ln w="9525">
              <a:noFill/>
              <a:round/>
              <a:headEnd/>
              <a:tailEnd/>
            </a:ln>
          </p:spPr>
          <p:txBody>
            <a:bodyPr/>
            <a:lstStyle/>
            <a:p>
              <a:endParaRPr lang="en-US"/>
            </a:p>
          </p:txBody>
        </p:sp>
        <p:sp>
          <p:nvSpPr>
            <p:cNvPr id="303164" name="Freeform 60"/>
            <p:cNvSpPr>
              <a:spLocks/>
            </p:cNvSpPr>
            <p:nvPr/>
          </p:nvSpPr>
          <p:spPr bwMode="auto">
            <a:xfrm>
              <a:off x="3504" y="3264"/>
              <a:ext cx="576" cy="280"/>
            </a:xfrm>
            <a:custGeom>
              <a:avLst/>
              <a:gdLst/>
              <a:ahLst/>
              <a:cxnLst>
                <a:cxn ang="0">
                  <a:pos x="1070" y="270"/>
                </a:cxn>
                <a:cxn ang="0">
                  <a:pos x="1070" y="248"/>
                </a:cxn>
                <a:cxn ang="0">
                  <a:pos x="1048" y="227"/>
                </a:cxn>
                <a:cxn ang="0">
                  <a:pos x="856" y="161"/>
                </a:cxn>
                <a:cxn ang="0">
                  <a:pos x="649" y="108"/>
                </a:cxn>
                <a:cxn ang="0">
                  <a:pos x="535" y="54"/>
                </a:cxn>
                <a:cxn ang="0">
                  <a:pos x="564" y="33"/>
                </a:cxn>
                <a:cxn ang="0">
                  <a:pos x="652" y="71"/>
                </a:cxn>
                <a:cxn ang="0">
                  <a:pos x="685" y="97"/>
                </a:cxn>
                <a:cxn ang="0">
                  <a:pos x="820" y="118"/>
                </a:cxn>
                <a:cxn ang="0">
                  <a:pos x="927" y="151"/>
                </a:cxn>
                <a:cxn ang="0">
                  <a:pos x="1098" y="213"/>
                </a:cxn>
                <a:cxn ang="0">
                  <a:pos x="1152" y="234"/>
                </a:cxn>
                <a:cxn ang="0">
                  <a:pos x="1134" y="258"/>
                </a:cxn>
                <a:cxn ang="0">
                  <a:pos x="1088" y="345"/>
                </a:cxn>
                <a:cxn ang="0">
                  <a:pos x="1003" y="452"/>
                </a:cxn>
                <a:cxn ang="0">
                  <a:pos x="931" y="527"/>
                </a:cxn>
                <a:cxn ang="0">
                  <a:pos x="920" y="560"/>
                </a:cxn>
                <a:cxn ang="0">
                  <a:pos x="899" y="549"/>
                </a:cxn>
                <a:cxn ang="0">
                  <a:pos x="766" y="485"/>
                </a:cxn>
                <a:cxn ang="0">
                  <a:pos x="638" y="431"/>
                </a:cxn>
                <a:cxn ang="0">
                  <a:pos x="510" y="388"/>
                </a:cxn>
                <a:cxn ang="0">
                  <a:pos x="403" y="366"/>
                </a:cxn>
                <a:cxn ang="0">
                  <a:pos x="246" y="352"/>
                </a:cxn>
                <a:cxn ang="0">
                  <a:pos x="135" y="324"/>
                </a:cxn>
                <a:cxn ang="0">
                  <a:pos x="54" y="281"/>
                </a:cxn>
                <a:cxn ang="0">
                  <a:pos x="18" y="258"/>
                </a:cxn>
                <a:cxn ang="0">
                  <a:pos x="0" y="234"/>
                </a:cxn>
                <a:cxn ang="0">
                  <a:pos x="61" y="168"/>
                </a:cxn>
                <a:cxn ang="0">
                  <a:pos x="168" y="104"/>
                </a:cxn>
                <a:cxn ang="0">
                  <a:pos x="263" y="71"/>
                </a:cxn>
                <a:cxn ang="0">
                  <a:pos x="360" y="61"/>
                </a:cxn>
                <a:cxn ang="0">
                  <a:pos x="450" y="19"/>
                </a:cxn>
                <a:cxn ang="0">
                  <a:pos x="478" y="0"/>
                </a:cxn>
                <a:cxn ang="0">
                  <a:pos x="510" y="12"/>
                </a:cxn>
                <a:cxn ang="0">
                  <a:pos x="510" y="33"/>
                </a:cxn>
                <a:cxn ang="0">
                  <a:pos x="424" y="71"/>
                </a:cxn>
                <a:cxn ang="0">
                  <a:pos x="310" y="86"/>
                </a:cxn>
                <a:cxn ang="0">
                  <a:pos x="225" y="104"/>
                </a:cxn>
                <a:cxn ang="0">
                  <a:pos x="149" y="140"/>
                </a:cxn>
                <a:cxn ang="0">
                  <a:pos x="82" y="213"/>
                </a:cxn>
                <a:cxn ang="0">
                  <a:pos x="128" y="270"/>
                </a:cxn>
                <a:cxn ang="0">
                  <a:pos x="211" y="312"/>
                </a:cxn>
                <a:cxn ang="0">
                  <a:pos x="327" y="324"/>
                </a:cxn>
                <a:cxn ang="0">
                  <a:pos x="471" y="334"/>
                </a:cxn>
                <a:cxn ang="0">
                  <a:pos x="600" y="374"/>
                </a:cxn>
                <a:cxn ang="0">
                  <a:pos x="702" y="421"/>
                </a:cxn>
                <a:cxn ang="0">
                  <a:pos x="856" y="482"/>
                </a:cxn>
                <a:cxn ang="0">
                  <a:pos x="899" y="492"/>
                </a:cxn>
                <a:cxn ang="0">
                  <a:pos x="953" y="463"/>
                </a:cxn>
                <a:cxn ang="0">
                  <a:pos x="1006" y="395"/>
                </a:cxn>
                <a:cxn ang="0">
                  <a:pos x="1055" y="324"/>
                </a:cxn>
                <a:cxn ang="0">
                  <a:pos x="1070" y="270"/>
                </a:cxn>
              </a:cxnLst>
              <a:rect l="0" t="0" r="r" b="b"/>
              <a:pathLst>
                <a:path w="1152" h="560">
                  <a:moveTo>
                    <a:pt x="1070" y="270"/>
                  </a:moveTo>
                  <a:lnTo>
                    <a:pt x="1070" y="248"/>
                  </a:lnTo>
                  <a:lnTo>
                    <a:pt x="1048" y="227"/>
                  </a:lnTo>
                  <a:lnTo>
                    <a:pt x="856" y="161"/>
                  </a:lnTo>
                  <a:lnTo>
                    <a:pt x="649" y="108"/>
                  </a:lnTo>
                  <a:lnTo>
                    <a:pt x="535" y="54"/>
                  </a:lnTo>
                  <a:lnTo>
                    <a:pt x="564" y="33"/>
                  </a:lnTo>
                  <a:lnTo>
                    <a:pt x="652" y="71"/>
                  </a:lnTo>
                  <a:lnTo>
                    <a:pt x="685" y="97"/>
                  </a:lnTo>
                  <a:lnTo>
                    <a:pt x="820" y="118"/>
                  </a:lnTo>
                  <a:lnTo>
                    <a:pt x="927" y="151"/>
                  </a:lnTo>
                  <a:lnTo>
                    <a:pt x="1098" y="213"/>
                  </a:lnTo>
                  <a:lnTo>
                    <a:pt x="1152" y="234"/>
                  </a:lnTo>
                  <a:lnTo>
                    <a:pt x="1134" y="258"/>
                  </a:lnTo>
                  <a:lnTo>
                    <a:pt x="1088" y="345"/>
                  </a:lnTo>
                  <a:lnTo>
                    <a:pt x="1003" y="452"/>
                  </a:lnTo>
                  <a:lnTo>
                    <a:pt x="931" y="527"/>
                  </a:lnTo>
                  <a:lnTo>
                    <a:pt x="920" y="560"/>
                  </a:lnTo>
                  <a:lnTo>
                    <a:pt x="899" y="549"/>
                  </a:lnTo>
                  <a:lnTo>
                    <a:pt x="766" y="485"/>
                  </a:lnTo>
                  <a:lnTo>
                    <a:pt x="638" y="431"/>
                  </a:lnTo>
                  <a:lnTo>
                    <a:pt x="510" y="388"/>
                  </a:lnTo>
                  <a:lnTo>
                    <a:pt x="403" y="366"/>
                  </a:lnTo>
                  <a:lnTo>
                    <a:pt x="246" y="352"/>
                  </a:lnTo>
                  <a:lnTo>
                    <a:pt x="135" y="324"/>
                  </a:lnTo>
                  <a:lnTo>
                    <a:pt x="54" y="281"/>
                  </a:lnTo>
                  <a:lnTo>
                    <a:pt x="18" y="258"/>
                  </a:lnTo>
                  <a:lnTo>
                    <a:pt x="0" y="234"/>
                  </a:lnTo>
                  <a:lnTo>
                    <a:pt x="61" y="168"/>
                  </a:lnTo>
                  <a:lnTo>
                    <a:pt x="168" y="104"/>
                  </a:lnTo>
                  <a:lnTo>
                    <a:pt x="263" y="71"/>
                  </a:lnTo>
                  <a:lnTo>
                    <a:pt x="360" y="61"/>
                  </a:lnTo>
                  <a:lnTo>
                    <a:pt x="450" y="19"/>
                  </a:lnTo>
                  <a:lnTo>
                    <a:pt x="478" y="0"/>
                  </a:lnTo>
                  <a:lnTo>
                    <a:pt x="510" y="12"/>
                  </a:lnTo>
                  <a:lnTo>
                    <a:pt x="510" y="33"/>
                  </a:lnTo>
                  <a:lnTo>
                    <a:pt x="424" y="71"/>
                  </a:lnTo>
                  <a:lnTo>
                    <a:pt x="310" y="86"/>
                  </a:lnTo>
                  <a:lnTo>
                    <a:pt x="225" y="104"/>
                  </a:lnTo>
                  <a:lnTo>
                    <a:pt x="149" y="140"/>
                  </a:lnTo>
                  <a:lnTo>
                    <a:pt x="82" y="213"/>
                  </a:lnTo>
                  <a:lnTo>
                    <a:pt x="128" y="270"/>
                  </a:lnTo>
                  <a:lnTo>
                    <a:pt x="211" y="312"/>
                  </a:lnTo>
                  <a:lnTo>
                    <a:pt x="327" y="324"/>
                  </a:lnTo>
                  <a:lnTo>
                    <a:pt x="471" y="334"/>
                  </a:lnTo>
                  <a:lnTo>
                    <a:pt x="600" y="374"/>
                  </a:lnTo>
                  <a:lnTo>
                    <a:pt x="702" y="421"/>
                  </a:lnTo>
                  <a:lnTo>
                    <a:pt x="856" y="482"/>
                  </a:lnTo>
                  <a:lnTo>
                    <a:pt x="899" y="492"/>
                  </a:lnTo>
                  <a:lnTo>
                    <a:pt x="953" y="463"/>
                  </a:lnTo>
                  <a:lnTo>
                    <a:pt x="1006" y="395"/>
                  </a:lnTo>
                  <a:lnTo>
                    <a:pt x="1055" y="324"/>
                  </a:lnTo>
                  <a:lnTo>
                    <a:pt x="1070" y="270"/>
                  </a:lnTo>
                  <a:close/>
                </a:path>
              </a:pathLst>
            </a:custGeom>
            <a:solidFill>
              <a:schemeClr val="accent1"/>
            </a:solidFill>
            <a:ln w="9525">
              <a:solidFill>
                <a:schemeClr val="accent1"/>
              </a:solidFill>
              <a:round/>
              <a:headEnd/>
              <a:tailEnd/>
            </a:ln>
          </p:spPr>
          <p:txBody>
            <a:bodyPr/>
            <a:lstStyle/>
            <a:p>
              <a:endParaRPr lang="en-US"/>
            </a:p>
          </p:txBody>
        </p:sp>
      </p:grpSp>
      <p:grpSp>
        <p:nvGrpSpPr>
          <p:cNvPr id="6" name="Group 61"/>
          <p:cNvGrpSpPr>
            <a:grpSpLocks/>
          </p:cNvGrpSpPr>
          <p:nvPr/>
        </p:nvGrpSpPr>
        <p:grpSpPr bwMode="auto">
          <a:xfrm>
            <a:off x="2590800" y="2438400"/>
            <a:ext cx="1752600" cy="1676400"/>
            <a:chOff x="3456" y="384"/>
            <a:chExt cx="2016" cy="1701"/>
          </a:xfrm>
        </p:grpSpPr>
        <p:sp>
          <p:nvSpPr>
            <p:cNvPr id="303166" name="Freeform 62"/>
            <p:cNvSpPr>
              <a:spLocks/>
            </p:cNvSpPr>
            <p:nvPr/>
          </p:nvSpPr>
          <p:spPr bwMode="auto">
            <a:xfrm>
              <a:off x="3504"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chemeClr val="accent2"/>
            </a:solidFill>
            <a:ln w="9525">
              <a:solidFill>
                <a:schemeClr val="accent2"/>
              </a:solidFill>
              <a:round/>
              <a:headEnd/>
              <a:tailEnd/>
            </a:ln>
          </p:spPr>
          <p:txBody>
            <a:bodyPr/>
            <a:lstStyle/>
            <a:p>
              <a:endParaRPr lang="en-US"/>
            </a:p>
          </p:txBody>
        </p:sp>
        <p:sp>
          <p:nvSpPr>
            <p:cNvPr id="303167" name="Freeform 63"/>
            <p:cNvSpPr>
              <a:spLocks/>
            </p:cNvSpPr>
            <p:nvPr/>
          </p:nvSpPr>
          <p:spPr bwMode="auto">
            <a:xfrm>
              <a:off x="4054" y="816"/>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000000"/>
            </a:solidFill>
            <a:ln w="9525">
              <a:noFill/>
              <a:round/>
              <a:headEnd/>
              <a:tailEnd/>
            </a:ln>
          </p:spPr>
          <p:txBody>
            <a:bodyPr/>
            <a:lstStyle/>
            <a:p>
              <a:endParaRPr lang="en-US"/>
            </a:p>
          </p:txBody>
        </p:sp>
        <p:sp>
          <p:nvSpPr>
            <p:cNvPr id="303168" name="Freeform 64"/>
            <p:cNvSpPr>
              <a:spLocks/>
            </p:cNvSpPr>
            <p:nvPr/>
          </p:nvSpPr>
          <p:spPr bwMode="auto">
            <a:xfrm>
              <a:off x="3599" y="1286"/>
              <a:ext cx="631" cy="331"/>
            </a:xfrm>
            <a:custGeom>
              <a:avLst/>
              <a:gdLst/>
              <a:ahLst/>
              <a:cxnLst>
                <a:cxn ang="0">
                  <a:pos x="1223" y="97"/>
                </a:cxn>
                <a:cxn ang="0">
                  <a:pos x="1223" y="269"/>
                </a:cxn>
                <a:cxn ang="0">
                  <a:pos x="1220" y="446"/>
                </a:cxn>
                <a:cxn ang="0">
                  <a:pos x="1201" y="564"/>
                </a:cxn>
                <a:cxn ang="0">
                  <a:pos x="1241" y="604"/>
                </a:cxn>
                <a:cxn ang="0">
                  <a:pos x="1255" y="583"/>
                </a:cxn>
                <a:cxn ang="0">
                  <a:pos x="1262" y="507"/>
                </a:cxn>
                <a:cxn ang="0">
                  <a:pos x="1262" y="248"/>
                </a:cxn>
                <a:cxn ang="0">
                  <a:pos x="1262" y="75"/>
                </a:cxn>
                <a:cxn ang="0">
                  <a:pos x="1262" y="0"/>
                </a:cxn>
                <a:cxn ang="0">
                  <a:pos x="1049" y="11"/>
                </a:cxn>
                <a:cxn ang="0">
                  <a:pos x="909" y="33"/>
                </a:cxn>
                <a:cxn ang="0">
                  <a:pos x="717" y="57"/>
                </a:cxn>
                <a:cxn ang="0">
                  <a:pos x="503" y="87"/>
                </a:cxn>
                <a:cxn ang="0">
                  <a:pos x="161" y="78"/>
                </a:cxn>
                <a:cxn ang="0">
                  <a:pos x="0" y="47"/>
                </a:cxn>
                <a:cxn ang="0">
                  <a:pos x="0" y="90"/>
                </a:cxn>
                <a:cxn ang="0">
                  <a:pos x="43" y="198"/>
                </a:cxn>
                <a:cxn ang="0">
                  <a:pos x="64" y="345"/>
                </a:cxn>
                <a:cxn ang="0">
                  <a:pos x="47" y="474"/>
                </a:cxn>
                <a:cxn ang="0">
                  <a:pos x="33" y="593"/>
                </a:cxn>
                <a:cxn ang="0">
                  <a:pos x="36" y="650"/>
                </a:cxn>
                <a:cxn ang="0">
                  <a:pos x="192" y="661"/>
                </a:cxn>
                <a:cxn ang="0">
                  <a:pos x="378" y="647"/>
                </a:cxn>
                <a:cxn ang="0">
                  <a:pos x="591" y="628"/>
                </a:cxn>
                <a:cxn ang="0">
                  <a:pos x="802" y="628"/>
                </a:cxn>
                <a:cxn ang="0">
                  <a:pos x="1009" y="635"/>
                </a:cxn>
                <a:cxn ang="0">
                  <a:pos x="1144" y="628"/>
                </a:cxn>
                <a:cxn ang="0">
                  <a:pos x="1177" y="625"/>
                </a:cxn>
                <a:cxn ang="0">
                  <a:pos x="1158" y="583"/>
                </a:cxn>
                <a:cxn ang="0">
                  <a:pos x="1030" y="593"/>
                </a:cxn>
                <a:cxn ang="0">
                  <a:pos x="952" y="597"/>
                </a:cxn>
                <a:cxn ang="0">
                  <a:pos x="781" y="593"/>
                </a:cxn>
                <a:cxn ang="0">
                  <a:pos x="631" y="593"/>
                </a:cxn>
                <a:cxn ang="0">
                  <a:pos x="463" y="604"/>
                </a:cxn>
                <a:cxn ang="0">
                  <a:pos x="321" y="604"/>
                </a:cxn>
                <a:cxn ang="0">
                  <a:pos x="207" y="618"/>
                </a:cxn>
                <a:cxn ang="0">
                  <a:pos x="79" y="604"/>
                </a:cxn>
                <a:cxn ang="0">
                  <a:pos x="79" y="553"/>
                </a:cxn>
                <a:cxn ang="0">
                  <a:pos x="97" y="453"/>
                </a:cxn>
                <a:cxn ang="0">
                  <a:pos x="107" y="349"/>
                </a:cxn>
                <a:cxn ang="0">
                  <a:pos x="90" y="215"/>
                </a:cxn>
                <a:cxn ang="0">
                  <a:pos x="64" y="118"/>
                </a:cxn>
                <a:cxn ang="0">
                  <a:pos x="69" y="101"/>
                </a:cxn>
                <a:cxn ang="0">
                  <a:pos x="154" y="118"/>
                </a:cxn>
                <a:cxn ang="0">
                  <a:pos x="292" y="122"/>
                </a:cxn>
                <a:cxn ang="0">
                  <a:pos x="475" y="130"/>
                </a:cxn>
                <a:cxn ang="0">
                  <a:pos x="643" y="108"/>
                </a:cxn>
                <a:cxn ang="0">
                  <a:pos x="807" y="87"/>
                </a:cxn>
                <a:cxn ang="0">
                  <a:pos x="963" y="57"/>
                </a:cxn>
                <a:cxn ang="0">
                  <a:pos x="1106" y="54"/>
                </a:cxn>
                <a:cxn ang="0">
                  <a:pos x="1223" y="43"/>
                </a:cxn>
                <a:cxn ang="0">
                  <a:pos x="1223" y="97"/>
                </a:cxn>
              </a:cxnLst>
              <a:rect l="0" t="0" r="r" b="b"/>
              <a:pathLst>
                <a:path w="1262" h="661">
                  <a:moveTo>
                    <a:pt x="1223" y="97"/>
                  </a:moveTo>
                  <a:lnTo>
                    <a:pt x="1223" y="269"/>
                  </a:lnTo>
                  <a:lnTo>
                    <a:pt x="1220" y="446"/>
                  </a:lnTo>
                  <a:lnTo>
                    <a:pt x="1201" y="564"/>
                  </a:lnTo>
                  <a:lnTo>
                    <a:pt x="1241" y="604"/>
                  </a:lnTo>
                  <a:lnTo>
                    <a:pt x="1255" y="583"/>
                  </a:lnTo>
                  <a:lnTo>
                    <a:pt x="1262" y="507"/>
                  </a:lnTo>
                  <a:lnTo>
                    <a:pt x="1262" y="248"/>
                  </a:lnTo>
                  <a:lnTo>
                    <a:pt x="1262" y="75"/>
                  </a:lnTo>
                  <a:lnTo>
                    <a:pt x="1262" y="0"/>
                  </a:lnTo>
                  <a:lnTo>
                    <a:pt x="1049" y="11"/>
                  </a:lnTo>
                  <a:lnTo>
                    <a:pt x="909" y="33"/>
                  </a:lnTo>
                  <a:lnTo>
                    <a:pt x="717" y="57"/>
                  </a:lnTo>
                  <a:lnTo>
                    <a:pt x="503" y="87"/>
                  </a:lnTo>
                  <a:lnTo>
                    <a:pt x="161" y="78"/>
                  </a:lnTo>
                  <a:lnTo>
                    <a:pt x="0" y="47"/>
                  </a:lnTo>
                  <a:lnTo>
                    <a:pt x="0" y="90"/>
                  </a:lnTo>
                  <a:lnTo>
                    <a:pt x="43" y="198"/>
                  </a:lnTo>
                  <a:lnTo>
                    <a:pt x="64" y="345"/>
                  </a:lnTo>
                  <a:lnTo>
                    <a:pt x="47" y="474"/>
                  </a:lnTo>
                  <a:lnTo>
                    <a:pt x="33" y="593"/>
                  </a:lnTo>
                  <a:lnTo>
                    <a:pt x="36" y="650"/>
                  </a:lnTo>
                  <a:lnTo>
                    <a:pt x="192" y="661"/>
                  </a:lnTo>
                  <a:lnTo>
                    <a:pt x="378" y="647"/>
                  </a:lnTo>
                  <a:lnTo>
                    <a:pt x="591" y="628"/>
                  </a:lnTo>
                  <a:lnTo>
                    <a:pt x="802" y="628"/>
                  </a:lnTo>
                  <a:lnTo>
                    <a:pt x="1009" y="635"/>
                  </a:lnTo>
                  <a:lnTo>
                    <a:pt x="1144" y="628"/>
                  </a:lnTo>
                  <a:lnTo>
                    <a:pt x="1177" y="625"/>
                  </a:lnTo>
                  <a:lnTo>
                    <a:pt x="1158" y="583"/>
                  </a:lnTo>
                  <a:lnTo>
                    <a:pt x="1030" y="593"/>
                  </a:lnTo>
                  <a:lnTo>
                    <a:pt x="952" y="597"/>
                  </a:lnTo>
                  <a:lnTo>
                    <a:pt x="781" y="593"/>
                  </a:lnTo>
                  <a:lnTo>
                    <a:pt x="631" y="593"/>
                  </a:lnTo>
                  <a:lnTo>
                    <a:pt x="463" y="604"/>
                  </a:lnTo>
                  <a:lnTo>
                    <a:pt x="321" y="604"/>
                  </a:lnTo>
                  <a:lnTo>
                    <a:pt x="207" y="618"/>
                  </a:lnTo>
                  <a:lnTo>
                    <a:pt x="79" y="604"/>
                  </a:lnTo>
                  <a:lnTo>
                    <a:pt x="79" y="553"/>
                  </a:lnTo>
                  <a:lnTo>
                    <a:pt x="97" y="453"/>
                  </a:lnTo>
                  <a:lnTo>
                    <a:pt x="107" y="349"/>
                  </a:lnTo>
                  <a:lnTo>
                    <a:pt x="90" y="215"/>
                  </a:lnTo>
                  <a:lnTo>
                    <a:pt x="64" y="118"/>
                  </a:lnTo>
                  <a:lnTo>
                    <a:pt x="69" y="101"/>
                  </a:lnTo>
                  <a:lnTo>
                    <a:pt x="154" y="118"/>
                  </a:lnTo>
                  <a:lnTo>
                    <a:pt x="292" y="122"/>
                  </a:lnTo>
                  <a:lnTo>
                    <a:pt x="475" y="130"/>
                  </a:lnTo>
                  <a:lnTo>
                    <a:pt x="643" y="108"/>
                  </a:lnTo>
                  <a:lnTo>
                    <a:pt x="807" y="87"/>
                  </a:lnTo>
                  <a:lnTo>
                    <a:pt x="963" y="57"/>
                  </a:lnTo>
                  <a:lnTo>
                    <a:pt x="1106" y="54"/>
                  </a:lnTo>
                  <a:lnTo>
                    <a:pt x="1223" y="43"/>
                  </a:lnTo>
                  <a:lnTo>
                    <a:pt x="1223" y="97"/>
                  </a:lnTo>
                  <a:close/>
                </a:path>
              </a:pathLst>
            </a:custGeom>
            <a:solidFill>
              <a:srgbClr val="000000"/>
            </a:solidFill>
            <a:ln w="9525">
              <a:noFill/>
              <a:round/>
              <a:headEnd/>
              <a:tailEnd/>
            </a:ln>
          </p:spPr>
          <p:txBody>
            <a:bodyPr/>
            <a:lstStyle/>
            <a:p>
              <a:endParaRPr lang="en-US"/>
            </a:p>
          </p:txBody>
        </p:sp>
        <p:sp>
          <p:nvSpPr>
            <p:cNvPr id="303169" name="Freeform 65"/>
            <p:cNvSpPr>
              <a:spLocks/>
            </p:cNvSpPr>
            <p:nvPr/>
          </p:nvSpPr>
          <p:spPr bwMode="auto">
            <a:xfrm>
              <a:off x="4315" y="1279"/>
              <a:ext cx="592" cy="294"/>
            </a:xfrm>
            <a:custGeom>
              <a:avLst/>
              <a:gdLst/>
              <a:ahLst/>
              <a:cxnLst>
                <a:cxn ang="0">
                  <a:pos x="93" y="324"/>
                </a:cxn>
                <a:cxn ang="0">
                  <a:pos x="129" y="194"/>
                </a:cxn>
                <a:cxn ang="0">
                  <a:pos x="147" y="104"/>
                </a:cxn>
                <a:cxn ang="0">
                  <a:pos x="157" y="19"/>
                </a:cxn>
                <a:cxn ang="0">
                  <a:pos x="114" y="0"/>
                </a:cxn>
                <a:cxn ang="0">
                  <a:pos x="119" y="116"/>
                </a:cxn>
                <a:cxn ang="0">
                  <a:pos x="107" y="201"/>
                </a:cxn>
                <a:cxn ang="0">
                  <a:pos x="86" y="265"/>
                </a:cxn>
                <a:cxn ang="0">
                  <a:pos x="40" y="388"/>
                </a:cxn>
                <a:cxn ang="0">
                  <a:pos x="7" y="459"/>
                </a:cxn>
                <a:cxn ang="0">
                  <a:pos x="0" y="506"/>
                </a:cxn>
                <a:cxn ang="0">
                  <a:pos x="22" y="567"/>
                </a:cxn>
                <a:cxn ang="0">
                  <a:pos x="54" y="567"/>
                </a:cxn>
                <a:cxn ang="0">
                  <a:pos x="119" y="539"/>
                </a:cxn>
                <a:cxn ang="0">
                  <a:pos x="321" y="535"/>
                </a:cxn>
                <a:cxn ang="0">
                  <a:pos x="657" y="539"/>
                </a:cxn>
                <a:cxn ang="0">
                  <a:pos x="885" y="567"/>
                </a:cxn>
                <a:cxn ang="0">
                  <a:pos x="1116" y="589"/>
                </a:cxn>
                <a:cxn ang="0">
                  <a:pos x="1159" y="589"/>
                </a:cxn>
                <a:cxn ang="0">
                  <a:pos x="1184" y="560"/>
                </a:cxn>
                <a:cxn ang="0">
                  <a:pos x="1173" y="459"/>
                </a:cxn>
                <a:cxn ang="0">
                  <a:pos x="1163" y="324"/>
                </a:cxn>
                <a:cxn ang="0">
                  <a:pos x="1130" y="213"/>
                </a:cxn>
                <a:cxn ang="0">
                  <a:pos x="1094" y="104"/>
                </a:cxn>
                <a:cxn ang="0">
                  <a:pos x="1066" y="54"/>
                </a:cxn>
                <a:cxn ang="0">
                  <a:pos x="1009" y="7"/>
                </a:cxn>
                <a:cxn ang="0">
                  <a:pos x="971" y="0"/>
                </a:cxn>
                <a:cxn ang="0">
                  <a:pos x="743" y="7"/>
                </a:cxn>
                <a:cxn ang="0">
                  <a:pos x="584" y="12"/>
                </a:cxn>
                <a:cxn ang="0">
                  <a:pos x="435" y="19"/>
                </a:cxn>
                <a:cxn ang="0">
                  <a:pos x="285" y="12"/>
                </a:cxn>
                <a:cxn ang="0">
                  <a:pos x="264" y="29"/>
                </a:cxn>
                <a:cxn ang="0">
                  <a:pos x="264" y="61"/>
                </a:cxn>
                <a:cxn ang="0">
                  <a:pos x="349" y="61"/>
                </a:cxn>
                <a:cxn ang="0">
                  <a:pos x="570" y="61"/>
                </a:cxn>
                <a:cxn ang="0">
                  <a:pos x="767" y="40"/>
                </a:cxn>
                <a:cxn ang="0">
                  <a:pos x="928" y="40"/>
                </a:cxn>
                <a:cxn ang="0">
                  <a:pos x="981" y="50"/>
                </a:cxn>
                <a:cxn ang="0">
                  <a:pos x="1030" y="86"/>
                </a:cxn>
                <a:cxn ang="0">
                  <a:pos x="1056" y="126"/>
                </a:cxn>
                <a:cxn ang="0">
                  <a:pos x="1085" y="201"/>
                </a:cxn>
                <a:cxn ang="0">
                  <a:pos x="1127" y="319"/>
                </a:cxn>
                <a:cxn ang="0">
                  <a:pos x="1130" y="384"/>
                </a:cxn>
                <a:cxn ang="0">
                  <a:pos x="1137" y="527"/>
                </a:cxn>
                <a:cxn ang="0">
                  <a:pos x="1127" y="546"/>
                </a:cxn>
                <a:cxn ang="0">
                  <a:pos x="1066" y="539"/>
                </a:cxn>
                <a:cxn ang="0">
                  <a:pos x="938" y="525"/>
                </a:cxn>
                <a:cxn ang="0">
                  <a:pos x="778" y="513"/>
                </a:cxn>
                <a:cxn ang="0">
                  <a:pos x="678" y="503"/>
                </a:cxn>
                <a:cxn ang="0">
                  <a:pos x="435" y="496"/>
                </a:cxn>
                <a:cxn ang="0">
                  <a:pos x="254" y="492"/>
                </a:cxn>
                <a:cxn ang="0">
                  <a:pos x="114" y="492"/>
                </a:cxn>
                <a:cxn ang="0">
                  <a:pos x="64" y="496"/>
                </a:cxn>
                <a:cxn ang="0">
                  <a:pos x="40" y="470"/>
                </a:cxn>
                <a:cxn ang="0">
                  <a:pos x="43" y="421"/>
                </a:cxn>
                <a:cxn ang="0">
                  <a:pos x="72" y="366"/>
                </a:cxn>
                <a:cxn ang="0">
                  <a:pos x="93" y="324"/>
                </a:cxn>
              </a:cxnLst>
              <a:rect l="0" t="0" r="r" b="b"/>
              <a:pathLst>
                <a:path w="1184" h="589">
                  <a:moveTo>
                    <a:pt x="93" y="324"/>
                  </a:moveTo>
                  <a:lnTo>
                    <a:pt x="129" y="194"/>
                  </a:lnTo>
                  <a:lnTo>
                    <a:pt x="147" y="104"/>
                  </a:lnTo>
                  <a:lnTo>
                    <a:pt x="157" y="19"/>
                  </a:lnTo>
                  <a:lnTo>
                    <a:pt x="114" y="0"/>
                  </a:lnTo>
                  <a:lnTo>
                    <a:pt x="119" y="116"/>
                  </a:lnTo>
                  <a:lnTo>
                    <a:pt x="107" y="201"/>
                  </a:lnTo>
                  <a:lnTo>
                    <a:pt x="86" y="265"/>
                  </a:lnTo>
                  <a:lnTo>
                    <a:pt x="40" y="388"/>
                  </a:lnTo>
                  <a:lnTo>
                    <a:pt x="7" y="459"/>
                  </a:lnTo>
                  <a:lnTo>
                    <a:pt x="0" y="506"/>
                  </a:lnTo>
                  <a:lnTo>
                    <a:pt x="22" y="567"/>
                  </a:lnTo>
                  <a:lnTo>
                    <a:pt x="54" y="567"/>
                  </a:lnTo>
                  <a:lnTo>
                    <a:pt x="119" y="539"/>
                  </a:lnTo>
                  <a:lnTo>
                    <a:pt x="321" y="535"/>
                  </a:lnTo>
                  <a:lnTo>
                    <a:pt x="657" y="539"/>
                  </a:lnTo>
                  <a:lnTo>
                    <a:pt x="885" y="567"/>
                  </a:lnTo>
                  <a:lnTo>
                    <a:pt x="1116" y="589"/>
                  </a:lnTo>
                  <a:lnTo>
                    <a:pt x="1159" y="589"/>
                  </a:lnTo>
                  <a:lnTo>
                    <a:pt x="1184" y="560"/>
                  </a:lnTo>
                  <a:lnTo>
                    <a:pt x="1173" y="459"/>
                  </a:lnTo>
                  <a:lnTo>
                    <a:pt x="1163" y="324"/>
                  </a:lnTo>
                  <a:lnTo>
                    <a:pt x="1130" y="213"/>
                  </a:lnTo>
                  <a:lnTo>
                    <a:pt x="1094" y="104"/>
                  </a:lnTo>
                  <a:lnTo>
                    <a:pt x="1066" y="54"/>
                  </a:lnTo>
                  <a:lnTo>
                    <a:pt x="1009" y="7"/>
                  </a:lnTo>
                  <a:lnTo>
                    <a:pt x="971" y="0"/>
                  </a:lnTo>
                  <a:lnTo>
                    <a:pt x="743" y="7"/>
                  </a:lnTo>
                  <a:lnTo>
                    <a:pt x="584" y="12"/>
                  </a:lnTo>
                  <a:lnTo>
                    <a:pt x="435" y="19"/>
                  </a:lnTo>
                  <a:lnTo>
                    <a:pt x="285" y="12"/>
                  </a:lnTo>
                  <a:lnTo>
                    <a:pt x="264" y="29"/>
                  </a:lnTo>
                  <a:lnTo>
                    <a:pt x="264" y="61"/>
                  </a:lnTo>
                  <a:lnTo>
                    <a:pt x="349" y="61"/>
                  </a:lnTo>
                  <a:lnTo>
                    <a:pt x="570" y="61"/>
                  </a:lnTo>
                  <a:lnTo>
                    <a:pt x="767" y="40"/>
                  </a:lnTo>
                  <a:lnTo>
                    <a:pt x="928" y="40"/>
                  </a:lnTo>
                  <a:lnTo>
                    <a:pt x="981" y="50"/>
                  </a:lnTo>
                  <a:lnTo>
                    <a:pt x="1030" y="86"/>
                  </a:lnTo>
                  <a:lnTo>
                    <a:pt x="1056" y="126"/>
                  </a:lnTo>
                  <a:lnTo>
                    <a:pt x="1085" y="201"/>
                  </a:lnTo>
                  <a:lnTo>
                    <a:pt x="1127" y="319"/>
                  </a:lnTo>
                  <a:lnTo>
                    <a:pt x="1130" y="384"/>
                  </a:lnTo>
                  <a:lnTo>
                    <a:pt x="1137" y="527"/>
                  </a:lnTo>
                  <a:lnTo>
                    <a:pt x="1127" y="546"/>
                  </a:lnTo>
                  <a:lnTo>
                    <a:pt x="1066" y="539"/>
                  </a:lnTo>
                  <a:lnTo>
                    <a:pt x="938" y="525"/>
                  </a:lnTo>
                  <a:lnTo>
                    <a:pt x="778" y="513"/>
                  </a:lnTo>
                  <a:lnTo>
                    <a:pt x="678" y="503"/>
                  </a:lnTo>
                  <a:lnTo>
                    <a:pt x="435" y="496"/>
                  </a:lnTo>
                  <a:lnTo>
                    <a:pt x="254" y="492"/>
                  </a:lnTo>
                  <a:lnTo>
                    <a:pt x="114" y="492"/>
                  </a:lnTo>
                  <a:lnTo>
                    <a:pt x="64" y="496"/>
                  </a:lnTo>
                  <a:lnTo>
                    <a:pt x="40" y="470"/>
                  </a:lnTo>
                  <a:lnTo>
                    <a:pt x="43" y="421"/>
                  </a:lnTo>
                  <a:lnTo>
                    <a:pt x="72" y="366"/>
                  </a:lnTo>
                  <a:lnTo>
                    <a:pt x="93" y="324"/>
                  </a:lnTo>
                  <a:close/>
                </a:path>
              </a:pathLst>
            </a:custGeom>
            <a:solidFill>
              <a:srgbClr val="000000"/>
            </a:solidFill>
            <a:ln w="9525">
              <a:noFill/>
              <a:round/>
              <a:headEnd/>
              <a:tailEnd/>
            </a:ln>
          </p:spPr>
          <p:txBody>
            <a:bodyPr/>
            <a:lstStyle/>
            <a:p>
              <a:endParaRPr lang="en-US"/>
            </a:p>
          </p:txBody>
        </p:sp>
        <p:sp>
          <p:nvSpPr>
            <p:cNvPr id="303170" name="Freeform 66"/>
            <p:cNvSpPr>
              <a:spLocks/>
            </p:cNvSpPr>
            <p:nvPr/>
          </p:nvSpPr>
          <p:spPr bwMode="auto">
            <a:xfrm>
              <a:off x="4969" y="1297"/>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71" name="Freeform 67"/>
            <p:cNvSpPr>
              <a:spLocks/>
            </p:cNvSpPr>
            <p:nvPr/>
          </p:nvSpPr>
          <p:spPr bwMode="auto">
            <a:xfrm>
              <a:off x="4656" y="862"/>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rgbClr val="FF0000"/>
              </a:solidFill>
              <a:round/>
              <a:headEnd/>
              <a:tailEnd/>
            </a:ln>
          </p:spPr>
          <p:txBody>
            <a:bodyPr/>
            <a:lstStyle/>
            <a:p>
              <a:endParaRPr lang="en-US"/>
            </a:p>
          </p:txBody>
        </p:sp>
        <p:sp>
          <p:nvSpPr>
            <p:cNvPr id="303172" name="Freeform 68"/>
            <p:cNvSpPr>
              <a:spLocks/>
            </p:cNvSpPr>
            <p:nvPr/>
          </p:nvSpPr>
          <p:spPr bwMode="auto">
            <a:xfrm>
              <a:off x="4032"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chemeClr val="accent1"/>
            </a:solidFill>
            <a:ln w="9525">
              <a:solidFill>
                <a:schemeClr val="accent1"/>
              </a:solidFill>
              <a:round/>
              <a:headEnd/>
              <a:tailEnd/>
            </a:ln>
          </p:spPr>
          <p:txBody>
            <a:bodyPr/>
            <a:lstStyle/>
            <a:p>
              <a:endParaRPr lang="en-US"/>
            </a:p>
          </p:txBody>
        </p:sp>
        <p:sp>
          <p:nvSpPr>
            <p:cNvPr id="303173" name="Freeform 69"/>
            <p:cNvSpPr>
              <a:spLocks/>
            </p:cNvSpPr>
            <p:nvPr/>
          </p:nvSpPr>
          <p:spPr bwMode="auto">
            <a:xfrm>
              <a:off x="4704" y="384"/>
              <a:ext cx="567" cy="334"/>
            </a:xfrm>
            <a:custGeom>
              <a:avLst/>
              <a:gdLst/>
              <a:ahLst/>
              <a:cxnLst>
                <a:cxn ang="0">
                  <a:pos x="0" y="634"/>
                </a:cxn>
                <a:cxn ang="0">
                  <a:pos x="0" y="312"/>
                </a:cxn>
                <a:cxn ang="0">
                  <a:pos x="43" y="64"/>
                </a:cxn>
                <a:cxn ang="0">
                  <a:pos x="85" y="0"/>
                </a:cxn>
                <a:cxn ang="0">
                  <a:pos x="406" y="12"/>
                </a:cxn>
                <a:cxn ang="0">
                  <a:pos x="813" y="0"/>
                </a:cxn>
                <a:cxn ang="0">
                  <a:pos x="1134" y="12"/>
                </a:cxn>
                <a:cxn ang="0">
                  <a:pos x="1134" y="54"/>
                </a:cxn>
                <a:cxn ang="0">
                  <a:pos x="1070" y="140"/>
                </a:cxn>
                <a:cxn ang="0">
                  <a:pos x="1058" y="334"/>
                </a:cxn>
                <a:cxn ang="0">
                  <a:pos x="1058" y="634"/>
                </a:cxn>
                <a:cxn ang="0">
                  <a:pos x="1027" y="656"/>
                </a:cxn>
                <a:cxn ang="0">
                  <a:pos x="963" y="667"/>
                </a:cxn>
                <a:cxn ang="0">
                  <a:pos x="728" y="646"/>
                </a:cxn>
                <a:cxn ang="0">
                  <a:pos x="556" y="613"/>
                </a:cxn>
                <a:cxn ang="0">
                  <a:pos x="524" y="603"/>
                </a:cxn>
                <a:cxn ang="0">
                  <a:pos x="642" y="592"/>
                </a:cxn>
                <a:cxn ang="0">
                  <a:pos x="792" y="603"/>
                </a:cxn>
                <a:cxn ang="0">
                  <a:pos x="930" y="613"/>
                </a:cxn>
                <a:cxn ang="0">
                  <a:pos x="1006" y="613"/>
                </a:cxn>
                <a:cxn ang="0">
                  <a:pos x="1016" y="603"/>
                </a:cxn>
                <a:cxn ang="0">
                  <a:pos x="1006" y="419"/>
                </a:cxn>
                <a:cxn ang="0">
                  <a:pos x="1016" y="215"/>
                </a:cxn>
                <a:cxn ang="0">
                  <a:pos x="1037" y="97"/>
                </a:cxn>
                <a:cxn ang="0">
                  <a:pos x="1037" y="64"/>
                </a:cxn>
                <a:cxn ang="0">
                  <a:pos x="930" y="54"/>
                </a:cxn>
                <a:cxn ang="0">
                  <a:pos x="685" y="43"/>
                </a:cxn>
                <a:cxn ang="0">
                  <a:pos x="342" y="64"/>
                </a:cxn>
                <a:cxn ang="0">
                  <a:pos x="118" y="43"/>
                </a:cxn>
                <a:cxn ang="0">
                  <a:pos x="85" y="97"/>
                </a:cxn>
                <a:cxn ang="0">
                  <a:pos x="64" y="215"/>
                </a:cxn>
                <a:cxn ang="0">
                  <a:pos x="43" y="431"/>
                </a:cxn>
                <a:cxn ang="0">
                  <a:pos x="33" y="606"/>
                </a:cxn>
                <a:cxn ang="0">
                  <a:pos x="140" y="624"/>
                </a:cxn>
                <a:cxn ang="0">
                  <a:pos x="268" y="613"/>
                </a:cxn>
                <a:cxn ang="0">
                  <a:pos x="377" y="606"/>
                </a:cxn>
                <a:cxn ang="0">
                  <a:pos x="481" y="596"/>
                </a:cxn>
                <a:cxn ang="0">
                  <a:pos x="506" y="624"/>
                </a:cxn>
                <a:cxn ang="0">
                  <a:pos x="442" y="627"/>
                </a:cxn>
                <a:cxn ang="0">
                  <a:pos x="342" y="634"/>
                </a:cxn>
                <a:cxn ang="0">
                  <a:pos x="239" y="660"/>
                </a:cxn>
                <a:cxn ang="0">
                  <a:pos x="100" y="660"/>
                </a:cxn>
                <a:cxn ang="0">
                  <a:pos x="0" y="634"/>
                </a:cxn>
              </a:cxnLst>
              <a:rect l="0" t="0" r="r" b="b"/>
              <a:pathLst>
                <a:path w="1134" h="667">
                  <a:moveTo>
                    <a:pt x="0" y="634"/>
                  </a:moveTo>
                  <a:lnTo>
                    <a:pt x="0" y="312"/>
                  </a:lnTo>
                  <a:lnTo>
                    <a:pt x="43" y="64"/>
                  </a:lnTo>
                  <a:lnTo>
                    <a:pt x="85" y="0"/>
                  </a:lnTo>
                  <a:lnTo>
                    <a:pt x="406" y="12"/>
                  </a:lnTo>
                  <a:lnTo>
                    <a:pt x="813" y="0"/>
                  </a:lnTo>
                  <a:lnTo>
                    <a:pt x="1134" y="12"/>
                  </a:lnTo>
                  <a:lnTo>
                    <a:pt x="1134" y="54"/>
                  </a:lnTo>
                  <a:lnTo>
                    <a:pt x="1070" y="140"/>
                  </a:lnTo>
                  <a:lnTo>
                    <a:pt x="1058" y="334"/>
                  </a:lnTo>
                  <a:lnTo>
                    <a:pt x="1058" y="634"/>
                  </a:lnTo>
                  <a:lnTo>
                    <a:pt x="1027" y="656"/>
                  </a:lnTo>
                  <a:lnTo>
                    <a:pt x="963" y="667"/>
                  </a:lnTo>
                  <a:lnTo>
                    <a:pt x="728" y="646"/>
                  </a:lnTo>
                  <a:lnTo>
                    <a:pt x="556" y="613"/>
                  </a:lnTo>
                  <a:lnTo>
                    <a:pt x="524" y="603"/>
                  </a:lnTo>
                  <a:lnTo>
                    <a:pt x="642" y="592"/>
                  </a:lnTo>
                  <a:lnTo>
                    <a:pt x="792" y="603"/>
                  </a:lnTo>
                  <a:lnTo>
                    <a:pt x="930" y="613"/>
                  </a:lnTo>
                  <a:lnTo>
                    <a:pt x="1006" y="613"/>
                  </a:lnTo>
                  <a:lnTo>
                    <a:pt x="1016" y="603"/>
                  </a:lnTo>
                  <a:lnTo>
                    <a:pt x="1006" y="419"/>
                  </a:lnTo>
                  <a:lnTo>
                    <a:pt x="1016" y="215"/>
                  </a:lnTo>
                  <a:lnTo>
                    <a:pt x="1037" y="97"/>
                  </a:lnTo>
                  <a:lnTo>
                    <a:pt x="1037" y="64"/>
                  </a:lnTo>
                  <a:lnTo>
                    <a:pt x="930" y="54"/>
                  </a:lnTo>
                  <a:lnTo>
                    <a:pt x="685" y="43"/>
                  </a:lnTo>
                  <a:lnTo>
                    <a:pt x="342" y="64"/>
                  </a:lnTo>
                  <a:lnTo>
                    <a:pt x="118" y="43"/>
                  </a:lnTo>
                  <a:lnTo>
                    <a:pt x="85" y="97"/>
                  </a:lnTo>
                  <a:lnTo>
                    <a:pt x="64" y="215"/>
                  </a:lnTo>
                  <a:lnTo>
                    <a:pt x="43" y="431"/>
                  </a:lnTo>
                  <a:lnTo>
                    <a:pt x="33" y="606"/>
                  </a:lnTo>
                  <a:lnTo>
                    <a:pt x="140" y="624"/>
                  </a:lnTo>
                  <a:lnTo>
                    <a:pt x="268" y="613"/>
                  </a:lnTo>
                  <a:lnTo>
                    <a:pt x="377" y="606"/>
                  </a:lnTo>
                  <a:lnTo>
                    <a:pt x="481" y="596"/>
                  </a:lnTo>
                  <a:lnTo>
                    <a:pt x="506" y="624"/>
                  </a:lnTo>
                  <a:lnTo>
                    <a:pt x="442" y="627"/>
                  </a:lnTo>
                  <a:lnTo>
                    <a:pt x="342" y="634"/>
                  </a:lnTo>
                  <a:lnTo>
                    <a:pt x="239" y="660"/>
                  </a:lnTo>
                  <a:lnTo>
                    <a:pt x="100" y="660"/>
                  </a:lnTo>
                  <a:lnTo>
                    <a:pt x="0" y="634"/>
                  </a:lnTo>
                  <a:close/>
                </a:path>
              </a:pathLst>
            </a:custGeom>
            <a:solidFill>
              <a:srgbClr val="FFCC00"/>
            </a:solidFill>
            <a:ln w="9525">
              <a:solidFill>
                <a:srgbClr val="FFCC00"/>
              </a:solidFill>
              <a:round/>
              <a:headEnd/>
              <a:tailEnd/>
            </a:ln>
          </p:spPr>
          <p:txBody>
            <a:bodyPr/>
            <a:lstStyle/>
            <a:p>
              <a:endParaRPr lang="en-US"/>
            </a:p>
          </p:txBody>
        </p:sp>
        <p:grpSp>
          <p:nvGrpSpPr>
            <p:cNvPr id="7" name="Group 70"/>
            <p:cNvGrpSpPr>
              <a:grpSpLocks/>
            </p:cNvGrpSpPr>
            <p:nvPr/>
          </p:nvGrpSpPr>
          <p:grpSpPr bwMode="auto">
            <a:xfrm>
              <a:off x="3792" y="912"/>
              <a:ext cx="803" cy="1173"/>
              <a:chOff x="2168" y="2725"/>
              <a:chExt cx="803" cy="1173"/>
            </a:xfrm>
          </p:grpSpPr>
          <p:sp>
            <p:nvSpPr>
              <p:cNvPr id="303175" name="Freeform 71"/>
              <p:cNvSpPr>
                <a:spLocks/>
              </p:cNvSpPr>
              <p:nvPr/>
            </p:nvSpPr>
            <p:spPr bwMode="auto">
              <a:xfrm>
                <a:off x="2232" y="2883"/>
                <a:ext cx="224" cy="221"/>
              </a:xfrm>
              <a:custGeom>
                <a:avLst/>
                <a:gdLst/>
                <a:ahLst/>
                <a:cxnLst>
                  <a:cxn ang="0">
                    <a:pos x="311" y="167"/>
                  </a:cxn>
                  <a:cxn ang="0">
                    <a:pos x="275" y="80"/>
                  </a:cxn>
                  <a:cxn ang="0">
                    <a:pos x="202" y="21"/>
                  </a:cxn>
                  <a:cxn ang="0">
                    <a:pos x="138" y="0"/>
                  </a:cxn>
                  <a:cxn ang="0">
                    <a:pos x="87" y="0"/>
                  </a:cxn>
                  <a:cxn ang="0">
                    <a:pos x="43" y="21"/>
                  </a:cxn>
                  <a:cxn ang="0">
                    <a:pos x="0" y="94"/>
                  </a:cxn>
                  <a:cxn ang="0">
                    <a:pos x="0" y="195"/>
                  </a:cxn>
                  <a:cxn ang="0">
                    <a:pos x="21" y="266"/>
                  </a:cxn>
                  <a:cxn ang="0">
                    <a:pos x="66" y="346"/>
                  </a:cxn>
                  <a:cxn ang="0">
                    <a:pos x="153" y="419"/>
                  </a:cxn>
                  <a:cxn ang="0">
                    <a:pos x="239" y="440"/>
                  </a:cxn>
                  <a:cxn ang="0">
                    <a:pos x="311" y="419"/>
                  </a:cxn>
                  <a:cxn ang="0">
                    <a:pos x="348" y="375"/>
                  </a:cxn>
                  <a:cxn ang="0">
                    <a:pos x="355" y="282"/>
                  </a:cxn>
                  <a:cxn ang="0">
                    <a:pos x="348" y="231"/>
                  </a:cxn>
                  <a:cxn ang="0">
                    <a:pos x="442" y="158"/>
                  </a:cxn>
                  <a:cxn ang="0">
                    <a:pos x="449" y="122"/>
                  </a:cxn>
                  <a:cxn ang="0">
                    <a:pos x="398" y="115"/>
                  </a:cxn>
                  <a:cxn ang="0">
                    <a:pos x="311" y="167"/>
                  </a:cxn>
                </a:cxnLst>
                <a:rect l="0" t="0" r="r" b="b"/>
                <a:pathLst>
                  <a:path w="449" h="440">
                    <a:moveTo>
                      <a:pt x="311" y="167"/>
                    </a:moveTo>
                    <a:lnTo>
                      <a:pt x="275" y="80"/>
                    </a:lnTo>
                    <a:lnTo>
                      <a:pt x="202" y="21"/>
                    </a:lnTo>
                    <a:lnTo>
                      <a:pt x="138" y="0"/>
                    </a:lnTo>
                    <a:lnTo>
                      <a:pt x="87" y="0"/>
                    </a:lnTo>
                    <a:lnTo>
                      <a:pt x="43" y="21"/>
                    </a:lnTo>
                    <a:lnTo>
                      <a:pt x="0" y="94"/>
                    </a:lnTo>
                    <a:lnTo>
                      <a:pt x="0" y="195"/>
                    </a:lnTo>
                    <a:lnTo>
                      <a:pt x="21" y="266"/>
                    </a:lnTo>
                    <a:lnTo>
                      <a:pt x="66" y="346"/>
                    </a:lnTo>
                    <a:lnTo>
                      <a:pt x="153" y="419"/>
                    </a:lnTo>
                    <a:lnTo>
                      <a:pt x="239" y="440"/>
                    </a:lnTo>
                    <a:lnTo>
                      <a:pt x="311" y="419"/>
                    </a:lnTo>
                    <a:lnTo>
                      <a:pt x="348" y="375"/>
                    </a:lnTo>
                    <a:lnTo>
                      <a:pt x="355" y="282"/>
                    </a:lnTo>
                    <a:lnTo>
                      <a:pt x="348" y="231"/>
                    </a:lnTo>
                    <a:lnTo>
                      <a:pt x="442" y="158"/>
                    </a:lnTo>
                    <a:lnTo>
                      <a:pt x="449" y="122"/>
                    </a:lnTo>
                    <a:lnTo>
                      <a:pt x="398" y="115"/>
                    </a:lnTo>
                    <a:lnTo>
                      <a:pt x="311" y="167"/>
                    </a:lnTo>
                    <a:close/>
                  </a:path>
                </a:pathLst>
              </a:custGeom>
              <a:solidFill>
                <a:srgbClr val="000000"/>
              </a:solidFill>
              <a:ln w="9525">
                <a:noFill/>
                <a:round/>
                <a:headEnd/>
                <a:tailEnd/>
              </a:ln>
            </p:spPr>
            <p:txBody>
              <a:bodyPr/>
              <a:lstStyle/>
              <a:p>
                <a:endParaRPr lang="en-US"/>
              </a:p>
            </p:txBody>
          </p:sp>
          <p:sp>
            <p:nvSpPr>
              <p:cNvPr id="303176" name="Freeform 72"/>
              <p:cNvSpPr>
                <a:spLocks/>
              </p:cNvSpPr>
              <p:nvPr/>
            </p:nvSpPr>
            <p:spPr bwMode="auto">
              <a:xfrm>
                <a:off x="2362" y="3116"/>
                <a:ext cx="160" cy="358"/>
              </a:xfrm>
              <a:custGeom>
                <a:avLst/>
                <a:gdLst/>
                <a:ahLst/>
                <a:cxnLst>
                  <a:cxn ang="0">
                    <a:pos x="21" y="135"/>
                  </a:cxn>
                  <a:cxn ang="0">
                    <a:pos x="0" y="57"/>
                  </a:cxn>
                  <a:cxn ang="0">
                    <a:pos x="21" y="28"/>
                  </a:cxn>
                  <a:cxn ang="0">
                    <a:pos x="28" y="0"/>
                  </a:cxn>
                  <a:cxn ang="0">
                    <a:pos x="102" y="0"/>
                  </a:cxn>
                  <a:cxn ang="0">
                    <a:pos x="145" y="28"/>
                  </a:cxn>
                  <a:cxn ang="0">
                    <a:pos x="218" y="107"/>
                  </a:cxn>
                  <a:cxn ang="0">
                    <a:pos x="262" y="208"/>
                  </a:cxn>
                  <a:cxn ang="0">
                    <a:pos x="306" y="343"/>
                  </a:cxn>
                  <a:cxn ang="0">
                    <a:pos x="320" y="464"/>
                  </a:cxn>
                  <a:cxn ang="0">
                    <a:pos x="313" y="580"/>
                  </a:cxn>
                  <a:cxn ang="0">
                    <a:pos x="283" y="658"/>
                  </a:cxn>
                  <a:cxn ang="0">
                    <a:pos x="241" y="708"/>
                  </a:cxn>
                  <a:cxn ang="0">
                    <a:pos x="168" y="715"/>
                  </a:cxn>
                  <a:cxn ang="0">
                    <a:pos x="110" y="694"/>
                  </a:cxn>
                  <a:cxn ang="0">
                    <a:pos x="58" y="644"/>
                  </a:cxn>
                  <a:cxn ang="0">
                    <a:pos x="44" y="566"/>
                  </a:cxn>
                  <a:cxn ang="0">
                    <a:pos x="51" y="479"/>
                  </a:cxn>
                  <a:cxn ang="0">
                    <a:pos x="80" y="422"/>
                  </a:cxn>
                  <a:cxn ang="0">
                    <a:pos x="94" y="343"/>
                  </a:cxn>
                  <a:cxn ang="0">
                    <a:pos x="72" y="258"/>
                  </a:cxn>
                  <a:cxn ang="0">
                    <a:pos x="58" y="208"/>
                  </a:cxn>
                  <a:cxn ang="0">
                    <a:pos x="21" y="135"/>
                  </a:cxn>
                </a:cxnLst>
                <a:rect l="0" t="0" r="r" b="b"/>
                <a:pathLst>
                  <a:path w="320" h="715">
                    <a:moveTo>
                      <a:pt x="21" y="135"/>
                    </a:moveTo>
                    <a:lnTo>
                      <a:pt x="0" y="57"/>
                    </a:lnTo>
                    <a:lnTo>
                      <a:pt x="21" y="28"/>
                    </a:lnTo>
                    <a:lnTo>
                      <a:pt x="28" y="0"/>
                    </a:lnTo>
                    <a:lnTo>
                      <a:pt x="102" y="0"/>
                    </a:lnTo>
                    <a:lnTo>
                      <a:pt x="145" y="28"/>
                    </a:lnTo>
                    <a:lnTo>
                      <a:pt x="218" y="107"/>
                    </a:lnTo>
                    <a:lnTo>
                      <a:pt x="262" y="208"/>
                    </a:lnTo>
                    <a:lnTo>
                      <a:pt x="306" y="343"/>
                    </a:lnTo>
                    <a:lnTo>
                      <a:pt x="320" y="464"/>
                    </a:lnTo>
                    <a:lnTo>
                      <a:pt x="313" y="580"/>
                    </a:lnTo>
                    <a:lnTo>
                      <a:pt x="283" y="658"/>
                    </a:lnTo>
                    <a:lnTo>
                      <a:pt x="241" y="708"/>
                    </a:lnTo>
                    <a:lnTo>
                      <a:pt x="168" y="715"/>
                    </a:lnTo>
                    <a:lnTo>
                      <a:pt x="110" y="694"/>
                    </a:lnTo>
                    <a:lnTo>
                      <a:pt x="58" y="644"/>
                    </a:lnTo>
                    <a:lnTo>
                      <a:pt x="44" y="566"/>
                    </a:lnTo>
                    <a:lnTo>
                      <a:pt x="51" y="479"/>
                    </a:lnTo>
                    <a:lnTo>
                      <a:pt x="80" y="422"/>
                    </a:lnTo>
                    <a:lnTo>
                      <a:pt x="94" y="343"/>
                    </a:lnTo>
                    <a:lnTo>
                      <a:pt x="72" y="258"/>
                    </a:lnTo>
                    <a:lnTo>
                      <a:pt x="58" y="208"/>
                    </a:lnTo>
                    <a:lnTo>
                      <a:pt x="21" y="135"/>
                    </a:lnTo>
                    <a:close/>
                  </a:path>
                </a:pathLst>
              </a:custGeom>
              <a:solidFill>
                <a:srgbClr val="000000"/>
              </a:solidFill>
              <a:ln w="9525">
                <a:noFill/>
                <a:round/>
                <a:headEnd/>
                <a:tailEnd/>
              </a:ln>
            </p:spPr>
            <p:txBody>
              <a:bodyPr/>
              <a:lstStyle/>
              <a:p>
                <a:endParaRPr lang="en-US"/>
              </a:p>
            </p:txBody>
          </p:sp>
          <p:sp>
            <p:nvSpPr>
              <p:cNvPr id="303177" name="Freeform 73"/>
              <p:cNvSpPr>
                <a:spLocks/>
              </p:cNvSpPr>
              <p:nvPr/>
            </p:nvSpPr>
            <p:spPr bwMode="auto">
              <a:xfrm>
                <a:off x="2443" y="3405"/>
                <a:ext cx="249" cy="493"/>
              </a:xfrm>
              <a:custGeom>
                <a:avLst/>
                <a:gdLst/>
                <a:ahLst/>
                <a:cxnLst>
                  <a:cxn ang="0">
                    <a:pos x="0" y="50"/>
                  </a:cxn>
                  <a:cxn ang="0">
                    <a:pos x="22" y="7"/>
                  </a:cxn>
                  <a:cxn ang="0">
                    <a:pos x="73" y="0"/>
                  </a:cxn>
                  <a:cxn ang="0">
                    <a:pos x="123" y="21"/>
                  </a:cxn>
                  <a:cxn ang="0">
                    <a:pos x="195" y="135"/>
                  </a:cxn>
                  <a:cxn ang="0">
                    <a:pos x="274" y="294"/>
                  </a:cxn>
                  <a:cxn ang="0">
                    <a:pos x="288" y="422"/>
                  </a:cxn>
                  <a:cxn ang="0">
                    <a:pos x="295" y="650"/>
                  </a:cxn>
                  <a:cxn ang="0">
                    <a:pos x="274" y="808"/>
                  </a:cxn>
                  <a:cxn ang="0">
                    <a:pos x="274" y="837"/>
                  </a:cxn>
                  <a:cxn ang="0">
                    <a:pos x="339" y="872"/>
                  </a:cxn>
                  <a:cxn ang="0">
                    <a:pos x="497" y="915"/>
                  </a:cxn>
                  <a:cxn ang="0">
                    <a:pos x="497" y="944"/>
                  </a:cxn>
                  <a:cxn ang="0">
                    <a:pos x="425" y="986"/>
                  </a:cxn>
                  <a:cxn ang="0">
                    <a:pos x="354" y="965"/>
                  </a:cxn>
                  <a:cxn ang="0">
                    <a:pos x="231" y="887"/>
                  </a:cxn>
                  <a:cxn ang="0">
                    <a:pos x="195" y="851"/>
                  </a:cxn>
                  <a:cxn ang="0">
                    <a:pos x="195" y="815"/>
                  </a:cxn>
                  <a:cxn ang="0">
                    <a:pos x="224" y="794"/>
                  </a:cxn>
                  <a:cxn ang="0">
                    <a:pos x="252" y="664"/>
                  </a:cxn>
                  <a:cxn ang="0">
                    <a:pos x="245" y="472"/>
                  </a:cxn>
                  <a:cxn ang="0">
                    <a:pos x="217" y="351"/>
                  </a:cxn>
                  <a:cxn ang="0">
                    <a:pos x="144" y="200"/>
                  </a:cxn>
                  <a:cxn ang="0">
                    <a:pos x="66" y="121"/>
                  </a:cxn>
                  <a:cxn ang="0">
                    <a:pos x="0" y="50"/>
                  </a:cxn>
                </a:cxnLst>
                <a:rect l="0" t="0" r="r" b="b"/>
                <a:pathLst>
                  <a:path w="497" h="986">
                    <a:moveTo>
                      <a:pt x="0" y="50"/>
                    </a:moveTo>
                    <a:lnTo>
                      <a:pt x="22" y="7"/>
                    </a:lnTo>
                    <a:lnTo>
                      <a:pt x="73" y="0"/>
                    </a:lnTo>
                    <a:lnTo>
                      <a:pt x="123" y="21"/>
                    </a:lnTo>
                    <a:lnTo>
                      <a:pt x="195" y="135"/>
                    </a:lnTo>
                    <a:lnTo>
                      <a:pt x="274" y="294"/>
                    </a:lnTo>
                    <a:lnTo>
                      <a:pt x="288" y="422"/>
                    </a:lnTo>
                    <a:lnTo>
                      <a:pt x="295" y="650"/>
                    </a:lnTo>
                    <a:lnTo>
                      <a:pt x="274" y="808"/>
                    </a:lnTo>
                    <a:lnTo>
                      <a:pt x="274" y="837"/>
                    </a:lnTo>
                    <a:lnTo>
                      <a:pt x="339" y="872"/>
                    </a:lnTo>
                    <a:lnTo>
                      <a:pt x="497" y="915"/>
                    </a:lnTo>
                    <a:lnTo>
                      <a:pt x="497" y="944"/>
                    </a:lnTo>
                    <a:lnTo>
                      <a:pt x="425" y="986"/>
                    </a:lnTo>
                    <a:lnTo>
                      <a:pt x="354" y="965"/>
                    </a:lnTo>
                    <a:lnTo>
                      <a:pt x="231" y="887"/>
                    </a:lnTo>
                    <a:lnTo>
                      <a:pt x="195" y="851"/>
                    </a:lnTo>
                    <a:lnTo>
                      <a:pt x="195" y="815"/>
                    </a:lnTo>
                    <a:lnTo>
                      <a:pt x="224" y="794"/>
                    </a:lnTo>
                    <a:lnTo>
                      <a:pt x="252" y="664"/>
                    </a:lnTo>
                    <a:lnTo>
                      <a:pt x="245" y="472"/>
                    </a:lnTo>
                    <a:lnTo>
                      <a:pt x="217" y="351"/>
                    </a:lnTo>
                    <a:lnTo>
                      <a:pt x="144" y="200"/>
                    </a:lnTo>
                    <a:lnTo>
                      <a:pt x="66" y="121"/>
                    </a:lnTo>
                    <a:lnTo>
                      <a:pt x="0" y="50"/>
                    </a:lnTo>
                    <a:close/>
                  </a:path>
                </a:pathLst>
              </a:custGeom>
              <a:solidFill>
                <a:srgbClr val="000000"/>
              </a:solidFill>
              <a:ln w="9525">
                <a:noFill/>
                <a:round/>
                <a:headEnd/>
                <a:tailEnd/>
              </a:ln>
            </p:spPr>
            <p:txBody>
              <a:bodyPr/>
              <a:lstStyle/>
              <a:p>
                <a:endParaRPr lang="en-US"/>
              </a:p>
            </p:txBody>
          </p:sp>
          <p:sp>
            <p:nvSpPr>
              <p:cNvPr id="303178" name="Freeform 74"/>
              <p:cNvSpPr>
                <a:spLocks/>
              </p:cNvSpPr>
              <p:nvPr/>
            </p:nvSpPr>
            <p:spPr bwMode="auto">
              <a:xfrm>
                <a:off x="2313" y="3395"/>
                <a:ext cx="168" cy="440"/>
              </a:xfrm>
              <a:custGeom>
                <a:avLst/>
                <a:gdLst/>
                <a:ahLst/>
                <a:cxnLst>
                  <a:cxn ang="0">
                    <a:pos x="116" y="150"/>
                  </a:cxn>
                  <a:cxn ang="0">
                    <a:pos x="153" y="29"/>
                  </a:cxn>
                  <a:cxn ang="0">
                    <a:pos x="198" y="0"/>
                  </a:cxn>
                  <a:cxn ang="0">
                    <a:pos x="270" y="43"/>
                  </a:cxn>
                  <a:cxn ang="0">
                    <a:pos x="240" y="128"/>
                  </a:cxn>
                  <a:cxn ang="0">
                    <a:pos x="189" y="193"/>
                  </a:cxn>
                  <a:cxn ang="0">
                    <a:pos x="168" y="265"/>
                  </a:cxn>
                  <a:cxn ang="0">
                    <a:pos x="168" y="372"/>
                  </a:cxn>
                  <a:cxn ang="0">
                    <a:pos x="219" y="536"/>
                  </a:cxn>
                  <a:cxn ang="0">
                    <a:pos x="299" y="708"/>
                  </a:cxn>
                  <a:cxn ang="0">
                    <a:pos x="336" y="773"/>
                  </a:cxn>
                  <a:cxn ang="0">
                    <a:pos x="322" y="844"/>
                  </a:cxn>
                  <a:cxn ang="0">
                    <a:pos x="270" y="851"/>
                  </a:cxn>
                  <a:cxn ang="0">
                    <a:pos x="168" y="851"/>
                  </a:cxn>
                  <a:cxn ang="0">
                    <a:pos x="44" y="879"/>
                  </a:cxn>
                  <a:cxn ang="0">
                    <a:pos x="0" y="879"/>
                  </a:cxn>
                  <a:cxn ang="0">
                    <a:pos x="7" y="801"/>
                  </a:cxn>
                  <a:cxn ang="0">
                    <a:pos x="44" y="794"/>
                  </a:cxn>
                  <a:cxn ang="0">
                    <a:pos x="212" y="794"/>
                  </a:cxn>
                  <a:cxn ang="0">
                    <a:pos x="240" y="787"/>
                  </a:cxn>
                  <a:cxn ang="0">
                    <a:pos x="263" y="765"/>
                  </a:cxn>
                  <a:cxn ang="0">
                    <a:pos x="233" y="666"/>
                  </a:cxn>
                  <a:cxn ang="0">
                    <a:pos x="182" y="550"/>
                  </a:cxn>
                  <a:cxn ang="0">
                    <a:pos x="138" y="458"/>
                  </a:cxn>
                  <a:cxn ang="0">
                    <a:pos x="116" y="358"/>
                  </a:cxn>
                  <a:cxn ang="0">
                    <a:pos x="109" y="258"/>
                  </a:cxn>
                  <a:cxn ang="0">
                    <a:pos x="109" y="193"/>
                  </a:cxn>
                  <a:cxn ang="0">
                    <a:pos x="116" y="150"/>
                  </a:cxn>
                </a:cxnLst>
                <a:rect l="0" t="0" r="r" b="b"/>
                <a:pathLst>
                  <a:path w="336" h="879">
                    <a:moveTo>
                      <a:pt x="116" y="150"/>
                    </a:moveTo>
                    <a:lnTo>
                      <a:pt x="153" y="29"/>
                    </a:lnTo>
                    <a:lnTo>
                      <a:pt x="198" y="0"/>
                    </a:lnTo>
                    <a:lnTo>
                      <a:pt x="270" y="43"/>
                    </a:lnTo>
                    <a:lnTo>
                      <a:pt x="240" y="128"/>
                    </a:lnTo>
                    <a:lnTo>
                      <a:pt x="189" y="193"/>
                    </a:lnTo>
                    <a:lnTo>
                      <a:pt x="168" y="265"/>
                    </a:lnTo>
                    <a:lnTo>
                      <a:pt x="168" y="372"/>
                    </a:lnTo>
                    <a:lnTo>
                      <a:pt x="219" y="536"/>
                    </a:lnTo>
                    <a:lnTo>
                      <a:pt x="299" y="708"/>
                    </a:lnTo>
                    <a:lnTo>
                      <a:pt x="336" y="773"/>
                    </a:lnTo>
                    <a:lnTo>
                      <a:pt x="322" y="844"/>
                    </a:lnTo>
                    <a:lnTo>
                      <a:pt x="270" y="851"/>
                    </a:lnTo>
                    <a:lnTo>
                      <a:pt x="168" y="851"/>
                    </a:lnTo>
                    <a:lnTo>
                      <a:pt x="44" y="879"/>
                    </a:lnTo>
                    <a:lnTo>
                      <a:pt x="0" y="879"/>
                    </a:lnTo>
                    <a:lnTo>
                      <a:pt x="7" y="801"/>
                    </a:lnTo>
                    <a:lnTo>
                      <a:pt x="44" y="794"/>
                    </a:lnTo>
                    <a:lnTo>
                      <a:pt x="212" y="794"/>
                    </a:lnTo>
                    <a:lnTo>
                      <a:pt x="240" y="787"/>
                    </a:lnTo>
                    <a:lnTo>
                      <a:pt x="263" y="765"/>
                    </a:lnTo>
                    <a:lnTo>
                      <a:pt x="233" y="666"/>
                    </a:lnTo>
                    <a:lnTo>
                      <a:pt x="182" y="550"/>
                    </a:lnTo>
                    <a:lnTo>
                      <a:pt x="138" y="458"/>
                    </a:lnTo>
                    <a:lnTo>
                      <a:pt x="116" y="358"/>
                    </a:lnTo>
                    <a:lnTo>
                      <a:pt x="109" y="258"/>
                    </a:lnTo>
                    <a:lnTo>
                      <a:pt x="109" y="193"/>
                    </a:lnTo>
                    <a:lnTo>
                      <a:pt x="116" y="150"/>
                    </a:lnTo>
                    <a:close/>
                  </a:path>
                </a:pathLst>
              </a:custGeom>
              <a:solidFill>
                <a:srgbClr val="000000"/>
              </a:solidFill>
              <a:ln w="9525">
                <a:noFill/>
                <a:round/>
                <a:headEnd/>
                <a:tailEnd/>
              </a:ln>
            </p:spPr>
            <p:txBody>
              <a:bodyPr/>
              <a:lstStyle/>
              <a:p>
                <a:endParaRPr lang="en-US"/>
              </a:p>
            </p:txBody>
          </p:sp>
          <p:sp>
            <p:nvSpPr>
              <p:cNvPr id="303179" name="Freeform 75"/>
              <p:cNvSpPr>
                <a:spLocks/>
              </p:cNvSpPr>
              <p:nvPr/>
            </p:nvSpPr>
            <p:spPr bwMode="auto">
              <a:xfrm>
                <a:off x="2415" y="2725"/>
                <a:ext cx="556" cy="457"/>
              </a:xfrm>
              <a:custGeom>
                <a:avLst/>
                <a:gdLst/>
                <a:ahLst/>
                <a:cxnLst>
                  <a:cxn ang="0">
                    <a:pos x="22" y="820"/>
                  </a:cxn>
                  <a:cxn ang="0">
                    <a:pos x="0" y="863"/>
                  </a:cxn>
                  <a:cxn ang="0">
                    <a:pos x="36" y="913"/>
                  </a:cxn>
                  <a:cxn ang="0">
                    <a:pos x="79" y="913"/>
                  </a:cxn>
                  <a:cxn ang="0">
                    <a:pos x="264" y="863"/>
                  </a:cxn>
                  <a:cxn ang="0">
                    <a:pos x="435" y="770"/>
                  </a:cxn>
                  <a:cxn ang="0">
                    <a:pos x="586" y="671"/>
                  </a:cxn>
                  <a:cxn ang="0">
                    <a:pos x="792" y="514"/>
                  </a:cxn>
                  <a:cxn ang="0">
                    <a:pos x="942" y="356"/>
                  </a:cxn>
                  <a:cxn ang="0">
                    <a:pos x="1070" y="206"/>
                  </a:cxn>
                  <a:cxn ang="0">
                    <a:pos x="1113" y="92"/>
                  </a:cxn>
                  <a:cxn ang="0">
                    <a:pos x="1113" y="28"/>
                  </a:cxn>
                  <a:cxn ang="0">
                    <a:pos x="1056" y="0"/>
                  </a:cxn>
                  <a:cxn ang="0">
                    <a:pos x="978" y="7"/>
                  </a:cxn>
                  <a:cxn ang="0">
                    <a:pos x="949" y="106"/>
                  </a:cxn>
                  <a:cxn ang="0">
                    <a:pos x="963" y="171"/>
                  </a:cxn>
                  <a:cxn ang="0">
                    <a:pos x="985" y="228"/>
                  </a:cxn>
                  <a:cxn ang="0">
                    <a:pos x="935" y="313"/>
                  </a:cxn>
                  <a:cxn ang="0">
                    <a:pos x="814" y="413"/>
                  </a:cxn>
                  <a:cxn ang="0">
                    <a:pos x="678" y="521"/>
                  </a:cxn>
                  <a:cxn ang="0">
                    <a:pos x="520" y="607"/>
                  </a:cxn>
                  <a:cxn ang="0">
                    <a:pos x="371" y="706"/>
                  </a:cxn>
                  <a:cxn ang="0">
                    <a:pos x="214" y="763"/>
                  </a:cxn>
                  <a:cxn ang="0">
                    <a:pos x="121" y="778"/>
                  </a:cxn>
                  <a:cxn ang="0">
                    <a:pos x="22" y="820"/>
                  </a:cxn>
                </a:cxnLst>
                <a:rect l="0" t="0" r="r" b="b"/>
                <a:pathLst>
                  <a:path w="1113" h="913">
                    <a:moveTo>
                      <a:pt x="22" y="820"/>
                    </a:moveTo>
                    <a:lnTo>
                      <a:pt x="0" y="863"/>
                    </a:lnTo>
                    <a:lnTo>
                      <a:pt x="36" y="913"/>
                    </a:lnTo>
                    <a:lnTo>
                      <a:pt x="79" y="913"/>
                    </a:lnTo>
                    <a:lnTo>
                      <a:pt x="264" y="863"/>
                    </a:lnTo>
                    <a:lnTo>
                      <a:pt x="435" y="770"/>
                    </a:lnTo>
                    <a:lnTo>
                      <a:pt x="586" y="671"/>
                    </a:lnTo>
                    <a:lnTo>
                      <a:pt x="792" y="514"/>
                    </a:lnTo>
                    <a:lnTo>
                      <a:pt x="942" y="356"/>
                    </a:lnTo>
                    <a:lnTo>
                      <a:pt x="1070" y="206"/>
                    </a:lnTo>
                    <a:lnTo>
                      <a:pt x="1113" y="92"/>
                    </a:lnTo>
                    <a:lnTo>
                      <a:pt x="1113" y="28"/>
                    </a:lnTo>
                    <a:lnTo>
                      <a:pt x="1056" y="0"/>
                    </a:lnTo>
                    <a:lnTo>
                      <a:pt x="978" y="7"/>
                    </a:lnTo>
                    <a:lnTo>
                      <a:pt x="949" y="106"/>
                    </a:lnTo>
                    <a:lnTo>
                      <a:pt x="963" y="171"/>
                    </a:lnTo>
                    <a:lnTo>
                      <a:pt x="985" y="228"/>
                    </a:lnTo>
                    <a:lnTo>
                      <a:pt x="935" y="313"/>
                    </a:lnTo>
                    <a:lnTo>
                      <a:pt x="814" y="413"/>
                    </a:lnTo>
                    <a:lnTo>
                      <a:pt x="678" y="521"/>
                    </a:lnTo>
                    <a:lnTo>
                      <a:pt x="520" y="607"/>
                    </a:lnTo>
                    <a:lnTo>
                      <a:pt x="371" y="706"/>
                    </a:lnTo>
                    <a:lnTo>
                      <a:pt x="214" y="763"/>
                    </a:lnTo>
                    <a:lnTo>
                      <a:pt x="121" y="778"/>
                    </a:lnTo>
                    <a:lnTo>
                      <a:pt x="22" y="820"/>
                    </a:lnTo>
                    <a:close/>
                  </a:path>
                </a:pathLst>
              </a:custGeom>
              <a:solidFill>
                <a:srgbClr val="000000"/>
              </a:solidFill>
              <a:ln w="9525">
                <a:noFill/>
                <a:round/>
                <a:headEnd/>
                <a:tailEnd/>
              </a:ln>
            </p:spPr>
            <p:txBody>
              <a:bodyPr/>
              <a:lstStyle/>
              <a:p>
                <a:endParaRPr lang="en-US"/>
              </a:p>
            </p:txBody>
          </p:sp>
          <p:sp>
            <p:nvSpPr>
              <p:cNvPr id="303180" name="Freeform 76"/>
              <p:cNvSpPr>
                <a:spLocks/>
              </p:cNvSpPr>
              <p:nvPr/>
            </p:nvSpPr>
            <p:spPr bwMode="auto">
              <a:xfrm>
                <a:off x="2168" y="2739"/>
                <a:ext cx="301" cy="467"/>
              </a:xfrm>
              <a:custGeom>
                <a:avLst/>
                <a:gdLst/>
                <a:ahLst/>
                <a:cxnLst>
                  <a:cxn ang="0">
                    <a:pos x="431" y="812"/>
                  </a:cxn>
                  <a:cxn ang="0">
                    <a:pos x="459" y="833"/>
                  </a:cxn>
                  <a:cxn ang="0">
                    <a:pos x="459" y="883"/>
                  </a:cxn>
                  <a:cxn ang="0">
                    <a:pos x="416" y="933"/>
                  </a:cxn>
                  <a:cxn ang="0">
                    <a:pos x="309" y="840"/>
                  </a:cxn>
                  <a:cxn ang="0">
                    <a:pos x="123" y="648"/>
                  </a:cxn>
                  <a:cxn ang="0">
                    <a:pos x="7" y="513"/>
                  </a:cxn>
                  <a:cxn ang="0">
                    <a:pos x="0" y="448"/>
                  </a:cxn>
                  <a:cxn ang="0">
                    <a:pos x="15" y="363"/>
                  </a:cxn>
                  <a:cxn ang="0">
                    <a:pos x="109" y="270"/>
                  </a:cxn>
                  <a:cxn ang="0">
                    <a:pos x="294" y="149"/>
                  </a:cxn>
                  <a:cxn ang="0">
                    <a:pos x="466" y="57"/>
                  </a:cxn>
                  <a:cxn ang="0">
                    <a:pos x="473" y="21"/>
                  </a:cxn>
                  <a:cxn ang="0">
                    <a:pos x="532" y="0"/>
                  </a:cxn>
                  <a:cxn ang="0">
                    <a:pos x="603" y="42"/>
                  </a:cxn>
                  <a:cxn ang="0">
                    <a:pos x="596" y="142"/>
                  </a:cxn>
                  <a:cxn ang="0">
                    <a:pos x="546" y="171"/>
                  </a:cxn>
                  <a:cxn ang="0">
                    <a:pos x="488" y="156"/>
                  </a:cxn>
                  <a:cxn ang="0">
                    <a:pos x="466" y="106"/>
                  </a:cxn>
                  <a:cxn ang="0">
                    <a:pos x="324" y="185"/>
                  </a:cxn>
                  <a:cxn ang="0">
                    <a:pos x="144" y="299"/>
                  </a:cxn>
                  <a:cxn ang="0">
                    <a:pos x="72" y="356"/>
                  </a:cxn>
                  <a:cxn ang="0">
                    <a:pos x="36" y="420"/>
                  </a:cxn>
                  <a:cxn ang="0">
                    <a:pos x="43" y="484"/>
                  </a:cxn>
                  <a:cxn ang="0">
                    <a:pos x="101" y="555"/>
                  </a:cxn>
                  <a:cxn ang="0">
                    <a:pos x="272" y="691"/>
                  </a:cxn>
                  <a:cxn ang="0">
                    <a:pos x="345" y="755"/>
                  </a:cxn>
                  <a:cxn ang="0">
                    <a:pos x="431" y="812"/>
                  </a:cxn>
                </a:cxnLst>
                <a:rect l="0" t="0" r="r" b="b"/>
                <a:pathLst>
                  <a:path w="603" h="933">
                    <a:moveTo>
                      <a:pt x="431" y="812"/>
                    </a:moveTo>
                    <a:lnTo>
                      <a:pt x="459" y="833"/>
                    </a:lnTo>
                    <a:lnTo>
                      <a:pt x="459" y="883"/>
                    </a:lnTo>
                    <a:lnTo>
                      <a:pt x="416" y="933"/>
                    </a:lnTo>
                    <a:lnTo>
                      <a:pt x="309" y="840"/>
                    </a:lnTo>
                    <a:lnTo>
                      <a:pt x="123" y="648"/>
                    </a:lnTo>
                    <a:lnTo>
                      <a:pt x="7" y="513"/>
                    </a:lnTo>
                    <a:lnTo>
                      <a:pt x="0" y="448"/>
                    </a:lnTo>
                    <a:lnTo>
                      <a:pt x="15" y="363"/>
                    </a:lnTo>
                    <a:lnTo>
                      <a:pt x="109" y="270"/>
                    </a:lnTo>
                    <a:lnTo>
                      <a:pt x="294" y="149"/>
                    </a:lnTo>
                    <a:lnTo>
                      <a:pt x="466" y="57"/>
                    </a:lnTo>
                    <a:lnTo>
                      <a:pt x="473" y="21"/>
                    </a:lnTo>
                    <a:lnTo>
                      <a:pt x="532" y="0"/>
                    </a:lnTo>
                    <a:lnTo>
                      <a:pt x="603" y="42"/>
                    </a:lnTo>
                    <a:lnTo>
                      <a:pt x="596" y="142"/>
                    </a:lnTo>
                    <a:lnTo>
                      <a:pt x="546" y="171"/>
                    </a:lnTo>
                    <a:lnTo>
                      <a:pt x="488" y="156"/>
                    </a:lnTo>
                    <a:lnTo>
                      <a:pt x="466" y="106"/>
                    </a:lnTo>
                    <a:lnTo>
                      <a:pt x="324" y="185"/>
                    </a:lnTo>
                    <a:lnTo>
                      <a:pt x="144" y="299"/>
                    </a:lnTo>
                    <a:lnTo>
                      <a:pt x="72" y="356"/>
                    </a:lnTo>
                    <a:lnTo>
                      <a:pt x="36" y="420"/>
                    </a:lnTo>
                    <a:lnTo>
                      <a:pt x="43" y="484"/>
                    </a:lnTo>
                    <a:lnTo>
                      <a:pt x="101" y="555"/>
                    </a:lnTo>
                    <a:lnTo>
                      <a:pt x="272" y="691"/>
                    </a:lnTo>
                    <a:lnTo>
                      <a:pt x="345" y="755"/>
                    </a:lnTo>
                    <a:lnTo>
                      <a:pt x="431" y="812"/>
                    </a:lnTo>
                    <a:close/>
                  </a:path>
                </a:pathLst>
              </a:custGeom>
              <a:solidFill>
                <a:srgbClr val="000000"/>
              </a:solidFill>
              <a:ln w="9525">
                <a:noFill/>
                <a:round/>
                <a:headEnd/>
                <a:tailEnd/>
              </a:ln>
            </p:spPr>
            <p:txBody>
              <a:bodyPr/>
              <a:lstStyle/>
              <a:p>
                <a:endParaRPr lang="en-US"/>
              </a:p>
            </p:txBody>
          </p:sp>
        </p:grpSp>
        <p:sp>
          <p:nvSpPr>
            <p:cNvPr id="303181" name="Freeform 77"/>
            <p:cNvSpPr>
              <a:spLocks/>
            </p:cNvSpPr>
            <p:nvPr/>
          </p:nvSpPr>
          <p:spPr bwMode="auto">
            <a:xfrm>
              <a:off x="3456" y="384"/>
              <a:ext cx="503" cy="283"/>
            </a:xfrm>
            <a:custGeom>
              <a:avLst/>
              <a:gdLst/>
              <a:ahLst/>
              <a:cxnLst>
                <a:cxn ang="0">
                  <a:pos x="214" y="512"/>
                </a:cxn>
                <a:cxn ang="0">
                  <a:pos x="90" y="500"/>
                </a:cxn>
                <a:cxn ang="0">
                  <a:pos x="12" y="479"/>
                </a:cxn>
                <a:cxn ang="0">
                  <a:pos x="0" y="552"/>
                </a:cxn>
                <a:cxn ang="0">
                  <a:pos x="399" y="540"/>
                </a:cxn>
                <a:cxn ang="0">
                  <a:pos x="764" y="555"/>
                </a:cxn>
                <a:cxn ang="0">
                  <a:pos x="1006" y="566"/>
                </a:cxn>
                <a:cxn ang="0">
                  <a:pos x="999" y="512"/>
                </a:cxn>
                <a:cxn ang="0">
                  <a:pos x="999" y="295"/>
                </a:cxn>
                <a:cxn ang="0">
                  <a:pos x="1006" y="54"/>
                </a:cxn>
                <a:cxn ang="0">
                  <a:pos x="987" y="22"/>
                </a:cxn>
                <a:cxn ang="0">
                  <a:pos x="945" y="0"/>
                </a:cxn>
                <a:cxn ang="0">
                  <a:pos x="664" y="14"/>
                </a:cxn>
                <a:cxn ang="0">
                  <a:pos x="375" y="12"/>
                </a:cxn>
                <a:cxn ang="0">
                  <a:pos x="140" y="5"/>
                </a:cxn>
                <a:cxn ang="0">
                  <a:pos x="90" y="22"/>
                </a:cxn>
                <a:cxn ang="0">
                  <a:pos x="79" y="47"/>
                </a:cxn>
                <a:cxn ang="0">
                  <a:pos x="69" y="198"/>
                </a:cxn>
                <a:cxn ang="0">
                  <a:pos x="47" y="361"/>
                </a:cxn>
                <a:cxn ang="0">
                  <a:pos x="26" y="455"/>
                </a:cxn>
                <a:cxn ang="0">
                  <a:pos x="57" y="455"/>
                </a:cxn>
                <a:cxn ang="0">
                  <a:pos x="79" y="382"/>
                </a:cxn>
                <a:cxn ang="0">
                  <a:pos x="97" y="220"/>
                </a:cxn>
                <a:cxn ang="0">
                  <a:pos x="107" y="130"/>
                </a:cxn>
                <a:cxn ang="0">
                  <a:pos x="111" y="57"/>
                </a:cxn>
                <a:cxn ang="0">
                  <a:pos x="140" y="43"/>
                </a:cxn>
                <a:cxn ang="0">
                  <a:pos x="197" y="43"/>
                </a:cxn>
                <a:cxn ang="0">
                  <a:pos x="432" y="47"/>
                </a:cxn>
                <a:cxn ang="0">
                  <a:pos x="678" y="47"/>
                </a:cxn>
                <a:cxn ang="0">
                  <a:pos x="878" y="43"/>
                </a:cxn>
                <a:cxn ang="0">
                  <a:pos x="913" y="36"/>
                </a:cxn>
                <a:cxn ang="0">
                  <a:pos x="963" y="87"/>
                </a:cxn>
                <a:cxn ang="0">
                  <a:pos x="973" y="151"/>
                </a:cxn>
                <a:cxn ang="0">
                  <a:pos x="966" y="404"/>
                </a:cxn>
                <a:cxn ang="0">
                  <a:pos x="956" y="512"/>
                </a:cxn>
                <a:cxn ang="0">
                  <a:pos x="923" y="530"/>
                </a:cxn>
                <a:cxn ang="0">
                  <a:pos x="752" y="519"/>
                </a:cxn>
                <a:cxn ang="0">
                  <a:pos x="492" y="512"/>
                </a:cxn>
                <a:cxn ang="0">
                  <a:pos x="282" y="519"/>
                </a:cxn>
                <a:cxn ang="0">
                  <a:pos x="183" y="512"/>
                </a:cxn>
                <a:cxn ang="0">
                  <a:pos x="214" y="512"/>
                </a:cxn>
              </a:cxnLst>
              <a:rect l="0" t="0" r="r" b="b"/>
              <a:pathLst>
                <a:path w="1006" h="566">
                  <a:moveTo>
                    <a:pt x="214" y="512"/>
                  </a:moveTo>
                  <a:lnTo>
                    <a:pt x="90" y="500"/>
                  </a:lnTo>
                  <a:lnTo>
                    <a:pt x="12" y="479"/>
                  </a:lnTo>
                  <a:lnTo>
                    <a:pt x="0" y="552"/>
                  </a:lnTo>
                  <a:lnTo>
                    <a:pt x="399" y="540"/>
                  </a:lnTo>
                  <a:lnTo>
                    <a:pt x="764" y="555"/>
                  </a:lnTo>
                  <a:lnTo>
                    <a:pt x="1006" y="566"/>
                  </a:lnTo>
                  <a:lnTo>
                    <a:pt x="999" y="512"/>
                  </a:lnTo>
                  <a:lnTo>
                    <a:pt x="999" y="295"/>
                  </a:lnTo>
                  <a:lnTo>
                    <a:pt x="1006" y="54"/>
                  </a:lnTo>
                  <a:lnTo>
                    <a:pt x="987" y="22"/>
                  </a:lnTo>
                  <a:lnTo>
                    <a:pt x="945" y="0"/>
                  </a:lnTo>
                  <a:lnTo>
                    <a:pt x="664" y="14"/>
                  </a:lnTo>
                  <a:lnTo>
                    <a:pt x="375" y="12"/>
                  </a:lnTo>
                  <a:lnTo>
                    <a:pt x="140" y="5"/>
                  </a:lnTo>
                  <a:lnTo>
                    <a:pt x="90" y="22"/>
                  </a:lnTo>
                  <a:lnTo>
                    <a:pt x="79" y="47"/>
                  </a:lnTo>
                  <a:lnTo>
                    <a:pt x="69" y="198"/>
                  </a:lnTo>
                  <a:lnTo>
                    <a:pt x="47" y="361"/>
                  </a:lnTo>
                  <a:lnTo>
                    <a:pt x="26" y="455"/>
                  </a:lnTo>
                  <a:lnTo>
                    <a:pt x="57" y="455"/>
                  </a:lnTo>
                  <a:lnTo>
                    <a:pt x="79" y="382"/>
                  </a:lnTo>
                  <a:lnTo>
                    <a:pt x="97" y="220"/>
                  </a:lnTo>
                  <a:lnTo>
                    <a:pt x="107" y="130"/>
                  </a:lnTo>
                  <a:lnTo>
                    <a:pt x="111" y="57"/>
                  </a:lnTo>
                  <a:lnTo>
                    <a:pt x="140" y="43"/>
                  </a:lnTo>
                  <a:lnTo>
                    <a:pt x="197" y="43"/>
                  </a:lnTo>
                  <a:lnTo>
                    <a:pt x="432" y="47"/>
                  </a:lnTo>
                  <a:lnTo>
                    <a:pt x="678" y="47"/>
                  </a:lnTo>
                  <a:lnTo>
                    <a:pt x="878" y="43"/>
                  </a:lnTo>
                  <a:lnTo>
                    <a:pt x="913" y="36"/>
                  </a:lnTo>
                  <a:lnTo>
                    <a:pt x="963" y="87"/>
                  </a:lnTo>
                  <a:lnTo>
                    <a:pt x="973" y="151"/>
                  </a:lnTo>
                  <a:lnTo>
                    <a:pt x="966" y="404"/>
                  </a:lnTo>
                  <a:lnTo>
                    <a:pt x="956" y="512"/>
                  </a:lnTo>
                  <a:lnTo>
                    <a:pt x="923" y="530"/>
                  </a:lnTo>
                  <a:lnTo>
                    <a:pt x="752" y="519"/>
                  </a:lnTo>
                  <a:lnTo>
                    <a:pt x="492" y="512"/>
                  </a:lnTo>
                  <a:lnTo>
                    <a:pt x="282" y="519"/>
                  </a:lnTo>
                  <a:lnTo>
                    <a:pt x="183" y="512"/>
                  </a:lnTo>
                  <a:lnTo>
                    <a:pt x="214" y="512"/>
                  </a:lnTo>
                  <a:close/>
                </a:path>
              </a:pathLst>
            </a:custGeom>
            <a:solidFill>
              <a:srgbClr val="000000"/>
            </a:solidFill>
            <a:ln w="9525">
              <a:solidFill>
                <a:schemeClr val="tx1"/>
              </a:solidFill>
              <a:round/>
              <a:headEnd/>
              <a:tailEnd/>
            </a:ln>
          </p:spPr>
          <p:txBody>
            <a:bodyPr/>
            <a:lstStyle/>
            <a:p>
              <a:endParaRPr lang="en-US"/>
            </a:p>
          </p:txBody>
        </p:sp>
        <p:sp>
          <p:nvSpPr>
            <p:cNvPr id="303182" name="Freeform 78"/>
            <p:cNvSpPr>
              <a:spLocks/>
            </p:cNvSpPr>
            <p:nvPr/>
          </p:nvSpPr>
          <p:spPr bwMode="auto">
            <a:xfrm>
              <a:off x="4176" y="1200"/>
              <a:ext cx="1117" cy="42"/>
            </a:xfrm>
            <a:custGeom>
              <a:avLst/>
              <a:gdLst/>
              <a:ahLst/>
              <a:cxnLst>
                <a:cxn ang="0">
                  <a:pos x="0" y="28"/>
                </a:cxn>
                <a:cxn ang="0">
                  <a:pos x="536" y="28"/>
                </a:cxn>
                <a:cxn ang="0">
                  <a:pos x="962" y="15"/>
                </a:cxn>
                <a:cxn ang="0">
                  <a:pos x="1285" y="11"/>
                </a:cxn>
                <a:cxn ang="0">
                  <a:pos x="1583" y="24"/>
                </a:cxn>
                <a:cxn ang="0">
                  <a:pos x="1948" y="15"/>
                </a:cxn>
                <a:cxn ang="0">
                  <a:pos x="2204" y="0"/>
                </a:cxn>
                <a:cxn ang="0">
                  <a:pos x="2235" y="40"/>
                </a:cxn>
                <a:cxn ang="0">
                  <a:pos x="2040" y="40"/>
                </a:cxn>
                <a:cxn ang="0">
                  <a:pos x="1731" y="60"/>
                </a:cxn>
                <a:cxn ang="0">
                  <a:pos x="1316" y="60"/>
                </a:cxn>
                <a:cxn ang="0">
                  <a:pos x="1107" y="48"/>
                </a:cxn>
                <a:cxn ang="0">
                  <a:pos x="755" y="60"/>
                </a:cxn>
                <a:cxn ang="0">
                  <a:pos x="472" y="60"/>
                </a:cxn>
                <a:cxn ang="0">
                  <a:pos x="152" y="64"/>
                </a:cxn>
                <a:cxn ang="0">
                  <a:pos x="10" y="84"/>
                </a:cxn>
                <a:cxn ang="0">
                  <a:pos x="0" y="28"/>
                </a:cxn>
              </a:cxnLst>
              <a:rect l="0" t="0" r="r" b="b"/>
              <a:pathLst>
                <a:path w="2235" h="84">
                  <a:moveTo>
                    <a:pt x="0" y="28"/>
                  </a:moveTo>
                  <a:lnTo>
                    <a:pt x="536" y="28"/>
                  </a:lnTo>
                  <a:lnTo>
                    <a:pt x="962" y="15"/>
                  </a:lnTo>
                  <a:lnTo>
                    <a:pt x="1285" y="11"/>
                  </a:lnTo>
                  <a:lnTo>
                    <a:pt x="1583" y="24"/>
                  </a:lnTo>
                  <a:lnTo>
                    <a:pt x="1948" y="15"/>
                  </a:lnTo>
                  <a:lnTo>
                    <a:pt x="2204" y="0"/>
                  </a:lnTo>
                  <a:lnTo>
                    <a:pt x="2235" y="40"/>
                  </a:lnTo>
                  <a:lnTo>
                    <a:pt x="2040" y="40"/>
                  </a:lnTo>
                  <a:lnTo>
                    <a:pt x="1731" y="60"/>
                  </a:lnTo>
                  <a:lnTo>
                    <a:pt x="1316" y="60"/>
                  </a:lnTo>
                  <a:lnTo>
                    <a:pt x="1107" y="48"/>
                  </a:lnTo>
                  <a:lnTo>
                    <a:pt x="755" y="60"/>
                  </a:lnTo>
                  <a:lnTo>
                    <a:pt x="472" y="60"/>
                  </a:lnTo>
                  <a:lnTo>
                    <a:pt x="152" y="64"/>
                  </a:lnTo>
                  <a:lnTo>
                    <a:pt x="10" y="84"/>
                  </a:lnTo>
                  <a:lnTo>
                    <a:pt x="0" y="28"/>
                  </a:lnTo>
                  <a:close/>
                </a:path>
              </a:pathLst>
            </a:custGeom>
            <a:solidFill>
              <a:srgbClr val="000000"/>
            </a:solidFill>
            <a:ln w="9525">
              <a:noFill/>
              <a:round/>
              <a:headEnd/>
              <a:tailEnd/>
            </a:ln>
          </p:spPr>
          <p:txBody>
            <a:bodyPr/>
            <a:lstStyle/>
            <a:p>
              <a:endParaRPr lang="en-US"/>
            </a:p>
          </p:txBody>
        </p:sp>
        <p:sp>
          <p:nvSpPr>
            <p:cNvPr id="303183" name="Freeform 79"/>
            <p:cNvSpPr>
              <a:spLocks/>
            </p:cNvSpPr>
            <p:nvPr/>
          </p:nvSpPr>
          <p:spPr bwMode="auto">
            <a:xfrm>
              <a:off x="4512" y="1104"/>
              <a:ext cx="32" cy="153"/>
            </a:xfrm>
            <a:custGeom>
              <a:avLst/>
              <a:gdLst/>
              <a:ahLst/>
              <a:cxnLst>
                <a:cxn ang="0">
                  <a:pos x="22" y="306"/>
                </a:cxn>
                <a:cxn ang="0">
                  <a:pos x="0" y="175"/>
                </a:cxn>
                <a:cxn ang="0">
                  <a:pos x="9" y="77"/>
                </a:cxn>
                <a:cxn ang="0">
                  <a:pos x="26" y="4"/>
                </a:cxn>
                <a:cxn ang="0">
                  <a:pos x="65" y="0"/>
                </a:cxn>
                <a:cxn ang="0">
                  <a:pos x="39" y="98"/>
                </a:cxn>
                <a:cxn ang="0">
                  <a:pos x="47" y="178"/>
                </a:cxn>
                <a:cxn ang="0">
                  <a:pos x="60" y="299"/>
                </a:cxn>
                <a:cxn ang="0">
                  <a:pos x="22" y="306"/>
                </a:cxn>
              </a:cxnLst>
              <a:rect l="0" t="0" r="r" b="b"/>
              <a:pathLst>
                <a:path w="65" h="306">
                  <a:moveTo>
                    <a:pt x="22" y="306"/>
                  </a:moveTo>
                  <a:lnTo>
                    <a:pt x="0" y="175"/>
                  </a:lnTo>
                  <a:lnTo>
                    <a:pt x="9" y="77"/>
                  </a:lnTo>
                  <a:lnTo>
                    <a:pt x="26" y="4"/>
                  </a:lnTo>
                  <a:lnTo>
                    <a:pt x="65" y="0"/>
                  </a:lnTo>
                  <a:lnTo>
                    <a:pt x="39" y="98"/>
                  </a:lnTo>
                  <a:lnTo>
                    <a:pt x="47" y="178"/>
                  </a:lnTo>
                  <a:lnTo>
                    <a:pt x="60" y="299"/>
                  </a:lnTo>
                  <a:lnTo>
                    <a:pt x="22" y="306"/>
                  </a:lnTo>
                  <a:close/>
                </a:path>
              </a:pathLst>
            </a:custGeom>
            <a:solidFill>
              <a:srgbClr val="000000"/>
            </a:solidFill>
            <a:ln w="9525">
              <a:noFill/>
              <a:round/>
              <a:headEnd/>
              <a:tailEnd/>
            </a:ln>
          </p:spPr>
          <p:txBody>
            <a:bodyPr/>
            <a:lstStyle/>
            <a:p>
              <a:endParaRPr lang="en-US"/>
            </a:p>
          </p:txBody>
        </p:sp>
        <p:sp>
          <p:nvSpPr>
            <p:cNvPr id="303184" name="Freeform 80"/>
            <p:cNvSpPr>
              <a:spLocks/>
            </p:cNvSpPr>
            <p:nvPr/>
          </p:nvSpPr>
          <p:spPr bwMode="auto">
            <a:xfrm>
              <a:off x="5232" y="1200"/>
              <a:ext cx="37" cy="139"/>
            </a:xfrm>
            <a:custGeom>
              <a:avLst/>
              <a:gdLst/>
              <a:ahLst/>
              <a:cxnLst>
                <a:cxn ang="0">
                  <a:pos x="0" y="270"/>
                </a:cxn>
                <a:cxn ang="0">
                  <a:pos x="33" y="81"/>
                </a:cxn>
                <a:cxn ang="0">
                  <a:pos x="33" y="0"/>
                </a:cxn>
                <a:cxn ang="0">
                  <a:pos x="74" y="44"/>
                </a:cxn>
                <a:cxn ang="0">
                  <a:pos x="61" y="189"/>
                </a:cxn>
                <a:cxn ang="0">
                  <a:pos x="57" y="277"/>
                </a:cxn>
                <a:cxn ang="0">
                  <a:pos x="0" y="270"/>
                </a:cxn>
              </a:cxnLst>
              <a:rect l="0" t="0" r="r" b="b"/>
              <a:pathLst>
                <a:path w="74" h="277">
                  <a:moveTo>
                    <a:pt x="0" y="270"/>
                  </a:moveTo>
                  <a:lnTo>
                    <a:pt x="33" y="81"/>
                  </a:lnTo>
                  <a:lnTo>
                    <a:pt x="33" y="0"/>
                  </a:lnTo>
                  <a:lnTo>
                    <a:pt x="74" y="44"/>
                  </a:lnTo>
                  <a:lnTo>
                    <a:pt x="61" y="189"/>
                  </a:lnTo>
                  <a:lnTo>
                    <a:pt x="57" y="277"/>
                  </a:lnTo>
                  <a:lnTo>
                    <a:pt x="0" y="270"/>
                  </a:lnTo>
                  <a:close/>
                </a:path>
              </a:pathLst>
            </a:custGeom>
            <a:solidFill>
              <a:srgbClr val="000000"/>
            </a:solidFill>
            <a:ln w="9525">
              <a:noFill/>
              <a:round/>
              <a:headEnd/>
              <a:tailEnd/>
            </a:ln>
          </p:spPr>
          <p:txBody>
            <a:bodyPr/>
            <a:lstStyle/>
            <a:p>
              <a:endParaRPr lang="en-US"/>
            </a:p>
          </p:txBody>
        </p:sp>
      </p:grpSp>
      <p:sp>
        <p:nvSpPr>
          <p:cNvPr id="303185" name="Text Box 81"/>
          <p:cNvSpPr txBox="1">
            <a:spLocks noChangeArrowheads="1"/>
          </p:cNvSpPr>
          <p:nvPr/>
        </p:nvSpPr>
        <p:spPr bwMode="auto">
          <a:xfrm>
            <a:off x="4243387" y="1736725"/>
            <a:ext cx="4724400" cy="701675"/>
          </a:xfrm>
          <a:prstGeom prst="rect">
            <a:avLst/>
          </a:prstGeom>
          <a:noFill/>
          <a:ln w="9525">
            <a:noFill/>
            <a:miter lim="800000"/>
            <a:headEnd/>
            <a:tailEnd/>
          </a:ln>
          <a:effectLst>
            <a:outerShdw dist="63500" dir="2212194" algn="ctr" rotWithShape="0">
              <a:srgbClr val="DDDDDD"/>
            </a:outerShdw>
          </a:effectLst>
        </p:spPr>
        <p:txBody>
          <a:bodyPr>
            <a:spAutoFit/>
          </a:bodyPr>
          <a:lstStyle/>
          <a:p>
            <a:pPr eaLnBrk="1" hangingPunct="1">
              <a:spcBef>
                <a:spcPct val="50000"/>
              </a:spcBef>
            </a:pPr>
            <a:r>
              <a:rPr lang="en-US" sz="2000" b="1" dirty="0">
                <a:solidFill>
                  <a:srgbClr val="000066"/>
                </a:solidFill>
              </a:rPr>
              <a:t>“A PLACE FOR EVERYTHING AND EVERTHING IN ITS PLACE”</a:t>
            </a:r>
          </a:p>
        </p:txBody>
      </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71" name="Picture 90"/>
          <p:cNvPicPr>
            <a:picLocks noChangeAspect="1" noChangeArrowheads="1"/>
          </p:cNvPicPr>
          <p:nvPr/>
        </p:nvPicPr>
        <p:blipFill rotWithShape="1">
          <a:blip r:embed="rId4">
            <a:extLst>
              <a:ext uri="{28A0092B-C50C-407E-A947-70E740481C1C}">
                <a14:useLocalDpi xmlns:a14="http://schemas.microsoft.com/office/drawing/2010/main" val="0"/>
              </a:ext>
            </a:extLst>
          </a:blip>
          <a:srcRect t="12114" b="49132"/>
          <a:stretch/>
        </p:blipFill>
        <p:spPr bwMode="auto">
          <a:xfrm>
            <a:off x="4572000" y="2717308"/>
            <a:ext cx="4395787" cy="2173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xplosion 1 7"/>
          <p:cNvSpPr/>
          <p:nvPr/>
        </p:nvSpPr>
        <p:spPr bwMode="auto">
          <a:xfrm>
            <a:off x="6233375" y="4235247"/>
            <a:ext cx="2614411" cy="1650398"/>
          </a:xfrm>
          <a:prstGeom prst="irregularSeal1">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000" dirty="0" smtClean="0">
                <a:solidFill>
                  <a:schemeClr val="tx1"/>
                </a:solidFill>
                <a:latin typeface="Arial" charset="0"/>
              </a:rPr>
              <a:t>Customary </a:t>
            </a:r>
            <a:r>
              <a:rPr lang="en-US" sz="1000" dirty="0">
                <a:solidFill>
                  <a:schemeClr val="tx1"/>
                </a:solidFill>
                <a:latin typeface="Arial" charset="0"/>
              </a:rPr>
              <a:t>folder </a:t>
            </a:r>
            <a:r>
              <a:rPr lang="en-US" sz="1000" dirty="0" smtClean="0">
                <a:solidFill>
                  <a:schemeClr val="tx1"/>
                </a:solidFill>
                <a:latin typeface="Arial" charset="0"/>
              </a:rPr>
              <a:t>structure </a:t>
            </a:r>
            <a:endParaRPr lang="en-US" sz="1000" dirty="0">
              <a:solidFill>
                <a:schemeClr val="tx1"/>
              </a:solidFill>
              <a:latin typeface="Arial" charset="0"/>
            </a:endParaRPr>
          </a:p>
          <a:p>
            <a:pPr algn="ctr"/>
            <a:r>
              <a:rPr lang="en-US" sz="1000" dirty="0">
                <a:solidFill>
                  <a:schemeClr val="tx1"/>
                </a:solidFill>
                <a:latin typeface="Arial" charset="0"/>
              </a:rPr>
              <a:t>And Designated folders </a:t>
            </a:r>
            <a:endParaRPr kumimoji="0" lang="en-US" sz="10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81" name="Text Box 25"/>
          <p:cNvSpPr txBox="1">
            <a:spLocks noChangeArrowheads="1"/>
          </p:cNvSpPr>
          <p:nvPr/>
        </p:nvSpPr>
        <p:spPr bwMode="auto">
          <a:xfrm>
            <a:off x="0" y="1282700"/>
            <a:ext cx="9118600" cy="486594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keeping things </a:t>
            </a:r>
            <a:r>
              <a:rPr lang="en-US" sz="1700" b="1" dirty="0" smtClean="0">
                <a:solidFill>
                  <a:schemeClr val="tx1"/>
                </a:solidFill>
              </a:rPr>
              <a:t>clean and </a:t>
            </a:r>
            <a:r>
              <a:rPr lang="en-US" sz="1700" b="1" dirty="0">
                <a:solidFill>
                  <a:schemeClr val="tx1"/>
                </a:solidFill>
              </a:rPr>
              <a:t>polished</a:t>
            </a:r>
            <a:r>
              <a:rPr lang="en-US" sz="2000" dirty="0">
                <a:solidFill>
                  <a:schemeClr val="tx1"/>
                </a:solidFill>
              </a:rPr>
              <a:t>. </a:t>
            </a:r>
          </a:p>
          <a:p>
            <a:pPr marL="457200" indent="-457200" algn="l" eaLnBrk="1" hangingPunct="1">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Clean desks</a:t>
            </a:r>
          </a:p>
          <a:p>
            <a:pPr marL="457200" indent="-457200" algn="l" eaLnBrk="1" hangingPunct="1">
              <a:spcBef>
                <a:spcPct val="20000"/>
              </a:spcBef>
              <a:buFont typeface="Wingdings" pitchFamily="2" charset="2"/>
              <a:buChar char="§"/>
            </a:pPr>
            <a:r>
              <a:rPr lang="en-US" sz="1700" dirty="0"/>
              <a:t>Uncluttered mailbox</a:t>
            </a:r>
          </a:p>
          <a:p>
            <a:pPr marL="457200" indent="-457200" algn="l" eaLnBrk="1" hangingPunct="1">
              <a:spcBef>
                <a:spcPct val="20000"/>
              </a:spcBef>
              <a:buFont typeface="Wingdings" pitchFamily="2" charset="2"/>
              <a:buChar char="§"/>
            </a:pPr>
            <a:r>
              <a:rPr lang="en-US" sz="1700" dirty="0"/>
              <a:t>Updated knowledge</a:t>
            </a:r>
            <a:endParaRPr lang="en-GB" sz="1700" dirty="0"/>
          </a:p>
          <a:p>
            <a:pPr marL="457200" indent="-457200" algn="l" eaLnBrk="1" hangingPunct="1">
              <a:lnSpc>
                <a:spcPct val="50000"/>
              </a:lnSpc>
              <a:spcBef>
                <a:spcPct val="50000"/>
              </a:spcBef>
            </a:pPr>
            <a:endParaRPr lang="en-GB" sz="1600" dirty="0">
              <a:solidFill>
                <a:schemeClr val="accent2"/>
              </a:solidFill>
            </a:endParaRPr>
          </a:p>
        </p:txBody>
      </p:sp>
      <p:sp>
        <p:nvSpPr>
          <p:cNvPr id="301061" name="Text Box 5"/>
          <p:cNvSpPr txBox="1">
            <a:spLocks noChangeArrowheads="1"/>
          </p:cNvSpPr>
          <p:nvPr/>
        </p:nvSpPr>
        <p:spPr bwMode="auto">
          <a:xfrm>
            <a:off x="0" y="889000"/>
            <a:ext cx="9144000" cy="400110"/>
          </a:xfrm>
          <a:prstGeom prst="rect">
            <a:avLst/>
          </a:prstGeom>
          <a:noFill/>
          <a:ln w="9525">
            <a:solidFill>
              <a:schemeClr val="bg2"/>
            </a:solidFill>
            <a:miter lim="800000"/>
            <a:headEnd/>
            <a:tailEnd/>
          </a:ln>
          <a:effectLst/>
        </p:spPr>
        <p:txBody>
          <a:bodyPr wrap="square">
            <a:spAutoFit/>
          </a:bodyPr>
          <a:lstStyle/>
          <a:p>
            <a:pPr algn="ctr" eaLnBrk="1" hangingPunct="1">
              <a:spcBef>
                <a:spcPct val="50000"/>
              </a:spcBef>
            </a:pPr>
            <a:r>
              <a:rPr lang="en-US" sz="2000" dirty="0" smtClean="0">
                <a:solidFill>
                  <a:schemeClr val="tx1"/>
                </a:solidFill>
                <a:effectLst>
                  <a:outerShdw blurRad="38100" dist="38100" dir="2700000" algn="tl">
                    <a:srgbClr val="C0C0C0"/>
                  </a:outerShdw>
                </a:effectLst>
              </a:rPr>
              <a:t>Shine </a:t>
            </a:r>
            <a:r>
              <a:rPr lang="en-US" sz="2000" i="1" dirty="0">
                <a:solidFill>
                  <a:srgbClr val="FF0000"/>
                </a:solidFill>
              </a:rPr>
              <a:t>(</a:t>
            </a:r>
            <a:r>
              <a:rPr lang="en-US" sz="2000" i="1" dirty="0" err="1">
                <a:solidFill>
                  <a:srgbClr val="FF0000"/>
                </a:solidFill>
              </a:rPr>
              <a:t>Seiso</a:t>
            </a:r>
            <a:r>
              <a:rPr lang="en-US" sz="2000" i="1" dirty="0">
                <a:solidFill>
                  <a:srgbClr val="FF0000"/>
                </a:solidFill>
              </a:rPr>
              <a:t>)</a:t>
            </a:r>
            <a:endParaRPr lang="en-GB" sz="2000" i="1" dirty="0">
              <a:solidFill>
                <a:srgbClr val="FF0000"/>
              </a:solidFill>
            </a:endParaRPr>
          </a:p>
        </p:txBody>
      </p:sp>
      <p:sp>
        <p:nvSpPr>
          <p:cNvPr id="301075" name="Rectangle 19"/>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9211" t="5111" r="261" b="57594"/>
          <a:stretch/>
        </p:blipFill>
        <p:spPr bwMode="auto">
          <a:xfrm>
            <a:off x="2887014" y="1880316"/>
            <a:ext cx="5963624" cy="3284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 name="Explosion 1 11"/>
          <p:cNvSpPr/>
          <p:nvPr/>
        </p:nvSpPr>
        <p:spPr bwMode="auto">
          <a:xfrm>
            <a:off x="592428" y="2408349"/>
            <a:ext cx="2730321" cy="1745206"/>
          </a:xfrm>
          <a:prstGeom prst="irregularSeal1">
            <a:avLst/>
          </a:prstGeom>
          <a:solidFill>
            <a:schemeClr val="accent3">
              <a:lumMod val="7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Archive expired data periodically</a:t>
            </a:r>
          </a:p>
        </p:txBody>
      </p:sp>
    </p:spTree>
    <p:extLst>
      <p:ext uri="{BB962C8B-B14F-4D97-AF65-F5344CB8AC3E}">
        <p14:creationId xmlns:p14="http://schemas.microsoft.com/office/powerpoint/2010/main" val="2246522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Text Box 4"/>
          <p:cNvSpPr txBox="1">
            <a:spLocks noChangeArrowheads="1"/>
          </p:cNvSpPr>
          <p:nvPr/>
        </p:nvSpPr>
        <p:spPr bwMode="auto">
          <a:xfrm>
            <a:off x="-12700" y="1282700"/>
            <a:ext cx="9156700" cy="4410438"/>
          </a:xfrm>
          <a:prstGeom prst="rect">
            <a:avLst/>
          </a:prstGeom>
          <a:solidFill>
            <a:schemeClr val="accent2">
              <a:lumMod val="60000"/>
              <a:lumOff val="40000"/>
            </a:schemeClr>
          </a:solidFill>
          <a:ln w="9525">
            <a:noFill/>
            <a:miter lim="800000"/>
            <a:headEnd/>
            <a:tailEnd/>
          </a:ln>
          <a:effectLst/>
        </p:spPr>
        <p:txBody>
          <a:bodyPr wrap="square">
            <a:spAutoFit/>
          </a:bodyPr>
          <a:lstStyle/>
          <a:p>
            <a:pPr marL="457200" indent="-457200" algn="l" eaLnBrk="1" hangingPunct="1">
              <a:lnSpc>
                <a:spcPct val="50000"/>
              </a:lnSpc>
              <a:spcBef>
                <a:spcPct val="50000"/>
              </a:spcBef>
            </a:pPr>
            <a:endParaRPr lang="en-US" sz="400" dirty="0">
              <a:solidFill>
                <a:schemeClr val="tx1"/>
              </a:solidFill>
            </a:endParaRPr>
          </a:p>
          <a:p>
            <a:pPr marL="457200" indent="-457200" algn="l" eaLnBrk="1" hangingPunct="1">
              <a:lnSpc>
                <a:spcPct val="50000"/>
              </a:lnSpc>
              <a:spcBef>
                <a:spcPct val="50000"/>
              </a:spcBef>
            </a:pPr>
            <a:r>
              <a:rPr lang="en-US" sz="1700" dirty="0">
                <a:solidFill>
                  <a:schemeClr val="tx1"/>
                </a:solidFill>
              </a:rPr>
              <a:t>Focuses on </a:t>
            </a:r>
            <a:r>
              <a:rPr lang="en-US" sz="1700" b="1" dirty="0">
                <a:solidFill>
                  <a:schemeClr val="tx1"/>
                </a:solidFill>
              </a:rPr>
              <a:t>standardizing </a:t>
            </a:r>
            <a:r>
              <a:rPr lang="en-US" sz="1700" b="1" dirty="0" smtClean="0">
                <a:solidFill>
                  <a:schemeClr val="tx1"/>
                </a:solidFill>
              </a:rPr>
              <a:t>best practices </a:t>
            </a:r>
            <a:r>
              <a:rPr lang="en-US" sz="1700" b="1" dirty="0">
                <a:solidFill>
                  <a:schemeClr val="tx1"/>
                </a:solidFill>
              </a:rPr>
              <a:t>at the workplace. </a:t>
            </a: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8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spcBef>
                <a:spcPct val="50000"/>
              </a:spcBef>
            </a:pPr>
            <a:r>
              <a:rPr lang="en-US" sz="1800" b="1" dirty="0"/>
              <a:t>Examples:</a:t>
            </a:r>
            <a:endParaRPr lang="en-GB" sz="1800" dirty="0"/>
          </a:p>
          <a:p>
            <a:pPr marL="457200" indent="-457200" algn="l" eaLnBrk="1" hangingPunct="1">
              <a:spcBef>
                <a:spcPct val="20000"/>
              </a:spcBef>
              <a:buFont typeface="Wingdings" pitchFamily="2" charset="2"/>
              <a:buChar char="§"/>
            </a:pPr>
            <a:r>
              <a:rPr lang="en-US" sz="1700" dirty="0"/>
              <a:t>Using Standard Operating Procedures </a:t>
            </a:r>
            <a:r>
              <a:rPr lang="en-US" sz="1700" dirty="0" smtClean="0"/>
              <a:t>- requirement </a:t>
            </a:r>
            <a:r>
              <a:rPr lang="en-US" sz="1700" dirty="0"/>
              <a:t>for many Quality </a:t>
            </a:r>
            <a:r>
              <a:rPr lang="en-US" sz="1700" dirty="0" smtClean="0"/>
              <a:t>Management </a:t>
            </a:r>
            <a:r>
              <a:rPr lang="en-US" sz="1700" dirty="0"/>
              <a:t>Systems and certifications </a:t>
            </a:r>
            <a:r>
              <a:rPr lang="en-US" sz="1700" dirty="0" smtClean="0"/>
              <a:t>like </a:t>
            </a:r>
            <a:r>
              <a:rPr lang="en-US" sz="1700" dirty="0"/>
              <a:t>ISO, CMMI </a:t>
            </a:r>
            <a:r>
              <a:rPr lang="en-US" sz="1700" dirty="0" smtClean="0"/>
              <a:t>etc</a:t>
            </a:r>
          </a:p>
          <a:p>
            <a:pPr marL="457200" indent="-457200" algn="l" eaLnBrk="1" hangingPunct="1">
              <a:spcBef>
                <a:spcPct val="20000"/>
              </a:spcBef>
              <a:buFont typeface="Wingdings" pitchFamily="2" charset="2"/>
              <a:buNone/>
            </a:pPr>
            <a:endParaRPr lang="en-GB" sz="1600" dirty="0"/>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eaLnBrk="1" hangingPunct="1">
              <a:spcBef>
                <a:spcPct val="50000"/>
              </a:spcBef>
            </a:pPr>
            <a:r>
              <a:rPr lang="en-US" sz="2000" dirty="0">
                <a:solidFill>
                  <a:schemeClr val="tx1"/>
                </a:solidFill>
                <a:effectLst>
                  <a:outerShdw blurRad="38100" dist="38100" dir="2700000" algn="tl">
                    <a:srgbClr val="C0C0C0"/>
                  </a:outerShdw>
                </a:effectLst>
              </a:rPr>
              <a:t>       Standardize </a:t>
            </a:r>
            <a:r>
              <a:rPr lang="en-US" sz="2000" i="1" dirty="0">
                <a:solidFill>
                  <a:srgbClr val="FF0000"/>
                </a:solidFill>
              </a:rPr>
              <a:t>(</a:t>
            </a:r>
            <a:r>
              <a:rPr lang="en-US" sz="2000" i="1" dirty="0" err="1" smtClean="0">
                <a:solidFill>
                  <a:srgbClr val="FF0000"/>
                </a:solidFill>
              </a:rPr>
              <a:t>Seiketsu</a:t>
            </a:r>
            <a:r>
              <a:rPr lang="en-US" sz="2000" i="1" dirty="0" smtClean="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834" t="12334" b="61324"/>
          <a:stretch/>
        </p:blipFill>
        <p:spPr bwMode="auto">
          <a:xfrm>
            <a:off x="888642" y="2049143"/>
            <a:ext cx="6867761" cy="2059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xplosion 1 2"/>
          <p:cNvSpPr/>
          <p:nvPr/>
        </p:nvSpPr>
        <p:spPr bwMode="auto">
          <a:xfrm>
            <a:off x="5176225" y="1842380"/>
            <a:ext cx="2640169" cy="2472744"/>
          </a:xfrm>
          <a:prstGeom prst="irregularSeal1">
            <a:avLst/>
          </a:prstGeom>
          <a:solidFill>
            <a:schemeClr val="accent3">
              <a:lumMod val="7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Standardized</a:t>
            </a:r>
            <a:r>
              <a:rPr kumimoji="0" lang="en-US" sz="1600" b="0" i="0" u="none" strike="noStrike" cap="none" normalizeH="0" dirty="0" smtClean="0">
                <a:ln>
                  <a:noFill/>
                </a:ln>
                <a:solidFill>
                  <a:schemeClr val="tx1"/>
                </a:solidFill>
                <a:effectLst/>
                <a:latin typeface="Arial" charset="0"/>
              </a:rPr>
              <a:t> Naming Convention</a:t>
            </a:r>
            <a:endParaRPr kumimoji="0" lang="en-US" sz="1600" b="0"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4" name="Rectangle 24"/>
          <p:cNvSpPr>
            <a:spLocks noChangeArrowheads="1"/>
          </p:cNvSpPr>
          <p:nvPr/>
        </p:nvSpPr>
        <p:spPr bwMode="auto">
          <a:xfrm>
            <a:off x="292100" y="2324100"/>
            <a:ext cx="7543800" cy="19812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dirty="0">
                <a:solidFill>
                  <a:schemeClr val="tx1"/>
                </a:solidFill>
              </a:rPr>
              <a:t>So, the morale of the story is:</a:t>
            </a:r>
          </a:p>
          <a:p>
            <a:pPr algn="l"/>
            <a:endParaRPr lang="en-US" sz="2000" dirty="0">
              <a:solidFill>
                <a:schemeClr val="tx1"/>
              </a:solidFill>
            </a:endParaRPr>
          </a:p>
          <a:p>
            <a:pPr algn="l"/>
            <a:r>
              <a:rPr lang="en-US" sz="2000" b="1" dirty="0">
                <a:solidFill>
                  <a:schemeClr val="tx1"/>
                </a:solidFill>
              </a:rPr>
              <a:t>Understand the logic and rationale behind every process </a:t>
            </a:r>
          </a:p>
          <a:p>
            <a:pPr algn="l"/>
            <a:r>
              <a:rPr lang="en-US" sz="2000" b="1" dirty="0">
                <a:solidFill>
                  <a:schemeClr val="tx1"/>
                </a:solidFill>
              </a:rPr>
              <a:t>step rather than just accepting it as it comes.</a:t>
            </a:r>
            <a:r>
              <a:rPr lang="en-US" sz="2000" dirty="0">
                <a:solidFill>
                  <a:schemeClr val="tx1"/>
                </a:solidFill>
              </a:rPr>
              <a:t> </a:t>
            </a:r>
          </a:p>
          <a:p>
            <a:pPr algn="l"/>
            <a:endParaRPr lang="en-US" sz="2000" dirty="0">
              <a:solidFill>
                <a:schemeClr val="tx1"/>
              </a:solidFill>
            </a:endParaRPr>
          </a:p>
        </p:txBody>
      </p:sp>
      <p:sp>
        <p:nvSpPr>
          <p:cNvPr id="256008" name="Rectangle 8"/>
          <p:cNvSpPr>
            <a:spLocks noGrp="1" noChangeArrowheads="1"/>
          </p:cNvSpPr>
          <p:nvPr>
            <p:ph type="title"/>
          </p:nvPr>
        </p:nvSpPr>
        <p:spPr bwMode="auto">
          <a:xfrm>
            <a:off x="165100" y="266700"/>
            <a:ext cx="7696200" cy="609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a:r>
              <a:rPr lang="en-US" sz="2800" b="1" dirty="0">
                <a:solidFill>
                  <a:srgbClr val="000000"/>
                </a:solidFill>
                <a:latin typeface="Arial" charset="0"/>
              </a:rPr>
              <a:t>Leading With Lean</a:t>
            </a:r>
          </a:p>
        </p:txBody>
      </p:sp>
      <p:sp>
        <p:nvSpPr>
          <p:cNvPr id="256009" name="Rectangle 9"/>
          <p:cNvSpPr>
            <a:spLocks noChangeArrowheads="1"/>
          </p:cNvSpPr>
          <p:nvPr/>
        </p:nvSpPr>
        <p:spPr bwMode="auto">
          <a:xfrm>
            <a:off x="520700" y="1066800"/>
            <a:ext cx="3568700" cy="381000"/>
          </a:xfrm>
          <a:prstGeom prst="rect">
            <a:avLst/>
          </a:prstGeom>
          <a:noFill/>
          <a:ln w="9525">
            <a:solidFill>
              <a:schemeClr val="bg2"/>
            </a:solidFill>
            <a:miter lim="800000"/>
            <a:headEnd/>
            <a:tailEnd/>
          </a:ln>
          <a:effectLst/>
        </p:spPr>
        <p:txBody>
          <a:bodyPr/>
          <a:lstStyle/>
          <a:p>
            <a:pPr marL="342900" indent="-342900" eaLnBrk="1" hangingPunct="1">
              <a:spcBef>
                <a:spcPct val="20000"/>
              </a:spcBef>
            </a:pPr>
            <a:r>
              <a:rPr lang="en-US" sz="2000" b="1" dirty="0">
                <a:solidFill>
                  <a:schemeClr val="tx1"/>
                </a:solidFill>
                <a:effectLst>
                  <a:outerShdw blurRad="38100" dist="38100" dir="2700000" algn="tl">
                    <a:srgbClr val="C0C0C0"/>
                  </a:outerShdw>
                </a:effectLst>
              </a:rPr>
              <a:t>THE CHICKEN STORY</a:t>
            </a:r>
            <a:endParaRPr lang="en-GB" sz="2000" b="1" dirty="0">
              <a:solidFill>
                <a:schemeClr val="tx1"/>
              </a:solidFill>
              <a:effectLst>
                <a:outerShdw blurRad="38100" dist="38100" dir="2700000" algn="tl">
                  <a:srgbClr val="C0C0C0"/>
                </a:outerShdw>
              </a:effectLst>
            </a:endParaRPr>
          </a:p>
        </p:txBody>
      </p:sp>
      <p:pic>
        <p:nvPicPr>
          <p:cNvPr id="256010" name="Picture 10" descr="hambone"/>
          <p:cNvPicPr>
            <a:picLocks noChangeAspect="1" noChangeArrowheads="1"/>
          </p:cNvPicPr>
          <p:nvPr/>
        </p:nvPicPr>
        <p:blipFill>
          <a:blip r:embed="rId2" cstate="email">
            <a:lum bright="22000" contrast="48000"/>
          </a:blip>
          <a:srcRect/>
          <a:stretch>
            <a:fillRect/>
          </a:stretch>
        </p:blipFill>
        <p:spPr bwMode="auto">
          <a:xfrm>
            <a:off x="152400" y="1066800"/>
            <a:ext cx="381000" cy="381000"/>
          </a:xfrm>
          <a:prstGeom prst="rect">
            <a:avLst/>
          </a:prstGeom>
          <a:solidFill>
            <a:srgbClr val="996600"/>
          </a:solidFill>
          <a:ln w="9525">
            <a:solidFill>
              <a:schemeClr val="bg2"/>
            </a:solidFill>
            <a:miter lim="800000"/>
            <a:headEnd/>
            <a:tailEnd/>
          </a:ln>
        </p:spPr>
      </p:pic>
      <p:pic>
        <p:nvPicPr>
          <p:cNvPr id="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31858387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Text Box 3"/>
          <p:cNvSpPr txBox="1">
            <a:spLocks noChangeArrowheads="1"/>
          </p:cNvSpPr>
          <p:nvPr/>
        </p:nvSpPr>
        <p:spPr bwMode="auto">
          <a:xfrm>
            <a:off x="0" y="1289206"/>
            <a:ext cx="9144000" cy="5182957"/>
          </a:xfrm>
          <a:prstGeom prst="rect">
            <a:avLst/>
          </a:prstGeom>
          <a:solidFill>
            <a:schemeClr val="accent2">
              <a:lumMod val="20000"/>
              <a:lumOff val="80000"/>
            </a:schemeClr>
          </a:solidFill>
          <a:ln w="9525">
            <a:noFill/>
            <a:miter lim="800000"/>
            <a:headEnd/>
            <a:tailEnd/>
          </a:ln>
          <a:effectLst/>
        </p:spPr>
        <p:txBody>
          <a:bodyPr wrap="square">
            <a:spAutoFit/>
          </a:bodyPr>
          <a:lstStyle/>
          <a:p>
            <a:pPr marL="457200" indent="-457200">
              <a:lnSpc>
                <a:spcPct val="50000"/>
              </a:lnSpc>
              <a:spcBef>
                <a:spcPct val="50000"/>
              </a:spcBef>
            </a:pPr>
            <a:endParaRPr lang="en-US" sz="400" dirty="0">
              <a:solidFill>
                <a:srgbClr val="000000"/>
              </a:solidFill>
            </a:endParaRPr>
          </a:p>
          <a:p>
            <a:pPr marL="457200" indent="-457200">
              <a:lnSpc>
                <a:spcPct val="50000"/>
              </a:lnSpc>
              <a:spcBef>
                <a:spcPct val="50000"/>
              </a:spcBef>
            </a:pPr>
            <a:r>
              <a:rPr lang="en-US" sz="1800" dirty="0" smtClean="0">
                <a:solidFill>
                  <a:srgbClr val="000000"/>
                </a:solidFill>
              </a:rPr>
              <a:t>It </a:t>
            </a:r>
            <a:r>
              <a:rPr lang="en-US" sz="1800" dirty="0">
                <a:solidFill>
                  <a:srgbClr val="000000"/>
                </a:solidFill>
              </a:rPr>
              <a:t>is a condition where </a:t>
            </a:r>
            <a:r>
              <a:rPr lang="en-US" sz="1800" dirty="0" smtClean="0">
                <a:solidFill>
                  <a:srgbClr val="000000"/>
                </a:solidFill>
              </a:rPr>
              <a:t>all Members practice </a:t>
            </a:r>
            <a:r>
              <a:rPr lang="en-US" sz="1800" dirty="0">
                <a:solidFill>
                  <a:srgbClr val="000000"/>
                </a:solidFill>
              </a:rPr>
              <a:t>all the 5S’s as a </a:t>
            </a:r>
            <a:r>
              <a:rPr lang="en-US" sz="1800" dirty="0" smtClean="0">
                <a:solidFill>
                  <a:srgbClr val="000000"/>
                </a:solidFill>
              </a:rPr>
              <a:t>way of life. </a:t>
            </a:r>
          </a:p>
          <a:p>
            <a:pPr marL="457200" indent="-457200">
              <a:lnSpc>
                <a:spcPct val="50000"/>
              </a:lnSpc>
              <a:spcBef>
                <a:spcPct val="50000"/>
              </a:spcBef>
            </a:pPr>
            <a:endParaRPr lang="en-US" sz="1800" dirty="0">
              <a:solidFill>
                <a:srgbClr val="000000"/>
              </a:solidFill>
            </a:endParaRPr>
          </a:p>
          <a:p>
            <a:pPr marL="457200" indent="-457200">
              <a:lnSpc>
                <a:spcPct val="50000"/>
              </a:lnSpc>
              <a:spcBef>
                <a:spcPct val="50000"/>
              </a:spcBef>
            </a:pPr>
            <a:r>
              <a:rPr lang="en-US" sz="1800" dirty="0" smtClean="0">
                <a:solidFill>
                  <a:srgbClr val="000000"/>
                </a:solidFill>
              </a:rPr>
              <a:t>Accordingly</a:t>
            </a:r>
            <a:r>
              <a:rPr lang="en-US" sz="1800" dirty="0">
                <a:solidFill>
                  <a:srgbClr val="000000"/>
                </a:solidFill>
              </a:rPr>
              <a:t>, it is a </a:t>
            </a:r>
            <a:r>
              <a:rPr lang="en-US" sz="1800" b="1" dirty="0" smtClean="0">
                <a:solidFill>
                  <a:srgbClr val="000000"/>
                </a:solidFill>
              </a:rPr>
              <a:t>CULTURE</a:t>
            </a:r>
            <a:r>
              <a:rPr lang="en-US" sz="1800" dirty="0">
                <a:solidFill>
                  <a:srgbClr val="000000"/>
                </a:solidFill>
              </a:rPr>
              <a:t>. </a:t>
            </a: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20000"/>
              </a:spcBef>
              <a:buFont typeface="Wingdings" pitchFamily="2" charset="2"/>
              <a:buNone/>
            </a:pPr>
            <a:endParaRPr lang="en-US" sz="1600" dirty="0">
              <a:solidFill>
                <a:srgbClr val="CFC498"/>
              </a:solidFill>
            </a:endParaRPr>
          </a:p>
          <a:p>
            <a:pPr marL="457200" indent="-457200">
              <a:spcBef>
                <a:spcPct val="50000"/>
              </a:spcBef>
            </a:pPr>
            <a:endParaRPr lang="en-US" sz="2000" dirty="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smtClean="0">
              <a:solidFill>
                <a:srgbClr val="000000"/>
              </a:solidFill>
            </a:endParaRPr>
          </a:p>
          <a:p>
            <a:pPr marL="457200" indent="-457200">
              <a:spcBef>
                <a:spcPct val="50000"/>
              </a:spcBef>
            </a:pPr>
            <a:endParaRPr lang="en-US" sz="1800" dirty="0">
              <a:solidFill>
                <a:srgbClr val="000000"/>
              </a:solidFill>
            </a:endParaRPr>
          </a:p>
          <a:p>
            <a:pPr marL="457200" indent="-457200">
              <a:spcBef>
                <a:spcPct val="50000"/>
              </a:spcBef>
            </a:pPr>
            <a:r>
              <a:rPr lang="en-US" sz="1800" b="1" dirty="0" smtClean="0">
                <a:solidFill>
                  <a:srgbClr val="000000"/>
                </a:solidFill>
              </a:rPr>
              <a:t>Examples</a:t>
            </a:r>
            <a:r>
              <a:rPr lang="en-US" sz="1800" b="1" dirty="0">
                <a:solidFill>
                  <a:srgbClr val="000000"/>
                </a:solidFill>
              </a:rPr>
              <a:t>:</a:t>
            </a:r>
            <a:endParaRPr lang="en-GB" sz="18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Dash boards on weekly/monthly basis</a:t>
            </a:r>
            <a:endParaRPr lang="en-US" sz="1700" dirty="0">
              <a:solidFill>
                <a:srgbClr val="000000"/>
              </a:solidFill>
            </a:endParaRPr>
          </a:p>
          <a:p>
            <a:pPr marL="457200" indent="-457200">
              <a:spcBef>
                <a:spcPct val="20000"/>
              </a:spcBef>
              <a:buFont typeface="Wingdings" pitchFamily="2" charset="2"/>
              <a:buChar char="§"/>
            </a:pPr>
            <a:r>
              <a:rPr lang="en-US" sz="1700" dirty="0" smtClean="0">
                <a:solidFill>
                  <a:srgbClr val="000000"/>
                </a:solidFill>
              </a:rPr>
              <a:t>Set Goals</a:t>
            </a:r>
          </a:p>
          <a:p>
            <a:pPr marL="457200" indent="-457200">
              <a:spcBef>
                <a:spcPct val="20000"/>
              </a:spcBef>
            </a:pPr>
            <a:endParaRPr lang="en-GB" sz="1600" dirty="0" smtClean="0">
              <a:solidFill>
                <a:srgbClr val="000000"/>
              </a:solidFill>
            </a:endParaRPr>
          </a:p>
        </p:txBody>
      </p:sp>
      <p:sp>
        <p:nvSpPr>
          <p:cNvPr id="540677" name="Text Box 5"/>
          <p:cNvSpPr txBox="1">
            <a:spLocks noChangeArrowheads="1"/>
          </p:cNvSpPr>
          <p:nvPr/>
        </p:nvSpPr>
        <p:spPr bwMode="auto">
          <a:xfrm>
            <a:off x="0" y="876300"/>
            <a:ext cx="9144000" cy="400110"/>
          </a:xfrm>
          <a:prstGeom prst="rect">
            <a:avLst/>
          </a:prstGeom>
          <a:noFill/>
          <a:ln w="9525">
            <a:solidFill>
              <a:schemeClr val="bg2"/>
            </a:solidFill>
            <a:miter lim="800000"/>
            <a:headEnd/>
            <a:tailEnd/>
          </a:ln>
          <a:effectLst/>
        </p:spPr>
        <p:txBody>
          <a:bodyPr>
            <a:spAutoFit/>
          </a:bodyPr>
          <a:lstStyle/>
          <a:p>
            <a:pPr algn="ctr">
              <a:spcBef>
                <a:spcPct val="50000"/>
              </a:spcBef>
            </a:pPr>
            <a:r>
              <a:rPr lang="en-US" sz="2000" dirty="0" smtClean="0">
                <a:solidFill>
                  <a:srgbClr val="000000"/>
                </a:solidFill>
                <a:effectLst>
                  <a:outerShdw blurRad="38100" dist="38100" dir="2700000" algn="tl">
                    <a:srgbClr val="C0C0C0"/>
                  </a:outerShdw>
                </a:effectLst>
              </a:rPr>
              <a:t>Self-Discipline </a:t>
            </a:r>
            <a:r>
              <a:rPr lang="en-US" sz="2000" i="1" dirty="0">
                <a:solidFill>
                  <a:srgbClr val="FF0000"/>
                </a:solidFill>
              </a:rPr>
              <a:t>(</a:t>
            </a:r>
            <a:r>
              <a:rPr lang="en-US" sz="2000" i="1" dirty="0" err="1">
                <a:solidFill>
                  <a:srgbClr val="FF0000"/>
                </a:solidFill>
              </a:rPr>
              <a:t>Shitsuke</a:t>
            </a:r>
            <a:r>
              <a:rPr lang="en-US" sz="2000" i="1" dirty="0">
                <a:solidFill>
                  <a:srgbClr val="FF0000"/>
                </a:solidFill>
              </a:rPr>
              <a:t>)</a:t>
            </a:r>
            <a:endParaRPr lang="en-GB" sz="2000" i="1" dirty="0">
              <a:solidFill>
                <a:srgbClr val="FF0000"/>
              </a:solidFill>
            </a:endParaRPr>
          </a:p>
        </p:txBody>
      </p:sp>
      <p:sp>
        <p:nvSpPr>
          <p:cNvPr id="540678"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r>
              <a:rPr lang="en-US" sz="2800" b="1" dirty="0">
                <a:solidFill>
                  <a:srgbClr val="000000"/>
                </a:solidFill>
              </a:rPr>
              <a:t>The 6S Principle</a:t>
            </a:r>
          </a:p>
        </p:txBody>
      </p:sp>
      <p:pic>
        <p:nvPicPr>
          <p:cNvPr id="15"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685" y="2381817"/>
            <a:ext cx="3496614" cy="2721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xplosion 1 2"/>
          <p:cNvSpPr/>
          <p:nvPr/>
        </p:nvSpPr>
        <p:spPr bwMode="auto">
          <a:xfrm>
            <a:off x="5756856" y="2381817"/>
            <a:ext cx="3245476" cy="2473518"/>
          </a:xfrm>
          <a:prstGeom prst="irregularSeal1">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Audit, Review</a:t>
            </a:r>
            <a:r>
              <a:rPr kumimoji="0" lang="en-US" sz="1400" b="0" i="0" u="none" strike="noStrike" cap="none" normalizeH="0" dirty="0" smtClean="0">
                <a:ln>
                  <a:noFill/>
                </a:ln>
                <a:solidFill>
                  <a:schemeClr val="tx1"/>
                </a:solidFill>
                <a:effectLst/>
                <a:latin typeface="Arial" charset="0"/>
              </a:rPr>
              <a:t> and sustain. Replicate this practice </a:t>
            </a:r>
            <a:r>
              <a:rPr lang="en-US" sz="1400" dirty="0" smtClean="0">
                <a:solidFill>
                  <a:schemeClr val="tx1"/>
                </a:solidFill>
                <a:latin typeface="Arial" charset="0"/>
              </a:rPr>
              <a:t>across organization</a:t>
            </a:r>
            <a:endParaRPr kumimoji="0" lang="en-US"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2039240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300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0"/>
                                        <p:tgtEl>
                                          <p:spTgt spid="11266"/>
                                        </p:tgtEl>
                                      </p:cBhvr>
                                    </p:animEffect>
                                    <p:anim calcmode="lin" valueType="num">
                                      <p:cBhvr>
                                        <p:cTn id="8" dur="5000" fill="hold"/>
                                        <p:tgtEl>
                                          <p:spTgt spid="11266"/>
                                        </p:tgtEl>
                                        <p:attrNameLst>
                                          <p:attrName>ppt_w</p:attrName>
                                        </p:attrNameLst>
                                      </p:cBhvr>
                                      <p:tavLst>
                                        <p:tav tm="0" fmla="#ppt_w*sin(2.5*pi*$)">
                                          <p:val>
                                            <p:fltVal val="0"/>
                                          </p:val>
                                        </p:tav>
                                        <p:tav tm="100000">
                                          <p:val>
                                            <p:fltVal val="1"/>
                                          </p:val>
                                        </p:tav>
                                      </p:tavLst>
                                    </p:anim>
                                    <p:anim calcmode="lin" valueType="num">
                                      <p:cBhvr>
                                        <p:cTn id="9" dur="5000" fill="hold"/>
                                        <p:tgtEl>
                                          <p:spTgt spid="11266"/>
                                        </p:tgtEl>
                                        <p:attrNameLst>
                                          <p:attrName>ppt_h</p:attrName>
                                        </p:attrNameLst>
                                      </p:cBhvr>
                                      <p:tavLst>
                                        <p:tav tm="0">
                                          <p:val>
                                            <p:strVal val="#ppt_h"/>
                                          </p:val>
                                        </p:tav>
                                        <p:tav tm="100000">
                                          <p:val>
                                            <p:strVal val="#ppt_h"/>
                                          </p:val>
                                        </p:tav>
                                      </p:tavLst>
                                    </p:anim>
                                  </p:childTnLst>
                                </p:cTn>
                              </p:par>
                            </p:childTnLst>
                          </p:cTn>
                        </p:par>
                        <p:par>
                          <p:cTn id="10" fill="hold">
                            <p:stCondLst>
                              <p:cond delay="8000"/>
                            </p:stCondLst>
                            <p:childTnLst>
                              <p:par>
                                <p:cTn id="11" presetID="10" presetClass="entr" presetSubtype="0" fill="hold" grpId="0"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5" name="Text Box 3"/>
          <p:cNvSpPr txBox="1">
            <a:spLocks noChangeArrowheads="1"/>
          </p:cNvSpPr>
          <p:nvPr/>
        </p:nvSpPr>
        <p:spPr bwMode="auto">
          <a:xfrm>
            <a:off x="-12700" y="1308100"/>
            <a:ext cx="9144000" cy="5087547"/>
          </a:xfrm>
          <a:prstGeom prst="rect">
            <a:avLst/>
          </a:prstGeom>
          <a:solidFill>
            <a:schemeClr val="accent2">
              <a:lumMod val="20000"/>
              <a:lumOff val="80000"/>
            </a:schemeClr>
          </a:solidFill>
          <a:ln w="9525">
            <a:noFill/>
            <a:miter lim="800000"/>
            <a:headEnd/>
            <a:tailEnd/>
          </a:ln>
          <a:effectLst/>
        </p:spPr>
        <p:txBody>
          <a:bodyPr>
            <a:spAutoFit/>
          </a:bodyPr>
          <a:lstStyle/>
          <a:p>
            <a:pPr marL="457200" indent="-457200" algn="l" eaLnBrk="1" hangingPunct="1">
              <a:spcBef>
                <a:spcPct val="50000"/>
              </a:spcBef>
            </a:pPr>
            <a:r>
              <a:rPr lang="en-US" sz="2000" dirty="0">
                <a:solidFill>
                  <a:schemeClr val="tx1"/>
                </a:solidFill>
              </a:rPr>
              <a:t>Encompasses not just physical safety…but also security of information </a:t>
            </a:r>
            <a:endParaRPr lang="en-US" sz="2000" dirty="0" smtClean="0">
              <a:solidFill>
                <a:schemeClr val="tx1"/>
              </a:solidFill>
            </a:endParaRPr>
          </a:p>
          <a:p>
            <a:pPr marL="457200" indent="-457200" algn="l" eaLnBrk="1" hangingPunct="1">
              <a:spcBef>
                <a:spcPct val="50000"/>
              </a:spcBef>
            </a:pPr>
            <a:r>
              <a:rPr lang="en-US" sz="2000" dirty="0" smtClean="0">
                <a:solidFill>
                  <a:schemeClr val="tx1"/>
                </a:solidFill>
              </a:rPr>
              <a:t>and knowledge </a:t>
            </a:r>
            <a:r>
              <a:rPr lang="en-US" sz="2000" dirty="0">
                <a:solidFill>
                  <a:schemeClr val="tx1"/>
                </a:solidFill>
              </a:rPr>
              <a:t>within the company</a:t>
            </a: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buFontTx/>
              <a:buChar char="•"/>
            </a:pPr>
            <a:endParaRPr lang="en-US" sz="1600" dirty="0">
              <a:solidFill>
                <a:schemeClr val="accent2"/>
              </a:solidFill>
            </a:endParaRPr>
          </a:p>
          <a:p>
            <a:pPr marL="457200" indent="-457200" algn="l" eaLnBrk="1" hangingPunct="1">
              <a:lnSpc>
                <a:spcPct val="50000"/>
              </a:lnSpc>
              <a:spcBef>
                <a:spcPct val="50000"/>
              </a:spcBef>
            </a:pPr>
            <a:endParaRPr lang="en-US" sz="1600" dirty="0">
              <a:solidFill>
                <a:schemeClr val="accent2"/>
              </a:solidFill>
            </a:endParaRPr>
          </a:p>
          <a:p>
            <a:pPr marL="457200" indent="-457200" algn="l" eaLnBrk="1" hangingPunct="1">
              <a:spcBef>
                <a:spcPct val="50000"/>
              </a:spcBef>
            </a:pPr>
            <a:endParaRPr lang="en-US" sz="1800" b="1" dirty="0">
              <a:solidFill>
                <a:schemeClr val="accent2"/>
              </a:solidFill>
            </a:endParaRPr>
          </a:p>
          <a:p>
            <a:pPr marL="457200" indent="-457200" algn="l" eaLnBrk="1" hangingPunct="1">
              <a:spcBef>
                <a:spcPct val="50000"/>
              </a:spcBef>
            </a:pPr>
            <a:endParaRPr lang="en-US" sz="1800" b="1" dirty="0" smtClean="0"/>
          </a:p>
          <a:p>
            <a:pPr marL="457200" indent="-457200" algn="l" eaLnBrk="1" hangingPunct="1">
              <a:spcBef>
                <a:spcPct val="50000"/>
              </a:spcBef>
            </a:pPr>
            <a:r>
              <a:rPr lang="en-US" sz="1800" b="1" dirty="0" smtClean="0"/>
              <a:t>Examples</a:t>
            </a:r>
            <a:r>
              <a:rPr lang="en-US" sz="1800" b="1" dirty="0"/>
              <a:t>:</a:t>
            </a:r>
            <a:endParaRPr lang="en-GB" sz="1800" dirty="0"/>
          </a:p>
          <a:p>
            <a:pPr marL="457200" indent="-457200" algn="l" eaLnBrk="1" hangingPunct="1">
              <a:spcBef>
                <a:spcPct val="20000"/>
              </a:spcBef>
              <a:buFont typeface="Wingdings" pitchFamily="2" charset="2"/>
              <a:buChar char="§"/>
            </a:pPr>
            <a:r>
              <a:rPr lang="en-US" sz="1700" dirty="0"/>
              <a:t>Sending emails to unintended recipients</a:t>
            </a:r>
          </a:p>
          <a:p>
            <a:pPr marL="457200" indent="-457200" algn="l" eaLnBrk="1" hangingPunct="1">
              <a:spcBef>
                <a:spcPct val="20000"/>
              </a:spcBef>
              <a:buFont typeface="Wingdings" pitchFamily="2" charset="2"/>
              <a:buChar char="§"/>
            </a:pPr>
            <a:r>
              <a:rPr lang="en-GB" sz="1700" dirty="0"/>
              <a:t>Unauthorised access to our system</a:t>
            </a:r>
          </a:p>
          <a:p>
            <a:pPr marL="457200" indent="-457200" algn="l" eaLnBrk="1" hangingPunct="1">
              <a:spcBef>
                <a:spcPct val="20000"/>
              </a:spcBef>
              <a:buFont typeface="Wingdings" pitchFamily="2" charset="2"/>
              <a:buChar char="§"/>
            </a:pPr>
            <a:r>
              <a:rPr lang="en-GB" sz="1700" dirty="0"/>
              <a:t>Sharing customer confidential details</a:t>
            </a:r>
          </a:p>
          <a:p>
            <a:pPr marL="457200" indent="-457200" algn="l" eaLnBrk="1" hangingPunct="1">
              <a:spcBef>
                <a:spcPct val="20000"/>
              </a:spcBef>
              <a:buFont typeface="Wingdings" pitchFamily="2" charset="2"/>
              <a:buChar char="§"/>
            </a:pPr>
            <a:r>
              <a:rPr lang="en-GB" sz="1700" dirty="0"/>
              <a:t>Visiting unauthorised </a:t>
            </a:r>
            <a:r>
              <a:rPr lang="en-GB" sz="1700" dirty="0" smtClean="0"/>
              <a:t>website</a:t>
            </a:r>
            <a:endParaRPr lang="en-GB" sz="1700" dirty="0"/>
          </a:p>
        </p:txBody>
      </p:sp>
      <p:sp>
        <p:nvSpPr>
          <p:cNvPr id="612356" name="Text Box 4"/>
          <p:cNvSpPr txBox="1">
            <a:spLocks noChangeArrowheads="1"/>
          </p:cNvSpPr>
          <p:nvPr/>
        </p:nvSpPr>
        <p:spPr bwMode="auto">
          <a:xfrm>
            <a:off x="0" y="889000"/>
            <a:ext cx="9144000" cy="406400"/>
          </a:xfrm>
          <a:prstGeom prst="rect">
            <a:avLst/>
          </a:prstGeom>
          <a:noFill/>
          <a:ln w="9525">
            <a:solidFill>
              <a:schemeClr val="bg2"/>
            </a:solidFill>
            <a:miter lim="800000"/>
            <a:headEnd/>
            <a:tailEnd/>
          </a:ln>
          <a:effectLst/>
        </p:spPr>
        <p:txBody>
          <a:bodyPr>
            <a:spAutoFit/>
          </a:bodyPr>
          <a:lstStyle/>
          <a:p>
            <a:pPr algn="l" eaLnBrk="1" hangingPunct="1">
              <a:spcBef>
                <a:spcPct val="50000"/>
              </a:spcBef>
            </a:pPr>
            <a:r>
              <a:rPr lang="en-US" sz="2000">
                <a:solidFill>
                  <a:schemeClr val="tx1"/>
                </a:solidFill>
                <a:effectLst>
                  <a:outerShdw blurRad="38100" dist="38100" dir="2700000" algn="tl">
                    <a:srgbClr val="C0C0C0"/>
                  </a:outerShdw>
                </a:effectLst>
              </a:rPr>
              <a:t>       Safety </a:t>
            </a:r>
            <a:r>
              <a:rPr lang="en-US" sz="2000" i="1">
                <a:solidFill>
                  <a:srgbClr val="FF0000"/>
                </a:solidFill>
              </a:rPr>
              <a:t>(Anzen)</a:t>
            </a:r>
            <a:r>
              <a:rPr lang="en-US" sz="2000">
                <a:solidFill>
                  <a:schemeClr val="tx1"/>
                </a:solidFill>
                <a:effectLst>
                  <a:outerShdw blurRad="38100" dist="38100" dir="2700000" algn="tl">
                    <a:srgbClr val="C0C0C0"/>
                  </a:outerShdw>
                </a:effectLst>
              </a:rPr>
              <a:t> - Information Security</a:t>
            </a:r>
            <a:endParaRPr lang="en-GB" sz="2000">
              <a:solidFill>
                <a:schemeClr val="tx1"/>
              </a:solidFill>
              <a:effectLst>
                <a:outerShdw blurRad="38100" dist="38100" dir="2700000" algn="tl">
                  <a:srgbClr val="C0C0C0"/>
                </a:outerShdw>
              </a:effectLst>
            </a:endParaRPr>
          </a:p>
        </p:txBody>
      </p:sp>
      <p:sp>
        <p:nvSpPr>
          <p:cNvPr id="612357"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The 6S Principle</a:t>
            </a:r>
          </a:p>
        </p:txBody>
      </p:sp>
      <p:pic>
        <p:nvPicPr>
          <p:cNvPr id="11"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2480072"/>
            <a:ext cx="4072049" cy="18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896" y="2228045"/>
            <a:ext cx="6033350" cy="271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148" t="16300" r="48426" b="47725"/>
          <a:stretch/>
        </p:blipFill>
        <p:spPr bwMode="auto">
          <a:xfrm>
            <a:off x="1549856" y="2228045"/>
            <a:ext cx="7183879" cy="2649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0"/>
                                  </p:stCondLst>
                                  <p:childTnLst>
                                    <p:set>
                                      <p:cBhvr>
                                        <p:cTn id="6" dur="1" fill="hold">
                                          <p:stCondLst>
                                            <p:cond delay="0"/>
                                          </p:stCondLst>
                                        </p:cTn>
                                        <p:tgtEl>
                                          <p:spTgt spid="10242"/>
                                        </p:tgtEl>
                                        <p:attrNameLst>
                                          <p:attrName>style.visibility</p:attrName>
                                        </p:attrNameLst>
                                      </p:cBhvr>
                                      <p:to>
                                        <p:strVal val="visible"/>
                                      </p:to>
                                    </p:set>
                                    <p:anim calcmode="lin" valueType="num">
                                      <p:cBhvr>
                                        <p:cTn id="7" dur="500" fill="hold"/>
                                        <p:tgtEl>
                                          <p:spTgt spid="10242"/>
                                        </p:tgtEl>
                                        <p:attrNameLst>
                                          <p:attrName>ppt_w</p:attrName>
                                        </p:attrNameLst>
                                      </p:cBhvr>
                                      <p:tavLst>
                                        <p:tav tm="0">
                                          <p:val>
                                            <p:fltVal val="0"/>
                                          </p:val>
                                        </p:tav>
                                        <p:tav tm="100000">
                                          <p:val>
                                            <p:strVal val="#ppt_w"/>
                                          </p:val>
                                        </p:tav>
                                      </p:tavLst>
                                    </p:anim>
                                    <p:anim calcmode="lin" valueType="num">
                                      <p:cBhvr>
                                        <p:cTn id="8" dur="500" fill="hold"/>
                                        <p:tgtEl>
                                          <p:spTgt spid="10242"/>
                                        </p:tgtEl>
                                        <p:attrNameLst>
                                          <p:attrName>ppt_h</p:attrName>
                                        </p:attrNameLst>
                                      </p:cBhvr>
                                      <p:tavLst>
                                        <p:tav tm="0">
                                          <p:val>
                                            <p:fltVal val="0"/>
                                          </p:val>
                                        </p:tav>
                                        <p:tav tm="100000">
                                          <p:val>
                                            <p:strVal val="#ppt_h"/>
                                          </p:val>
                                        </p:tav>
                                      </p:tavLst>
                                    </p:anim>
                                    <p:animEffect transition="in" filter="fade">
                                      <p:cBhvr>
                                        <p:cTn id="9" dur="500"/>
                                        <p:tgtEl>
                                          <p:spTgt spid="10242"/>
                                        </p:tgtEl>
                                      </p:cBhvr>
                                    </p:animEffect>
                                  </p:childTnLst>
                                </p:cTn>
                              </p:par>
                            </p:childTnLst>
                          </p:cTn>
                        </p:par>
                        <p:par>
                          <p:cTn id="10" fill="hold">
                            <p:stCondLst>
                              <p:cond delay="8500"/>
                            </p:stCondLst>
                            <p:childTnLst>
                              <p:par>
                                <p:cTn id="11" presetID="53" presetClass="entr" presetSubtype="16" fill="hold" nodeType="afterEffect">
                                  <p:stCondLst>
                                    <p:cond delay="6000"/>
                                  </p:stCondLst>
                                  <p:childTnLst>
                                    <p:set>
                                      <p:cBhvr>
                                        <p:cTn id="12" dur="1" fill="hold">
                                          <p:stCondLst>
                                            <p:cond delay="0"/>
                                          </p:stCondLst>
                                        </p:cTn>
                                        <p:tgtEl>
                                          <p:spTgt spid="10243"/>
                                        </p:tgtEl>
                                        <p:attrNameLst>
                                          <p:attrName>style.visibility</p:attrName>
                                        </p:attrNameLst>
                                      </p:cBhvr>
                                      <p:to>
                                        <p:strVal val="visible"/>
                                      </p:to>
                                    </p:set>
                                    <p:anim calcmode="lin" valueType="num">
                                      <p:cBhvr>
                                        <p:cTn id="13" dur="500" fill="hold"/>
                                        <p:tgtEl>
                                          <p:spTgt spid="10243"/>
                                        </p:tgtEl>
                                        <p:attrNameLst>
                                          <p:attrName>ppt_w</p:attrName>
                                        </p:attrNameLst>
                                      </p:cBhvr>
                                      <p:tavLst>
                                        <p:tav tm="0">
                                          <p:val>
                                            <p:fltVal val="0"/>
                                          </p:val>
                                        </p:tav>
                                        <p:tav tm="100000">
                                          <p:val>
                                            <p:strVal val="#ppt_w"/>
                                          </p:val>
                                        </p:tav>
                                      </p:tavLst>
                                    </p:anim>
                                    <p:anim calcmode="lin" valueType="num">
                                      <p:cBhvr>
                                        <p:cTn id="14" dur="500" fill="hold"/>
                                        <p:tgtEl>
                                          <p:spTgt spid="10243"/>
                                        </p:tgtEl>
                                        <p:attrNameLst>
                                          <p:attrName>ppt_h</p:attrName>
                                        </p:attrNameLst>
                                      </p:cBhvr>
                                      <p:tavLst>
                                        <p:tav tm="0">
                                          <p:val>
                                            <p:fltVal val="0"/>
                                          </p:val>
                                        </p:tav>
                                        <p:tav tm="100000">
                                          <p:val>
                                            <p:strVal val="#ppt_h"/>
                                          </p:val>
                                        </p:tav>
                                      </p:tavLst>
                                    </p:anim>
                                    <p:animEffect transition="in" filter="fade">
                                      <p:cBhvr>
                                        <p:cTn id="15" dur="500"/>
                                        <p:tgtEl>
                                          <p:spTgt spid="10243"/>
                                        </p:tgtEl>
                                      </p:cBhvr>
                                    </p:animEffect>
                                  </p:childTnLst>
                                </p:cTn>
                              </p:par>
                            </p:childTnLst>
                          </p:cTn>
                        </p:par>
                        <p:par>
                          <p:cTn id="16" fill="hold">
                            <p:stCondLst>
                              <p:cond delay="15000"/>
                            </p:stCondLst>
                            <p:childTnLst>
                              <p:par>
                                <p:cTn id="17" presetID="53" presetClass="entr" presetSubtype="16" fill="hold" nodeType="afterEffect">
                                  <p:stCondLst>
                                    <p:cond delay="6000"/>
                                  </p:stCondLst>
                                  <p:childTnLst>
                                    <p:set>
                                      <p:cBhvr>
                                        <p:cTn id="18" dur="1" fill="hold">
                                          <p:stCondLst>
                                            <p:cond delay="0"/>
                                          </p:stCondLst>
                                        </p:cTn>
                                        <p:tgtEl>
                                          <p:spTgt spid="10244"/>
                                        </p:tgtEl>
                                        <p:attrNameLst>
                                          <p:attrName>style.visibility</p:attrName>
                                        </p:attrNameLst>
                                      </p:cBhvr>
                                      <p:to>
                                        <p:strVal val="visible"/>
                                      </p:to>
                                    </p:set>
                                    <p:anim calcmode="lin" valueType="num">
                                      <p:cBhvr>
                                        <p:cTn id="19" dur="500" fill="hold"/>
                                        <p:tgtEl>
                                          <p:spTgt spid="10244"/>
                                        </p:tgtEl>
                                        <p:attrNameLst>
                                          <p:attrName>ppt_w</p:attrName>
                                        </p:attrNameLst>
                                      </p:cBhvr>
                                      <p:tavLst>
                                        <p:tav tm="0">
                                          <p:val>
                                            <p:fltVal val="0"/>
                                          </p:val>
                                        </p:tav>
                                        <p:tav tm="100000">
                                          <p:val>
                                            <p:strVal val="#ppt_w"/>
                                          </p:val>
                                        </p:tav>
                                      </p:tavLst>
                                    </p:anim>
                                    <p:anim calcmode="lin" valueType="num">
                                      <p:cBhvr>
                                        <p:cTn id="20" dur="500" fill="hold"/>
                                        <p:tgtEl>
                                          <p:spTgt spid="10244"/>
                                        </p:tgtEl>
                                        <p:attrNameLst>
                                          <p:attrName>ppt_h</p:attrName>
                                        </p:attrNameLst>
                                      </p:cBhvr>
                                      <p:tavLst>
                                        <p:tav tm="0">
                                          <p:val>
                                            <p:fltVal val="0"/>
                                          </p:val>
                                        </p:tav>
                                        <p:tav tm="100000">
                                          <p:val>
                                            <p:strVal val="#ppt_h"/>
                                          </p:val>
                                        </p:tav>
                                      </p:tavLst>
                                    </p:anim>
                                    <p:animEffect transition="in" filter="fade">
                                      <p:cBhvr>
                                        <p:cTn id="21"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7" name="Text Box 7"/>
          <p:cNvSpPr txBox="1">
            <a:spLocks noChangeArrowheads="1"/>
          </p:cNvSpPr>
          <p:nvPr/>
        </p:nvSpPr>
        <p:spPr bwMode="auto">
          <a:xfrm>
            <a:off x="177800" y="1879600"/>
            <a:ext cx="4572000" cy="4308872"/>
          </a:xfrm>
          <a:prstGeom prst="rect">
            <a:avLst/>
          </a:prstGeom>
          <a:noFill/>
          <a:ln w="9525">
            <a:noFill/>
            <a:miter lim="800000"/>
            <a:headEnd/>
            <a:tailEnd/>
          </a:ln>
          <a:effectLst/>
        </p:spPr>
        <p:txBody>
          <a:bodyPr>
            <a:spAutoFit/>
          </a:bodyPr>
          <a:lstStyle/>
          <a:p>
            <a:pPr algn="l" eaLnBrk="1" hangingPunct="1">
              <a:spcBef>
                <a:spcPct val="50000"/>
              </a:spcBef>
            </a:pPr>
            <a:r>
              <a:rPr lang="en-GB" sz="1800" b="1" dirty="0">
                <a:solidFill>
                  <a:schemeClr val="tx1"/>
                </a:solidFill>
              </a:rPr>
              <a:t>Value Added (VA)</a:t>
            </a:r>
          </a:p>
          <a:p>
            <a:pPr algn="l" eaLnBrk="1" hangingPunct="1">
              <a:spcBef>
                <a:spcPct val="50000"/>
              </a:spcBef>
              <a:buFontTx/>
              <a:buChar char="•"/>
            </a:pPr>
            <a:r>
              <a:rPr lang="en-GB" sz="1600" dirty="0">
                <a:solidFill>
                  <a:schemeClr val="tx1"/>
                </a:solidFill>
              </a:rPr>
              <a:t> Product or service is transformed into a state required by the customer;</a:t>
            </a:r>
          </a:p>
          <a:p>
            <a:pPr algn="l" eaLnBrk="1" hangingPunct="1">
              <a:spcBef>
                <a:spcPct val="50000"/>
              </a:spcBef>
              <a:buFontTx/>
              <a:buChar char="•"/>
            </a:pPr>
            <a:r>
              <a:rPr lang="en-GB" sz="1600" dirty="0">
                <a:solidFill>
                  <a:schemeClr val="tx1"/>
                </a:solidFill>
              </a:rPr>
              <a:t> The customer is willing to pay for it</a:t>
            </a:r>
          </a:p>
          <a:p>
            <a:pPr algn="l" eaLnBrk="1" hangingPunct="1">
              <a:spcBef>
                <a:spcPct val="50000"/>
              </a:spcBef>
            </a:pPr>
            <a:r>
              <a:rPr lang="en-GB" sz="1800" b="1" dirty="0">
                <a:solidFill>
                  <a:schemeClr val="tx1"/>
                </a:solidFill>
              </a:rPr>
              <a:t>Non Value Added (NVA)</a:t>
            </a:r>
          </a:p>
          <a:p>
            <a:pPr algn="l" eaLnBrk="1" hangingPunct="1">
              <a:spcBef>
                <a:spcPct val="50000"/>
              </a:spcBef>
              <a:buFontTx/>
              <a:buChar char="•"/>
            </a:pPr>
            <a:r>
              <a:rPr lang="en-GB" sz="1600" dirty="0">
                <a:solidFill>
                  <a:schemeClr val="tx1"/>
                </a:solidFill>
              </a:rPr>
              <a:t> Activities which consume resources but do not create value;</a:t>
            </a:r>
          </a:p>
          <a:p>
            <a:pPr algn="l" eaLnBrk="1" hangingPunct="1">
              <a:spcBef>
                <a:spcPct val="50000"/>
              </a:spcBef>
              <a:buFontTx/>
              <a:buChar char="•"/>
            </a:pPr>
            <a:r>
              <a:rPr lang="en-GB" sz="1600" dirty="0">
                <a:solidFill>
                  <a:schemeClr val="tx1"/>
                </a:solidFill>
              </a:rPr>
              <a:t> Customer is not willing to pay for these</a:t>
            </a:r>
          </a:p>
          <a:p>
            <a:pPr algn="l" eaLnBrk="1" hangingPunct="1">
              <a:spcBef>
                <a:spcPct val="50000"/>
              </a:spcBef>
            </a:pPr>
            <a:r>
              <a:rPr lang="en-GB" sz="1800" b="1" dirty="0">
                <a:solidFill>
                  <a:schemeClr val="tx1"/>
                </a:solidFill>
              </a:rPr>
              <a:t>Non Value Added but Needed (NVAN)</a:t>
            </a:r>
          </a:p>
          <a:p>
            <a:pPr algn="l" eaLnBrk="1" hangingPunct="1">
              <a:spcBef>
                <a:spcPct val="50000"/>
              </a:spcBef>
              <a:buFontTx/>
              <a:buChar char="•"/>
            </a:pPr>
            <a:r>
              <a:rPr lang="en-GB" sz="1600" dirty="0">
                <a:solidFill>
                  <a:schemeClr val="tx1"/>
                </a:solidFill>
              </a:rPr>
              <a:t> Activities causing no value add but cannot be eliminated based on the current state of technology or thinking</a:t>
            </a:r>
          </a:p>
        </p:txBody>
      </p:sp>
      <p:sp>
        <p:nvSpPr>
          <p:cNvPr id="537605" name="Rectangle 5"/>
          <p:cNvSpPr>
            <a:spLocks noChangeArrowheads="1"/>
          </p:cNvSpPr>
          <p:nvPr/>
        </p:nvSpPr>
        <p:spPr bwMode="auto">
          <a:xfrm>
            <a:off x="1651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Value Added Activities</a:t>
            </a:r>
          </a:p>
        </p:txBody>
      </p:sp>
      <p:sp>
        <p:nvSpPr>
          <p:cNvPr id="537611" name="AutoShape 11"/>
          <p:cNvSpPr>
            <a:spLocks noChangeArrowheads="1"/>
          </p:cNvSpPr>
          <p:nvPr/>
        </p:nvSpPr>
        <p:spPr bwMode="auto">
          <a:xfrm>
            <a:off x="4953000" y="1828800"/>
            <a:ext cx="4191000" cy="838200"/>
          </a:xfrm>
          <a:prstGeom prst="horizontalScroll">
            <a:avLst>
              <a:gd name="adj" fmla="val 12500"/>
            </a:avLst>
          </a:prstGeom>
          <a:solidFill>
            <a:schemeClr val="accent2">
              <a:lumMod val="40000"/>
              <a:lumOff val="60000"/>
            </a:schemeClr>
          </a:solidFill>
          <a:ln w="9525">
            <a:solidFill>
              <a:schemeClr val="bg1"/>
            </a:solidFill>
            <a:round/>
            <a:headEnd/>
            <a:tailEnd/>
          </a:ln>
          <a:effectLst/>
        </p:spPr>
        <p:txBody>
          <a:bodyPr wrap="none" anchor="ctr"/>
          <a:lstStyle/>
          <a:p>
            <a:r>
              <a:rPr lang="en-US" sz="1600" b="1" dirty="0"/>
              <a:t>A Time Value Map (TVM) depicts </a:t>
            </a:r>
          </a:p>
          <a:p>
            <a:r>
              <a:rPr lang="en-US" sz="1600" b="1" dirty="0"/>
              <a:t>breakup of VA, NVA &amp; NVAN times</a:t>
            </a:r>
          </a:p>
        </p:txBody>
      </p:sp>
      <p:pic>
        <p:nvPicPr>
          <p:cNvPr id="537664" name="Picture 64"/>
          <p:cNvPicPr>
            <a:picLocks noChangeAspect="1" noChangeArrowheads="1"/>
          </p:cNvPicPr>
          <p:nvPr/>
        </p:nvPicPr>
        <p:blipFill>
          <a:blip r:embed="rId2"/>
          <a:srcRect/>
          <a:stretch>
            <a:fillRect/>
          </a:stretch>
        </p:blipFill>
        <p:spPr bwMode="auto">
          <a:xfrm>
            <a:off x="5029200" y="2590800"/>
            <a:ext cx="4038600" cy="3733800"/>
          </a:xfrm>
          <a:prstGeom prst="rect">
            <a:avLst/>
          </a:prstGeom>
          <a:noFill/>
          <a:ln w="9525" algn="ctr">
            <a:solidFill>
              <a:schemeClr val="tx1"/>
            </a:solidFill>
            <a:miter lim="800000"/>
            <a:headEnd/>
            <a:tailEnd/>
          </a:ln>
          <a:effectLst/>
        </p:spPr>
      </p:pic>
      <p:sp>
        <p:nvSpPr>
          <p:cNvPr id="537665" name="Rectangle 65"/>
          <p:cNvSpPr>
            <a:spLocks noChangeArrowheads="1"/>
          </p:cNvSpPr>
          <p:nvPr/>
        </p:nvSpPr>
        <p:spPr bwMode="hidden">
          <a:xfrm>
            <a:off x="0" y="990600"/>
            <a:ext cx="9144000" cy="838200"/>
          </a:xfrm>
          <a:prstGeom prst="rect">
            <a:avLst/>
          </a:prstGeom>
          <a:solidFill>
            <a:schemeClr val="accent6">
              <a:lumMod val="60000"/>
              <a:lumOff val="4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537666" name="Text Box 66"/>
          <p:cNvSpPr txBox="1">
            <a:spLocks noChangeArrowheads="1"/>
          </p:cNvSpPr>
          <p:nvPr/>
        </p:nvSpPr>
        <p:spPr bwMode="auto">
          <a:xfrm>
            <a:off x="355600" y="1049338"/>
            <a:ext cx="86106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dirty="0">
                <a:solidFill>
                  <a:schemeClr val="tx1"/>
                </a:solidFill>
              </a:rPr>
              <a:t>Lean focuses on improving the proportion of Value Added activities and reducing the Non Value Added activities</a:t>
            </a:r>
          </a:p>
        </p:txBody>
      </p:sp>
      <p:sp>
        <p:nvSpPr>
          <p:cNvPr id="8" name="Rectangle 7"/>
          <p:cNvSpPr/>
          <p:nvPr/>
        </p:nvSpPr>
        <p:spPr bwMode="auto">
          <a:xfrm>
            <a:off x="6096000" y="6063342"/>
            <a:ext cx="1143000"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Process  A</a:t>
            </a:r>
          </a:p>
        </p:txBody>
      </p:sp>
      <p:pic>
        <p:nvPicPr>
          <p:cNvPr id="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3500" y="1547813"/>
            <a:ext cx="9207500" cy="4884737"/>
            <a:chOff x="-40" y="1263"/>
            <a:chExt cx="5800" cy="3077"/>
          </a:xfrm>
        </p:grpSpPr>
        <p:cxnSp>
          <p:nvCxnSpPr>
            <p:cNvPr id="535558" name="AutoShape 6"/>
            <p:cNvCxnSpPr>
              <a:cxnSpLocks noChangeShapeType="1"/>
              <a:stCxn id="535615" idx="3"/>
              <a:endCxn id="535611" idx="1"/>
            </p:cNvCxnSpPr>
            <p:nvPr/>
          </p:nvCxnSpPr>
          <p:spPr bwMode="auto">
            <a:xfrm flipV="1">
              <a:off x="1346" y="1671"/>
              <a:ext cx="150" cy="6"/>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59" name="AutoShape 7"/>
            <p:cNvCxnSpPr>
              <a:cxnSpLocks noChangeShapeType="1"/>
              <a:stCxn id="535617" idx="0"/>
              <a:endCxn id="535618" idx="1"/>
            </p:cNvCxnSpPr>
            <p:nvPr/>
          </p:nvCxnSpPr>
          <p:spPr bwMode="auto">
            <a:xfrm rot="16200000">
              <a:off x="2816" y="2789"/>
              <a:ext cx="806" cy="953"/>
            </a:xfrm>
            <a:prstGeom prst="curvedConnector2">
              <a:avLst/>
            </a:prstGeom>
            <a:noFill/>
            <a:ln w="9525">
              <a:solidFill>
                <a:schemeClr val="bg2"/>
              </a:solidFill>
              <a:round/>
              <a:headEnd type="triangle" w="med" len="med"/>
              <a:tailEnd type="triangle" w="med" len="med"/>
            </a:ln>
            <a:effectLst/>
          </p:spPr>
        </p:cxnSp>
        <p:cxnSp>
          <p:nvCxnSpPr>
            <p:cNvPr id="535560" name="AutoShape 8"/>
            <p:cNvCxnSpPr>
              <a:cxnSpLocks noChangeShapeType="1"/>
              <a:stCxn id="535623" idx="3"/>
              <a:endCxn id="535627" idx="0"/>
            </p:cNvCxnSpPr>
            <p:nvPr/>
          </p:nvCxnSpPr>
          <p:spPr bwMode="auto">
            <a:xfrm flipV="1">
              <a:off x="4176" y="2175"/>
              <a:ext cx="449" cy="206"/>
            </a:xfrm>
            <a:prstGeom prst="curvedConnector4">
              <a:avLst>
                <a:gd name="adj1" fmla="val 25051"/>
                <a:gd name="adj2" fmla="val 162338"/>
              </a:avLst>
            </a:prstGeom>
            <a:noFill/>
            <a:ln w="9525">
              <a:solidFill>
                <a:schemeClr val="bg2"/>
              </a:solidFill>
              <a:round/>
              <a:headEnd type="triangle" w="med" len="med"/>
              <a:tailEnd type="triangle" w="med" len="med"/>
            </a:ln>
            <a:effectLst/>
          </p:spPr>
        </p:cxnSp>
        <p:cxnSp>
          <p:nvCxnSpPr>
            <p:cNvPr id="535561" name="AutoShape 9"/>
            <p:cNvCxnSpPr>
              <a:cxnSpLocks noChangeShapeType="1"/>
              <a:stCxn id="535633" idx="0"/>
              <a:endCxn id="535623" idx="0"/>
            </p:cNvCxnSpPr>
            <p:nvPr/>
          </p:nvCxnSpPr>
          <p:spPr bwMode="auto">
            <a:xfrm rot="5400000" flipV="1">
              <a:off x="3441" y="1700"/>
              <a:ext cx="615" cy="407"/>
            </a:xfrm>
            <a:prstGeom prst="curvedConnector3">
              <a:avLst>
                <a:gd name="adj1" fmla="val -23417"/>
              </a:avLst>
            </a:prstGeom>
            <a:noFill/>
            <a:ln w="9525">
              <a:solidFill>
                <a:schemeClr val="bg2"/>
              </a:solidFill>
              <a:round/>
              <a:headEnd type="triangle" w="med" len="med"/>
              <a:tailEnd type="triangle" w="med" len="med"/>
            </a:ln>
            <a:effectLst/>
          </p:spPr>
        </p:cxnSp>
        <p:cxnSp>
          <p:nvCxnSpPr>
            <p:cNvPr id="535562" name="AutoShape 10"/>
            <p:cNvCxnSpPr>
              <a:cxnSpLocks noChangeShapeType="1"/>
              <a:stCxn id="535630" idx="0"/>
              <a:endCxn id="535633" idx="0"/>
            </p:cNvCxnSpPr>
            <p:nvPr/>
          </p:nvCxnSpPr>
          <p:spPr bwMode="auto">
            <a:xfrm rot="16200000">
              <a:off x="3262" y="1336"/>
              <a:ext cx="23" cy="543"/>
            </a:xfrm>
            <a:prstGeom prst="curvedConnector3">
              <a:avLst>
                <a:gd name="adj1" fmla="val 726088"/>
              </a:avLst>
            </a:prstGeom>
            <a:noFill/>
            <a:ln w="9525">
              <a:solidFill>
                <a:schemeClr val="bg2"/>
              </a:solidFill>
              <a:round/>
              <a:headEnd type="triangle" w="med" len="med"/>
              <a:tailEnd type="triangle" w="med" len="med"/>
            </a:ln>
            <a:effectLst/>
          </p:spPr>
        </p:cxnSp>
        <p:cxnSp>
          <p:nvCxnSpPr>
            <p:cNvPr id="535563" name="AutoShape 11"/>
            <p:cNvCxnSpPr>
              <a:cxnSpLocks noChangeShapeType="1"/>
              <a:stCxn id="535629" idx="3"/>
              <a:endCxn id="535640" idx="2"/>
            </p:cNvCxnSpPr>
            <p:nvPr/>
          </p:nvCxnSpPr>
          <p:spPr bwMode="auto">
            <a:xfrm rot="5400000" flipH="1" flipV="1">
              <a:off x="961" y="2082"/>
              <a:ext cx="247" cy="398"/>
            </a:xfrm>
            <a:prstGeom prst="curvedConnector4">
              <a:avLst>
                <a:gd name="adj1" fmla="val -51986"/>
                <a:gd name="adj2" fmla="val 71463"/>
              </a:avLst>
            </a:prstGeom>
            <a:noFill/>
            <a:ln w="9525">
              <a:solidFill>
                <a:schemeClr val="bg2"/>
              </a:solidFill>
              <a:round/>
              <a:headEnd type="triangle" w="med" len="med"/>
              <a:tailEnd type="triangle" w="med" len="med"/>
            </a:ln>
            <a:effectLst/>
          </p:spPr>
        </p:cxnSp>
        <p:cxnSp>
          <p:nvCxnSpPr>
            <p:cNvPr id="535564" name="AutoShape 12"/>
            <p:cNvCxnSpPr>
              <a:cxnSpLocks noChangeShapeType="1"/>
              <a:stCxn id="535625" idx="3"/>
              <a:endCxn id="535617" idx="2"/>
            </p:cNvCxnSpPr>
            <p:nvPr/>
          </p:nvCxnSpPr>
          <p:spPr bwMode="auto">
            <a:xfrm rot="16200000" flipH="1">
              <a:off x="2153" y="3718"/>
              <a:ext cx="230" cy="250"/>
            </a:xfrm>
            <a:prstGeom prst="curvedConnector2">
              <a:avLst/>
            </a:prstGeom>
            <a:noFill/>
            <a:ln w="9525">
              <a:solidFill>
                <a:schemeClr val="bg2"/>
              </a:solidFill>
              <a:round/>
              <a:headEnd type="triangle" w="med" len="med"/>
              <a:tailEnd type="triangle" w="med" len="med"/>
            </a:ln>
            <a:effectLst/>
          </p:spPr>
        </p:cxnSp>
        <p:cxnSp>
          <p:nvCxnSpPr>
            <p:cNvPr id="535565" name="AutoShape 13"/>
            <p:cNvCxnSpPr>
              <a:cxnSpLocks noChangeShapeType="1"/>
              <a:stCxn id="535627" idx="3"/>
              <a:endCxn id="535621" idx="3"/>
            </p:cNvCxnSpPr>
            <p:nvPr/>
          </p:nvCxnSpPr>
          <p:spPr bwMode="auto">
            <a:xfrm>
              <a:off x="4850" y="2345"/>
              <a:ext cx="3" cy="488"/>
            </a:xfrm>
            <a:prstGeom prst="curvedConnector3">
              <a:avLst>
                <a:gd name="adj1" fmla="val 3700000"/>
              </a:avLst>
            </a:prstGeom>
            <a:noFill/>
            <a:ln w="9525">
              <a:solidFill>
                <a:schemeClr val="bg2"/>
              </a:solidFill>
              <a:round/>
              <a:headEnd type="triangle" w="med" len="med"/>
              <a:tailEnd type="triangle" w="med" len="med"/>
            </a:ln>
            <a:effectLst/>
          </p:spPr>
        </p:cxnSp>
        <p:cxnSp>
          <p:nvCxnSpPr>
            <p:cNvPr id="535566" name="AutoShape 14"/>
            <p:cNvCxnSpPr>
              <a:cxnSpLocks noChangeShapeType="1"/>
              <a:stCxn id="535626" idx="0"/>
              <a:endCxn id="535630" idx="0"/>
            </p:cNvCxnSpPr>
            <p:nvPr/>
          </p:nvCxnSpPr>
          <p:spPr bwMode="auto">
            <a:xfrm rot="16200000">
              <a:off x="2719" y="1352"/>
              <a:ext cx="16" cy="550"/>
            </a:xfrm>
            <a:prstGeom prst="curvedConnector3">
              <a:avLst>
                <a:gd name="adj1" fmla="val 1000000"/>
              </a:avLst>
            </a:prstGeom>
            <a:noFill/>
            <a:ln w="9525">
              <a:solidFill>
                <a:schemeClr val="bg2"/>
              </a:solidFill>
              <a:round/>
              <a:headEnd type="triangle" w="med" len="med"/>
              <a:tailEnd type="triangle" w="med" len="med"/>
            </a:ln>
            <a:effectLst/>
          </p:spPr>
        </p:cxnSp>
        <p:cxnSp>
          <p:nvCxnSpPr>
            <p:cNvPr id="535567" name="AutoShape 15"/>
            <p:cNvCxnSpPr>
              <a:cxnSpLocks noChangeShapeType="1"/>
              <a:stCxn id="535613" idx="2"/>
              <a:endCxn id="535629" idx="2"/>
            </p:cNvCxnSpPr>
            <p:nvPr/>
          </p:nvCxnSpPr>
          <p:spPr bwMode="auto">
            <a:xfrm rot="10800000" flipH="1">
              <a:off x="528" y="2214"/>
              <a:ext cx="188" cy="578"/>
            </a:xfrm>
            <a:prstGeom prst="curvedConnector3">
              <a:avLst>
                <a:gd name="adj1" fmla="val -68569"/>
              </a:avLst>
            </a:prstGeom>
            <a:noFill/>
            <a:ln w="9525">
              <a:solidFill>
                <a:schemeClr val="bg2"/>
              </a:solidFill>
              <a:round/>
              <a:headEnd type="triangle" w="med" len="med"/>
              <a:tailEnd type="triangle" w="med" len="med"/>
            </a:ln>
            <a:effectLst/>
          </p:spPr>
        </p:cxnSp>
        <p:cxnSp>
          <p:nvCxnSpPr>
            <p:cNvPr id="535568" name="AutoShape 16"/>
            <p:cNvCxnSpPr>
              <a:cxnSpLocks noChangeShapeType="1"/>
              <a:stCxn id="535613" idx="4"/>
              <a:endCxn id="535635" idx="2"/>
            </p:cNvCxnSpPr>
            <p:nvPr/>
          </p:nvCxnSpPr>
          <p:spPr bwMode="auto">
            <a:xfrm flipV="1">
              <a:off x="869" y="2630"/>
              <a:ext cx="302" cy="162"/>
            </a:xfrm>
            <a:prstGeom prst="curvedConnector3">
              <a:avLst>
                <a:gd name="adj1" fmla="val 49852"/>
              </a:avLst>
            </a:prstGeom>
            <a:noFill/>
            <a:ln w="9525">
              <a:solidFill>
                <a:schemeClr val="bg2"/>
              </a:solidFill>
              <a:round/>
              <a:headEnd type="triangle" w="med" len="med"/>
              <a:tailEnd type="triangle" w="med" len="med"/>
            </a:ln>
            <a:effectLst/>
          </p:spPr>
        </p:cxnSp>
        <p:cxnSp>
          <p:nvCxnSpPr>
            <p:cNvPr id="535569" name="AutoShape 17"/>
            <p:cNvCxnSpPr>
              <a:cxnSpLocks noChangeShapeType="1"/>
              <a:stCxn id="535611" idx="3"/>
              <a:endCxn id="535626" idx="2"/>
            </p:cNvCxnSpPr>
            <p:nvPr/>
          </p:nvCxnSpPr>
          <p:spPr bwMode="auto">
            <a:xfrm>
              <a:off x="1945" y="1672"/>
              <a:ext cx="203" cy="252"/>
            </a:xfrm>
            <a:prstGeom prst="curvedConnector3">
              <a:avLst>
                <a:gd name="adj1" fmla="val 49755"/>
              </a:avLst>
            </a:prstGeom>
            <a:noFill/>
            <a:ln w="9525">
              <a:solidFill>
                <a:schemeClr val="bg2"/>
              </a:solidFill>
              <a:round/>
              <a:headEnd type="triangle" w="med" len="med"/>
              <a:tailEnd type="triangle" w="med" len="med"/>
            </a:ln>
            <a:effectLst/>
          </p:spPr>
        </p:cxnSp>
        <p:cxnSp>
          <p:nvCxnSpPr>
            <p:cNvPr id="535570" name="AutoShape 18"/>
            <p:cNvCxnSpPr>
              <a:cxnSpLocks noChangeShapeType="1"/>
              <a:stCxn id="535612" idx="0"/>
              <a:endCxn id="535619" idx="2"/>
            </p:cNvCxnSpPr>
            <p:nvPr/>
          </p:nvCxnSpPr>
          <p:spPr bwMode="auto">
            <a:xfrm rot="5400000" flipH="1">
              <a:off x="2353" y="2792"/>
              <a:ext cx="716" cy="54"/>
            </a:xfrm>
            <a:prstGeom prst="curvedConnector4">
              <a:avLst>
                <a:gd name="adj1" fmla="val 36704"/>
                <a:gd name="adj2" fmla="val 336065"/>
              </a:avLst>
            </a:prstGeom>
            <a:noFill/>
            <a:ln w="9525">
              <a:solidFill>
                <a:schemeClr val="bg2"/>
              </a:solidFill>
              <a:round/>
              <a:headEnd type="triangle" w="med" len="med"/>
              <a:tailEnd type="triangle" w="med" len="med"/>
            </a:ln>
            <a:effectLst/>
          </p:spPr>
        </p:cxnSp>
        <p:cxnSp>
          <p:nvCxnSpPr>
            <p:cNvPr id="535571" name="AutoShape 19"/>
            <p:cNvCxnSpPr>
              <a:cxnSpLocks noChangeShapeType="1"/>
              <a:stCxn id="535626" idx="3"/>
              <a:endCxn id="535619" idx="2"/>
            </p:cNvCxnSpPr>
            <p:nvPr/>
          </p:nvCxnSpPr>
          <p:spPr bwMode="auto">
            <a:xfrm rot="16200000" flipH="1">
              <a:off x="2328" y="2106"/>
              <a:ext cx="363" cy="348"/>
            </a:xfrm>
            <a:prstGeom prst="curvedConnector2">
              <a:avLst/>
            </a:prstGeom>
            <a:noFill/>
            <a:ln w="9525">
              <a:solidFill>
                <a:schemeClr val="bg2"/>
              </a:solidFill>
              <a:round/>
              <a:headEnd type="triangle" w="med" len="med"/>
              <a:tailEnd type="triangle" w="med" len="med"/>
            </a:ln>
            <a:effectLst/>
          </p:spPr>
        </p:cxnSp>
        <p:cxnSp>
          <p:nvCxnSpPr>
            <p:cNvPr id="535572" name="AutoShape 20"/>
            <p:cNvCxnSpPr>
              <a:cxnSpLocks noChangeShapeType="1"/>
              <a:stCxn id="535618" idx="3"/>
              <a:endCxn id="535621" idx="1"/>
            </p:cNvCxnSpPr>
            <p:nvPr/>
          </p:nvCxnSpPr>
          <p:spPr bwMode="auto">
            <a:xfrm flipV="1">
              <a:off x="4143" y="2833"/>
              <a:ext cx="261" cy="30"/>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73" name="AutoShape 21"/>
            <p:cNvCxnSpPr>
              <a:cxnSpLocks noChangeShapeType="1"/>
              <a:stCxn id="535605" idx="3"/>
              <a:endCxn id="535608" idx="5"/>
            </p:cNvCxnSpPr>
            <p:nvPr/>
          </p:nvCxnSpPr>
          <p:spPr bwMode="auto">
            <a:xfrm flipV="1">
              <a:off x="1748" y="3089"/>
              <a:ext cx="220" cy="687"/>
            </a:xfrm>
            <a:prstGeom prst="curvedConnector3">
              <a:avLst>
                <a:gd name="adj1" fmla="val 165454"/>
              </a:avLst>
            </a:prstGeom>
            <a:noFill/>
            <a:ln w="9525">
              <a:solidFill>
                <a:schemeClr val="bg2"/>
              </a:solidFill>
              <a:round/>
              <a:headEnd type="triangle" w="med" len="med"/>
              <a:tailEnd type="triangle" w="med" len="med"/>
            </a:ln>
            <a:effectLst/>
          </p:spPr>
        </p:cxnSp>
        <p:cxnSp>
          <p:nvCxnSpPr>
            <p:cNvPr id="535574" name="AutoShape 22"/>
            <p:cNvCxnSpPr>
              <a:cxnSpLocks noChangeShapeType="1"/>
              <a:stCxn id="535638" idx="6"/>
              <a:endCxn id="535632" idx="3"/>
            </p:cNvCxnSpPr>
            <p:nvPr/>
          </p:nvCxnSpPr>
          <p:spPr bwMode="auto">
            <a:xfrm flipV="1">
              <a:off x="3007" y="2647"/>
              <a:ext cx="377" cy="234"/>
            </a:xfrm>
            <a:prstGeom prst="curvedConnector2">
              <a:avLst/>
            </a:prstGeom>
            <a:noFill/>
            <a:ln w="9525">
              <a:solidFill>
                <a:schemeClr val="bg2"/>
              </a:solidFill>
              <a:round/>
              <a:headEnd type="triangle" w="med" len="med"/>
              <a:tailEnd type="triangle" w="med" len="med"/>
            </a:ln>
            <a:effectLst/>
          </p:spPr>
        </p:cxnSp>
        <p:cxnSp>
          <p:nvCxnSpPr>
            <p:cNvPr id="535575" name="AutoShape 23"/>
            <p:cNvCxnSpPr>
              <a:cxnSpLocks noChangeShapeType="1"/>
              <a:endCxn id="535638" idx="1"/>
            </p:cNvCxnSpPr>
            <p:nvPr/>
          </p:nvCxnSpPr>
          <p:spPr bwMode="auto">
            <a:xfrm flipV="1">
              <a:off x="1875" y="2782"/>
              <a:ext cx="765" cy="339"/>
            </a:xfrm>
            <a:prstGeom prst="curvedConnector4">
              <a:avLst>
                <a:gd name="adj1" fmla="val 45912"/>
                <a:gd name="adj2" fmla="val 150000"/>
              </a:avLst>
            </a:prstGeom>
            <a:noFill/>
            <a:ln w="9525">
              <a:solidFill>
                <a:schemeClr val="bg2"/>
              </a:solidFill>
              <a:round/>
              <a:headEnd type="triangle" w="med" len="med"/>
              <a:tailEnd type="triangle" w="med" len="med"/>
            </a:ln>
            <a:effectLst/>
          </p:spPr>
        </p:cxnSp>
        <p:cxnSp>
          <p:nvCxnSpPr>
            <p:cNvPr id="535576" name="AutoShape 24"/>
            <p:cNvCxnSpPr>
              <a:cxnSpLocks noChangeShapeType="1"/>
              <a:stCxn id="535635" idx="7"/>
              <a:endCxn id="535611" idx="3"/>
            </p:cNvCxnSpPr>
            <p:nvPr/>
          </p:nvCxnSpPr>
          <p:spPr bwMode="auto">
            <a:xfrm rot="16200000">
              <a:off x="1311" y="1897"/>
              <a:ext cx="859" cy="408"/>
            </a:xfrm>
            <a:prstGeom prst="curvedConnector4">
              <a:avLst>
                <a:gd name="adj1" fmla="val 42500"/>
                <a:gd name="adj2" fmla="val 131579"/>
              </a:avLst>
            </a:prstGeom>
            <a:noFill/>
            <a:ln w="9525">
              <a:solidFill>
                <a:schemeClr val="bg2"/>
              </a:solidFill>
              <a:round/>
              <a:headEnd type="triangle" w="med" len="med"/>
              <a:tailEnd type="triangle" w="med" len="med"/>
            </a:ln>
            <a:effectLst/>
          </p:spPr>
        </p:cxnSp>
        <p:cxnSp>
          <p:nvCxnSpPr>
            <p:cNvPr id="535577" name="AutoShape 25"/>
            <p:cNvCxnSpPr>
              <a:cxnSpLocks noChangeShapeType="1"/>
              <a:stCxn id="535605" idx="2"/>
              <a:endCxn id="535609" idx="2"/>
            </p:cNvCxnSpPr>
            <p:nvPr/>
          </p:nvCxnSpPr>
          <p:spPr bwMode="auto">
            <a:xfrm rot="16200000" flipV="1">
              <a:off x="1192" y="3613"/>
              <a:ext cx="52" cy="613"/>
            </a:xfrm>
            <a:prstGeom prst="curvedConnector3">
              <a:avLst>
                <a:gd name="adj1" fmla="val -248278"/>
              </a:avLst>
            </a:prstGeom>
            <a:noFill/>
            <a:ln w="9525">
              <a:solidFill>
                <a:schemeClr val="bg2"/>
              </a:solidFill>
              <a:round/>
              <a:headEnd type="triangle" w="med" len="med"/>
              <a:tailEnd type="triangle" w="med" len="med"/>
            </a:ln>
            <a:effectLst/>
          </p:spPr>
        </p:cxnSp>
        <p:cxnSp>
          <p:nvCxnSpPr>
            <p:cNvPr id="535578" name="AutoShape 26"/>
            <p:cNvCxnSpPr>
              <a:cxnSpLocks noChangeShapeType="1"/>
              <a:stCxn id="535613" idx="2"/>
              <a:endCxn id="535609" idx="1"/>
            </p:cNvCxnSpPr>
            <p:nvPr/>
          </p:nvCxnSpPr>
          <p:spPr bwMode="auto">
            <a:xfrm rot="10800000" flipH="1" flipV="1">
              <a:off x="528" y="2792"/>
              <a:ext cx="158" cy="933"/>
            </a:xfrm>
            <a:prstGeom prst="curvedConnector3">
              <a:avLst>
                <a:gd name="adj1" fmla="val -81356"/>
              </a:avLst>
            </a:prstGeom>
            <a:noFill/>
            <a:ln w="9525">
              <a:solidFill>
                <a:schemeClr val="bg2"/>
              </a:solidFill>
              <a:round/>
              <a:headEnd type="triangle" w="med" len="med"/>
              <a:tailEnd type="triangle" w="med" len="med"/>
            </a:ln>
            <a:effectLst/>
          </p:spPr>
        </p:cxnSp>
        <p:cxnSp>
          <p:nvCxnSpPr>
            <p:cNvPr id="535579" name="AutoShape 27"/>
            <p:cNvCxnSpPr>
              <a:cxnSpLocks noChangeShapeType="1"/>
              <a:stCxn id="535610" idx="4"/>
              <a:endCxn id="535606" idx="0"/>
            </p:cNvCxnSpPr>
            <p:nvPr/>
          </p:nvCxnSpPr>
          <p:spPr bwMode="auto">
            <a:xfrm rot="16200000" flipH="1">
              <a:off x="2086" y="2673"/>
              <a:ext cx="120" cy="406"/>
            </a:xfrm>
            <a:prstGeom prst="curvedConnector3">
              <a:avLst>
                <a:gd name="adj1" fmla="val 49630"/>
              </a:avLst>
            </a:prstGeom>
            <a:noFill/>
            <a:ln w="9525">
              <a:solidFill>
                <a:schemeClr val="bg2"/>
              </a:solidFill>
              <a:round/>
              <a:headEnd type="triangle" w="med" len="med"/>
              <a:tailEnd type="triangle" w="med" len="med"/>
            </a:ln>
            <a:effectLst/>
          </p:spPr>
        </p:cxnSp>
        <p:cxnSp>
          <p:nvCxnSpPr>
            <p:cNvPr id="535580" name="AutoShape 28"/>
            <p:cNvCxnSpPr>
              <a:cxnSpLocks noChangeShapeType="1"/>
              <a:stCxn id="535610" idx="6"/>
              <a:endCxn id="535624" idx="2"/>
            </p:cNvCxnSpPr>
            <p:nvPr/>
          </p:nvCxnSpPr>
          <p:spPr bwMode="auto">
            <a:xfrm flipV="1">
              <a:off x="2157" y="1403"/>
              <a:ext cx="2512" cy="127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1" name="AutoShape 29"/>
            <p:cNvCxnSpPr>
              <a:cxnSpLocks noChangeShapeType="1"/>
              <a:stCxn id="535631" idx="2"/>
              <a:endCxn id="535634" idx="0"/>
            </p:cNvCxnSpPr>
            <p:nvPr/>
          </p:nvCxnSpPr>
          <p:spPr bwMode="auto">
            <a:xfrm rot="5400000" flipH="1" flipV="1">
              <a:off x="4171" y="1555"/>
              <a:ext cx="334" cy="538"/>
            </a:xfrm>
            <a:prstGeom prst="curvedConnector5">
              <a:avLst>
                <a:gd name="adj1" fmla="val -38505"/>
                <a:gd name="adj2" fmla="val 50000"/>
                <a:gd name="adj3" fmla="val 138505"/>
              </a:avLst>
            </a:prstGeom>
            <a:noFill/>
            <a:ln w="9525">
              <a:solidFill>
                <a:schemeClr val="bg2"/>
              </a:solidFill>
              <a:round/>
              <a:headEnd type="triangle" w="med" len="med"/>
              <a:tailEnd type="triangle" w="med" len="med"/>
            </a:ln>
            <a:effectLst/>
          </p:spPr>
        </p:cxnSp>
        <p:cxnSp>
          <p:nvCxnSpPr>
            <p:cNvPr id="535582" name="AutoShape 30"/>
            <p:cNvCxnSpPr>
              <a:cxnSpLocks noChangeShapeType="1"/>
              <a:stCxn id="535639" idx="2"/>
              <a:endCxn id="535604" idx="2"/>
            </p:cNvCxnSpPr>
            <p:nvPr/>
          </p:nvCxnSpPr>
          <p:spPr bwMode="auto">
            <a:xfrm rot="10800000" flipV="1">
              <a:off x="912" y="2317"/>
              <a:ext cx="1005" cy="881"/>
            </a:xfrm>
            <a:prstGeom prst="curvedConnector3">
              <a:avLst>
                <a:gd name="adj1" fmla="val 114329"/>
              </a:avLst>
            </a:prstGeom>
            <a:noFill/>
            <a:ln w="9525">
              <a:solidFill>
                <a:schemeClr val="bg2"/>
              </a:solidFill>
              <a:round/>
              <a:headEnd type="triangle" w="med" len="med"/>
              <a:tailEnd type="triangle" w="med" len="med"/>
            </a:ln>
            <a:effectLst/>
          </p:spPr>
        </p:cxnSp>
        <p:cxnSp>
          <p:nvCxnSpPr>
            <p:cNvPr id="535583" name="AutoShape 31"/>
            <p:cNvCxnSpPr>
              <a:cxnSpLocks noChangeShapeType="1"/>
              <a:stCxn id="535625" idx="4"/>
              <a:endCxn id="535623" idx="1"/>
            </p:cNvCxnSpPr>
            <p:nvPr/>
          </p:nvCxnSpPr>
          <p:spPr bwMode="auto">
            <a:xfrm flipV="1">
              <a:off x="2314" y="2381"/>
              <a:ext cx="1413" cy="1157"/>
            </a:xfrm>
            <a:prstGeom prst="curvedConnector3">
              <a:avLst>
                <a:gd name="adj1" fmla="val 49968"/>
              </a:avLst>
            </a:prstGeom>
            <a:noFill/>
            <a:ln w="9525">
              <a:solidFill>
                <a:schemeClr val="bg2"/>
              </a:solidFill>
              <a:round/>
              <a:headEnd type="triangle" w="med" len="med"/>
              <a:tailEnd type="triangle" w="med" len="med"/>
            </a:ln>
            <a:effectLst/>
          </p:spPr>
        </p:cxnSp>
        <p:cxnSp>
          <p:nvCxnSpPr>
            <p:cNvPr id="535584" name="AutoShape 32"/>
            <p:cNvCxnSpPr>
              <a:cxnSpLocks noChangeShapeType="1"/>
              <a:stCxn id="535634" idx="3"/>
              <a:endCxn id="535605" idx="0"/>
            </p:cNvCxnSpPr>
            <p:nvPr/>
          </p:nvCxnSpPr>
          <p:spPr bwMode="auto">
            <a:xfrm flipH="1">
              <a:off x="1524" y="1827"/>
              <a:ext cx="3308" cy="1779"/>
            </a:xfrm>
            <a:prstGeom prst="curvedConnector4">
              <a:avLst>
                <a:gd name="adj1" fmla="val -3889"/>
                <a:gd name="adj2" fmla="val 54773"/>
              </a:avLst>
            </a:prstGeom>
            <a:noFill/>
            <a:ln w="9525">
              <a:solidFill>
                <a:schemeClr val="bg2"/>
              </a:solidFill>
              <a:round/>
              <a:headEnd type="triangle" w="med" len="med"/>
              <a:tailEnd type="triangle" w="med" len="med"/>
            </a:ln>
            <a:effectLst/>
          </p:spPr>
        </p:cxnSp>
        <p:cxnSp>
          <p:nvCxnSpPr>
            <p:cNvPr id="535585" name="AutoShape 33"/>
            <p:cNvCxnSpPr>
              <a:cxnSpLocks noChangeShapeType="1"/>
              <a:stCxn id="535631" idx="0"/>
              <a:endCxn id="535611" idx="0"/>
            </p:cNvCxnSpPr>
            <p:nvPr/>
          </p:nvCxnSpPr>
          <p:spPr bwMode="auto">
            <a:xfrm rot="5400000" flipH="1">
              <a:off x="2820" y="402"/>
              <a:ext cx="150" cy="2349"/>
            </a:xfrm>
            <a:prstGeom prst="curvedConnector3">
              <a:avLst>
                <a:gd name="adj1" fmla="val 185713"/>
              </a:avLst>
            </a:prstGeom>
            <a:noFill/>
            <a:ln w="9525">
              <a:solidFill>
                <a:schemeClr val="bg2"/>
              </a:solidFill>
              <a:round/>
              <a:headEnd type="triangle" w="med" len="med"/>
              <a:tailEnd type="triangle" w="med" len="med"/>
            </a:ln>
            <a:effectLst/>
          </p:spPr>
        </p:cxnSp>
        <p:cxnSp>
          <p:nvCxnSpPr>
            <p:cNvPr id="535586" name="AutoShape 34"/>
            <p:cNvCxnSpPr>
              <a:cxnSpLocks noChangeShapeType="1"/>
              <a:stCxn id="535639" idx="4"/>
              <a:endCxn id="535620" idx="2"/>
            </p:cNvCxnSpPr>
            <p:nvPr/>
          </p:nvCxnSpPr>
          <p:spPr bwMode="auto">
            <a:xfrm>
              <a:off x="2258" y="2317"/>
              <a:ext cx="1346" cy="1133"/>
            </a:xfrm>
            <a:prstGeom prst="curvedConnector3">
              <a:avLst>
                <a:gd name="adj1" fmla="val 49926"/>
              </a:avLst>
            </a:prstGeom>
            <a:noFill/>
            <a:ln w="9525">
              <a:solidFill>
                <a:schemeClr val="bg2"/>
              </a:solidFill>
              <a:round/>
              <a:headEnd type="triangle" w="med" len="med"/>
              <a:tailEnd type="triangle" w="med" len="med"/>
            </a:ln>
            <a:effectLst/>
          </p:spPr>
        </p:cxnSp>
        <p:cxnSp>
          <p:nvCxnSpPr>
            <p:cNvPr id="535587" name="AutoShape 35"/>
            <p:cNvCxnSpPr>
              <a:cxnSpLocks noChangeShapeType="1"/>
              <a:stCxn id="535614" idx="5"/>
              <a:endCxn id="535619" idx="4"/>
            </p:cNvCxnSpPr>
            <p:nvPr/>
          </p:nvCxnSpPr>
          <p:spPr bwMode="auto">
            <a:xfrm flipH="1" flipV="1">
              <a:off x="3025" y="2461"/>
              <a:ext cx="1247" cy="1426"/>
            </a:xfrm>
            <a:prstGeom prst="curvedConnector3">
              <a:avLst>
                <a:gd name="adj1" fmla="val -11546"/>
              </a:avLst>
            </a:prstGeom>
            <a:noFill/>
            <a:ln w="9525">
              <a:solidFill>
                <a:schemeClr val="bg2"/>
              </a:solidFill>
              <a:round/>
              <a:headEnd type="triangle" w="med" len="med"/>
              <a:tailEnd type="triangle" w="med" len="med"/>
            </a:ln>
            <a:effectLst/>
          </p:spPr>
        </p:cxnSp>
        <p:cxnSp>
          <p:nvCxnSpPr>
            <p:cNvPr id="535588" name="AutoShape 36"/>
            <p:cNvCxnSpPr>
              <a:cxnSpLocks noChangeShapeType="1"/>
              <a:endCxn id="535614" idx="2"/>
            </p:cNvCxnSpPr>
            <p:nvPr/>
          </p:nvCxnSpPr>
          <p:spPr bwMode="auto">
            <a:xfrm>
              <a:off x="2603" y="3200"/>
              <a:ext cx="1147" cy="802"/>
            </a:xfrm>
            <a:prstGeom prst="curvedConnector3">
              <a:avLst>
                <a:gd name="adj1" fmla="val 50000"/>
              </a:avLst>
            </a:prstGeom>
            <a:noFill/>
            <a:ln w="9525">
              <a:solidFill>
                <a:schemeClr val="bg2"/>
              </a:solidFill>
              <a:round/>
              <a:headEnd type="triangle" w="med" len="med"/>
              <a:tailEnd type="triangle" w="med" len="med"/>
            </a:ln>
            <a:effectLst/>
          </p:spPr>
        </p:cxnSp>
        <p:cxnSp>
          <p:nvCxnSpPr>
            <p:cNvPr id="535589" name="AutoShape 37"/>
            <p:cNvCxnSpPr>
              <a:cxnSpLocks noChangeShapeType="1"/>
              <a:stCxn id="535622" idx="5"/>
              <a:endCxn id="535607" idx="3"/>
            </p:cNvCxnSpPr>
            <p:nvPr/>
          </p:nvCxnSpPr>
          <p:spPr bwMode="auto">
            <a:xfrm flipV="1">
              <a:off x="4848" y="2285"/>
              <a:ext cx="202" cy="1034"/>
            </a:xfrm>
            <a:prstGeom prst="curvedConnector2">
              <a:avLst/>
            </a:prstGeom>
            <a:noFill/>
            <a:ln w="9525">
              <a:solidFill>
                <a:schemeClr val="bg2"/>
              </a:solidFill>
              <a:round/>
              <a:headEnd type="triangle" w="med" len="med"/>
              <a:tailEnd type="triangle" w="med" len="med"/>
            </a:ln>
            <a:effectLst/>
          </p:spPr>
        </p:cxnSp>
        <p:cxnSp>
          <p:nvCxnSpPr>
            <p:cNvPr id="535590" name="AutoShape 38"/>
            <p:cNvCxnSpPr>
              <a:cxnSpLocks noChangeShapeType="1"/>
              <a:stCxn id="535619" idx="1"/>
              <a:endCxn id="535632" idx="1"/>
            </p:cNvCxnSpPr>
            <p:nvPr/>
          </p:nvCxnSpPr>
          <p:spPr bwMode="auto">
            <a:xfrm rot="16200000">
              <a:off x="3118" y="2003"/>
              <a:ext cx="4" cy="529"/>
            </a:xfrm>
            <a:prstGeom prst="curvedConnector3">
              <a:avLst>
                <a:gd name="adj1" fmla="val 2980000"/>
              </a:avLst>
            </a:prstGeom>
            <a:noFill/>
            <a:ln w="9525">
              <a:solidFill>
                <a:schemeClr val="bg2"/>
              </a:solidFill>
              <a:round/>
              <a:headEnd type="triangle" w="med" len="med"/>
              <a:tailEnd type="triangle" w="med" len="med"/>
            </a:ln>
            <a:effectLst/>
          </p:spPr>
        </p:cxnSp>
        <p:cxnSp>
          <p:nvCxnSpPr>
            <p:cNvPr id="535591" name="AutoShape 39"/>
            <p:cNvCxnSpPr>
              <a:cxnSpLocks noChangeShapeType="1"/>
              <a:stCxn id="535635" idx="4"/>
              <a:endCxn id="535610" idx="2"/>
            </p:cNvCxnSpPr>
            <p:nvPr/>
          </p:nvCxnSpPr>
          <p:spPr bwMode="auto">
            <a:xfrm rot="5400000" flipH="1" flipV="1">
              <a:off x="1509" y="2551"/>
              <a:ext cx="95" cy="343"/>
            </a:xfrm>
            <a:prstGeom prst="curvedConnector4">
              <a:avLst>
                <a:gd name="adj1" fmla="val -135847"/>
                <a:gd name="adj2" fmla="val 81250"/>
              </a:avLst>
            </a:prstGeom>
            <a:noFill/>
            <a:ln w="9525">
              <a:solidFill>
                <a:schemeClr val="bg2"/>
              </a:solidFill>
              <a:round/>
              <a:headEnd type="triangle" w="med" len="med"/>
              <a:tailEnd type="triangle" w="med" len="med"/>
            </a:ln>
            <a:effectLst/>
          </p:spPr>
        </p:cxnSp>
        <p:cxnSp>
          <p:nvCxnSpPr>
            <p:cNvPr id="535592" name="AutoShape 40"/>
            <p:cNvCxnSpPr>
              <a:cxnSpLocks noChangeShapeType="1"/>
              <a:stCxn id="535620" idx="5"/>
              <a:endCxn id="535624" idx="4"/>
            </p:cNvCxnSpPr>
            <p:nvPr/>
          </p:nvCxnSpPr>
          <p:spPr bwMode="auto">
            <a:xfrm flipV="1">
              <a:off x="4176" y="1544"/>
              <a:ext cx="708" cy="1790"/>
            </a:xfrm>
            <a:prstGeom prst="curvedConnector2">
              <a:avLst/>
            </a:prstGeom>
            <a:noFill/>
            <a:ln w="9525">
              <a:solidFill>
                <a:schemeClr val="bg2"/>
              </a:solidFill>
              <a:round/>
              <a:headEnd type="triangle" w="med" len="med"/>
              <a:tailEnd type="triangle" w="med" len="med"/>
            </a:ln>
            <a:effectLst/>
          </p:spPr>
        </p:cxnSp>
        <p:cxnSp>
          <p:nvCxnSpPr>
            <p:cNvPr id="535593" name="AutoShape 41"/>
            <p:cNvCxnSpPr>
              <a:cxnSpLocks noChangeShapeType="1"/>
              <a:stCxn id="535620" idx="3"/>
              <a:endCxn id="535604" idx="2"/>
            </p:cNvCxnSpPr>
            <p:nvPr/>
          </p:nvCxnSpPr>
          <p:spPr bwMode="auto">
            <a:xfrm rot="16200000" flipV="1">
              <a:off x="2159" y="1951"/>
              <a:ext cx="425" cy="2920"/>
            </a:xfrm>
            <a:prstGeom prst="curvedConnector4">
              <a:avLst>
                <a:gd name="adj1" fmla="val -33884"/>
                <a:gd name="adj2" fmla="val 104931"/>
              </a:avLst>
            </a:prstGeom>
            <a:noFill/>
            <a:ln w="9525">
              <a:solidFill>
                <a:schemeClr val="bg2"/>
              </a:solidFill>
              <a:round/>
              <a:headEnd type="triangle" w="med" len="med"/>
              <a:tailEnd type="triangle" w="med" len="med"/>
            </a:ln>
            <a:effectLst/>
          </p:spPr>
        </p:cxnSp>
        <p:cxnSp>
          <p:nvCxnSpPr>
            <p:cNvPr id="535594" name="AutoShape 42"/>
            <p:cNvCxnSpPr>
              <a:cxnSpLocks noChangeShapeType="1"/>
              <a:stCxn id="535616" idx="4"/>
              <a:endCxn id="535622" idx="2"/>
            </p:cNvCxnSpPr>
            <p:nvPr/>
          </p:nvCxnSpPr>
          <p:spPr bwMode="auto">
            <a:xfrm flipV="1">
              <a:off x="3553" y="3434"/>
              <a:ext cx="775" cy="473"/>
            </a:xfrm>
            <a:prstGeom prst="curvedConnector3">
              <a:avLst>
                <a:gd name="adj1" fmla="val 49935"/>
              </a:avLst>
            </a:prstGeom>
            <a:noFill/>
            <a:ln w="9525">
              <a:solidFill>
                <a:schemeClr val="bg2"/>
              </a:solidFill>
              <a:round/>
              <a:headEnd type="triangle" w="med" len="med"/>
              <a:tailEnd type="triangle" w="med" len="med"/>
            </a:ln>
            <a:effectLst/>
          </p:spPr>
        </p:cxnSp>
        <p:cxnSp>
          <p:nvCxnSpPr>
            <p:cNvPr id="535595" name="AutoShape 43"/>
            <p:cNvCxnSpPr>
              <a:cxnSpLocks noChangeShapeType="1"/>
              <a:stCxn id="535607" idx="1"/>
              <a:endCxn id="535624" idx="6"/>
            </p:cNvCxnSpPr>
            <p:nvPr/>
          </p:nvCxnSpPr>
          <p:spPr bwMode="auto">
            <a:xfrm rot="16200000">
              <a:off x="4823" y="1630"/>
              <a:ext cx="501" cy="48"/>
            </a:xfrm>
            <a:prstGeom prst="curvedConnector4">
              <a:avLst>
                <a:gd name="adj1" fmla="val 35894"/>
                <a:gd name="adj2" fmla="val 366667"/>
              </a:avLst>
            </a:prstGeom>
            <a:noFill/>
            <a:ln w="9525">
              <a:solidFill>
                <a:schemeClr val="bg2"/>
              </a:solidFill>
              <a:round/>
              <a:headEnd type="triangle" w="med" len="med"/>
              <a:tailEnd type="triangle" w="med" len="med"/>
            </a:ln>
            <a:effectLst/>
          </p:spPr>
        </p:cxnSp>
        <p:cxnSp>
          <p:nvCxnSpPr>
            <p:cNvPr id="535596" name="AutoShape 44"/>
            <p:cNvCxnSpPr>
              <a:cxnSpLocks noChangeShapeType="1"/>
              <a:stCxn id="535632" idx="1"/>
              <a:endCxn id="535607" idx="2"/>
            </p:cNvCxnSpPr>
            <p:nvPr/>
          </p:nvCxnSpPr>
          <p:spPr bwMode="auto">
            <a:xfrm rot="16200000">
              <a:off x="4046" y="1432"/>
              <a:ext cx="172" cy="1495"/>
            </a:xfrm>
            <a:prstGeom prst="curvedConnector2">
              <a:avLst/>
            </a:prstGeom>
            <a:noFill/>
            <a:ln w="9525">
              <a:solidFill>
                <a:schemeClr val="bg2"/>
              </a:solidFill>
              <a:round/>
              <a:headEnd type="triangle" w="med" len="med"/>
              <a:tailEnd type="triangle" w="med" len="med"/>
            </a:ln>
            <a:effectLst/>
          </p:spPr>
        </p:cxnSp>
        <p:cxnSp>
          <p:nvCxnSpPr>
            <p:cNvPr id="535597" name="AutoShape 45"/>
            <p:cNvCxnSpPr>
              <a:cxnSpLocks noChangeShapeType="1"/>
              <a:stCxn id="535605" idx="0"/>
              <a:endCxn id="535615" idx="1"/>
            </p:cNvCxnSpPr>
            <p:nvPr/>
          </p:nvCxnSpPr>
          <p:spPr bwMode="auto">
            <a:xfrm rot="5400000" flipH="1">
              <a:off x="246" y="2328"/>
              <a:ext cx="1929" cy="627"/>
            </a:xfrm>
            <a:prstGeom prst="curvedConnector4">
              <a:avLst>
                <a:gd name="adj1" fmla="val 45597"/>
                <a:gd name="adj2" fmla="val 120542"/>
              </a:avLst>
            </a:prstGeom>
            <a:noFill/>
            <a:ln w="9525">
              <a:solidFill>
                <a:schemeClr val="bg2"/>
              </a:solidFill>
              <a:round/>
              <a:headEnd type="triangle" w="med" len="med"/>
              <a:tailEnd type="triangle" w="med" len="med"/>
            </a:ln>
            <a:effectLst/>
          </p:spPr>
        </p:cxnSp>
        <p:cxnSp>
          <p:nvCxnSpPr>
            <p:cNvPr id="535598" name="AutoShape 46"/>
            <p:cNvCxnSpPr>
              <a:cxnSpLocks noChangeShapeType="1"/>
              <a:stCxn id="535606" idx="4"/>
              <a:endCxn id="535628" idx="2"/>
            </p:cNvCxnSpPr>
            <p:nvPr/>
          </p:nvCxnSpPr>
          <p:spPr bwMode="auto">
            <a:xfrm rot="16200000" flipH="1">
              <a:off x="2508" y="3058"/>
              <a:ext cx="323" cy="641"/>
            </a:xfrm>
            <a:prstGeom prst="curvedConnector2">
              <a:avLst/>
            </a:prstGeom>
            <a:noFill/>
            <a:ln w="9525">
              <a:solidFill>
                <a:schemeClr val="bg2"/>
              </a:solidFill>
              <a:round/>
              <a:headEnd type="triangle" w="med" len="med"/>
              <a:tailEnd type="triangle" w="med" len="med"/>
            </a:ln>
            <a:effectLst/>
          </p:spPr>
        </p:cxnSp>
        <p:cxnSp>
          <p:nvCxnSpPr>
            <p:cNvPr id="535599" name="AutoShape 47"/>
            <p:cNvCxnSpPr>
              <a:cxnSpLocks noChangeShapeType="1"/>
              <a:stCxn id="535614" idx="0"/>
              <a:endCxn id="535626" idx="2"/>
            </p:cNvCxnSpPr>
            <p:nvPr/>
          </p:nvCxnSpPr>
          <p:spPr bwMode="auto">
            <a:xfrm rot="5400000" flipH="1">
              <a:off x="2214" y="1858"/>
              <a:ext cx="1789" cy="1921"/>
            </a:xfrm>
            <a:prstGeom prst="curvedConnector4">
              <a:avLst>
                <a:gd name="adj1" fmla="val 45167"/>
                <a:gd name="adj2" fmla="val 107495"/>
              </a:avLst>
            </a:prstGeom>
            <a:noFill/>
            <a:ln w="9525">
              <a:solidFill>
                <a:schemeClr val="bg2"/>
              </a:solidFill>
              <a:round/>
              <a:headEnd type="triangle" w="med" len="med"/>
              <a:tailEnd type="triangle" w="med" len="med"/>
            </a:ln>
            <a:effectLst/>
          </p:spPr>
        </p:cxnSp>
        <p:cxnSp>
          <p:nvCxnSpPr>
            <p:cNvPr id="535600" name="AutoShape 48"/>
            <p:cNvCxnSpPr>
              <a:cxnSpLocks noChangeShapeType="1"/>
              <a:stCxn id="535617" idx="5"/>
              <a:endCxn id="535628" idx="2"/>
            </p:cNvCxnSpPr>
            <p:nvPr/>
          </p:nvCxnSpPr>
          <p:spPr bwMode="auto">
            <a:xfrm flipV="1">
              <a:off x="2976" y="3540"/>
              <a:ext cx="14" cy="303"/>
            </a:xfrm>
            <a:prstGeom prst="curvedConnector3">
              <a:avLst>
                <a:gd name="adj1" fmla="val 42856"/>
              </a:avLst>
            </a:prstGeom>
            <a:noFill/>
            <a:ln w="9525">
              <a:solidFill>
                <a:schemeClr val="bg2"/>
              </a:solidFill>
              <a:round/>
              <a:headEnd type="triangle" w="med" len="med"/>
              <a:tailEnd type="triangle" w="med" len="med"/>
            </a:ln>
            <a:effectLst/>
          </p:spPr>
        </p:cxnSp>
        <p:cxnSp>
          <p:nvCxnSpPr>
            <p:cNvPr id="535601" name="AutoShape 49"/>
            <p:cNvCxnSpPr>
              <a:cxnSpLocks noChangeShapeType="1"/>
              <a:stCxn id="535637" idx="3"/>
              <a:endCxn id="535607" idx="3"/>
            </p:cNvCxnSpPr>
            <p:nvPr/>
          </p:nvCxnSpPr>
          <p:spPr bwMode="auto">
            <a:xfrm rot="5400000" flipH="1" flipV="1">
              <a:off x="3638" y="1889"/>
              <a:ext cx="1016" cy="1808"/>
            </a:xfrm>
            <a:prstGeom prst="curvedConnector3">
              <a:avLst>
                <a:gd name="adj1" fmla="val -12667"/>
              </a:avLst>
            </a:prstGeom>
            <a:noFill/>
            <a:ln w="9525">
              <a:solidFill>
                <a:schemeClr val="bg2"/>
              </a:solidFill>
              <a:round/>
              <a:headEnd type="triangle" w="med" len="med"/>
              <a:tailEnd type="triangle" w="med" len="med"/>
            </a:ln>
            <a:effectLst/>
          </p:spPr>
        </p:cxnSp>
        <p:cxnSp>
          <p:nvCxnSpPr>
            <p:cNvPr id="535602" name="AutoShape 50"/>
            <p:cNvCxnSpPr>
              <a:cxnSpLocks noChangeShapeType="1"/>
              <a:stCxn id="535637" idx="4"/>
              <a:endCxn id="535618" idx="2"/>
            </p:cNvCxnSpPr>
            <p:nvPr/>
          </p:nvCxnSpPr>
          <p:spPr bwMode="auto">
            <a:xfrm flipV="1">
              <a:off x="3413" y="3033"/>
              <a:ext cx="506" cy="78"/>
            </a:xfrm>
            <a:prstGeom prst="curvedConnector2">
              <a:avLst/>
            </a:prstGeom>
            <a:noFill/>
            <a:ln w="9525">
              <a:solidFill>
                <a:schemeClr val="bg2"/>
              </a:solidFill>
              <a:round/>
              <a:headEnd type="triangle" w="med" len="med"/>
              <a:tailEnd type="triangle" w="med" len="med"/>
            </a:ln>
            <a:effectLst/>
          </p:spPr>
        </p:cxnSp>
        <p:cxnSp>
          <p:nvCxnSpPr>
            <p:cNvPr id="535603" name="AutoShape 51"/>
            <p:cNvCxnSpPr>
              <a:cxnSpLocks noChangeShapeType="1"/>
              <a:stCxn id="535628" idx="3"/>
              <a:endCxn id="535616" idx="2"/>
            </p:cNvCxnSpPr>
            <p:nvPr/>
          </p:nvCxnSpPr>
          <p:spPr bwMode="auto">
            <a:xfrm rot="16200000" flipH="1">
              <a:off x="2998" y="3695"/>
              <a:ext cx="267" cy="158"/>
            </a:xfrm>
            <a:prstGeom prst="curvedConnector2">
              <a:avLst/>
            </a:prstGeom>
            <a:noFill/>
            <a:ln w="9525">
              <a:solidFill>
                <a:schemeClr val="bg2"/>
              </a:solidFill>
              <a:round/>
              <a:headEnd type="triangle" w="med" len="med"/>
              <a:tailEnd type="triangle" w="med" len="med"/>
            </a:ln>
            <a:effectLst/>
          </p:spPr>
        </p:cxnSp>
        <p:sp>
          <p:nvSpPr>
            <p:cNvPr id="535604" name="AutoShape 52"/>
            <p:cNvSpPr>
              <a:spLocks noChangeArrowheads="1"/>
            </p:cNvSpPr>
            <p:nvPr/>
          </p:nvSpPr>
          <p:spPr bwMode="auto">
            <a:xfrm>
              <a:off x="912" y="2909"/>
              <a:ext cx="505"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5" name="AutoShape 53"/>
            <p:cNvSpPr>
              <a:spLocks noChangeArrowheads="1"/>
            </p:cNvSpPr>
            <p:nvPr/>
          </p:nvSpPr>
          <p:spPr bwMode="auto">
            <a:xfrm>
              <a:off x="1299" y="3606"/>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06" name="Oval 54"/>
            <p:cNvSpPr>
              <a:spLocks noChangeArrowheads="1"/>
            </p:cNvSpPr>
            <p:nvPr/>
          </p:nvSpPr>
          <p:spPr bwMode="auto">
            <a:xfrm>
              <a:off x="2134" y="2936"/>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07" name="AutoShape 55"/>
            <p:cNvSpPr>
              <a:spLocks noChangeArrowheads="1"/>
            </p:cNvSpPr>
            <p:nvPr/>
          </p:nvSpPr>
          <p:spPr bwMode="auto">
            <a:xfrm>
              <a:off x="4879" y="1904"/>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08" name="AutoShape 56"/>
            <p:cNvSpPr>
              <a:spLocks noChangeArrowheads="1"/>
            </p:cNvSpPr>
            <p:nvPr/>
          </p:nvSpPr>
          <p:spPr bwMode="auto">
            <a:xfrm>
              <a:off x="1458" y="2915"/>
              <a:ext cx="51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09" name="AutoShape 57"/>
            <p:cNvSpPr>
              <a:spLocks noChangeArrowheads="1"/>
            </p:cNvSpPr>
            <p:nvPr/>
          </p:nvSpPr>
          <p:spPr bwMode="auto">
            <a:xfrm>
              <a:off x="686" y="355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10" name="Oval 58"/>
            <p:cNvSpPr>
              <a:spLocks noChangeArrowheads="1"/>
            </p:cNvSpPr>
            <p:nvPr/>
          </p:nvSpPr>
          <p:spPr bwMode="auto">
            <a:xfrm>
              <a:off x="1728" y="2534"/>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1" name="AutoShape 59"/>
            <p:cNvSpPr>
              <a:spLocks noChangeArrowheads="1"/>
            </p:cNvSpPr>
            <p:nvPr/>
          </p:nvSpPr>
          <p:spPr bwMode="auto">
            <a:xfrm>
              <a:off x="1496" y="150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2" name="Oval 60"/>
            <p:cNvSpPr>
              <a:spLocks noChangeArrowheads="1"/>
            </p:cNvSpPr>
            <p:nvPr/>
          </p:nvSpPr>
          <p:spPr bwMode="auto">
            <a:xfrm>
              <a:off x="2524" y="3177"/>
              <a:ext cx="429" cy="281"/>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13" name="AutoShape 61"/>
            <p:cNvSpPr>
              <a:spLocks noChangeArrowheads="1"/>
            </p:cNvSpPr>
            <p:nvPr/>
          </p:nvSpPr>
          <p:spPr bwMode="auto">
            <a:xfrm>
              <a:off x="528" y="2602"/>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14" name="AutoShape 62"/>
            <p:cNvSpPr>
              <a:spLocks noChangeArrowheads="1"/>
            </p:cNvSpPr>
            <p:nvPr/>
          </p:nvSpPr>
          <p:spPr bwMode="auto">
            <a:xfrm>
              <a:off x="3750" y="3713"/>
              <a:ext cx="52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5" name="AutoShape 63"/>
            <p:cNvSpPr>
              <a:spLocks noChangeArrowheads="1"/>
            </p:cNvSpPr>
            <p:nvPr/>
          </p:nvSpPr>
          <p:spPr bwMode="auto">
            <a:xfrm>
              <a:off x="897" y="150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6" name="AutoShape 64"/>
            <p:cNvSpPr>
              <a:spLocks noChangeArrowheads="1"/>
            </p:cNvSpPr>
            <p:nvPr/>
          </p:nvSpPr>
          <p:spPr bwMode="auto">
            <a:xfrm>
              <a:off x="3211" y="3717"/>
              <a:ext cx="342" cy="380"/>
            </a:xfrm>
            <a:prstGeom prst="can">
              <a:avLst>
                <a:gd name="adj" fmla="val 27778"/>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17" name="AutoShape 65"/>
            <p:cNvSpPr>
              <a:spLocks noChangeArrowheads="1"/>
            </p:cNvSpPr>
            <p:nvPr/>
          </p:nvSpPr>
          <p:spPr bwMode="auto">
            <a:xfrm>
              <a:off x="2393" y="3669"/>
              <a:ext cx="583"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18" name="AutoShape 66"/>
            <p:cNvSpPr>
              <a:spLocks noChangeArrowheads="1"/>
            </p:cNvSpPr>
            <p:nvPr/>
          </p:nvSpPr>
          <p:spPr bwMode="auto">
            <a:xfrm>
              <a:off x="3695" y="2693"/>
              <a:ext cx="448" cy="340"/>
            </a:xfrm>
            <a:prstGeom prst="hexagon">
              <a:avLst>
                <a:gd name="adj" fmla="val 32941"/>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19" name="AutoShape 67"/>
            <p:cNvSpPr>
              <a:spLocks noChangeArrowheads="1"/>
            </p:cNvSpPr>
            <p:nvPr/>
          </p:nvSpPr>
          <p:spPr bwMode="auto">
            <a:xfrm>
              <a:off x="2684" y="227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20" name="AutoShape 68"/>
            <p:cNvSpPr>
              <a:spLocks noChangeArrowheads="1"/>
            </p:cNvSpPr>
            <p:nvPr/>
          </p:nvSpPr>
          <p:spPr bwMode="auto">
            <a:xfrm>
              <a:off x="3604" y="3161"/>
              <a:ext cx="572" cy="462"/>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1" name="AutoShape 69"/>
            <p:cNvSpPr>
              <a:spLocks noChangeArrowheads="1"/>
            </p:cNvSpPr>
            <p:nvPr/>
          </p:nvSpPr>
          <p:spPr bwMode="auto">
            <a:xfrm>
              <a:off x="4404" y="2664"/>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22" name="AutoShape 70"/>
            <p:cNvSpPr>
              <a:spLocks noChangeArrowheads="1"/>
            </p:cNvSpPr>
            <p:nvPr/>
          </p:nvSpPr>
          <p:spPr bwMode="auto">
            <a:xfrm>
              <a:off x="4328" y="3145"/>
              <a:ext cx="520"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3" name="AutoShape 71"/>
            <p:cNvSpPr>
              <a:spLocks noChangeArrowheads="1"/>
            </p:cNvSpPr>
            <p:nvPr/>
          </p:nvSpPr>
          <p:spPr bwMode="auto">
            <a:xfrm>
              <a:off x="3727" y="2211"/>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4" name="Oval 72"/>
            <p:cNvSpPr>
              <a:spLocks noChangeArrowheads="1"/>
            </p:cNvSpPr>
            <p:nvPr/>
          </p:nvSpPr>
          <p:spPr bwMode="auto">
            <a:xfrm>
              <a:off x="4669" y="1263"/>
              <a:ext cx="429" cy="281"/>
            </a:xfrm>
            <a:prstGeom prst="ellipse">
              <a:avLst/>
            </a:prstGeom>
            <a:solidFill>
              <a:schemeClr val="accent1"/>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5" name="AutoShape 73"/>
            <p:cNvSpPr>
              <a:spLocks noChangeArrowheads="1"/>
            </p:cNvSpPr>
            <p:nvPr/>
          </p:nvSpPr>
          <p:spPr bwMode="auto">
            <a:xfrm>
              <a:off x="1972" y="3347"/>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 </a:t>
              </a:r>
            </a:p>
            <a:p>
              <a:pPr eaLnBrk="1" hangingPunct="1"/>
              <a:r>
                <a:rPr lang="en-GB" sz="1000" b="1">
                  <a:solidFill>
                    <a:srgbClr val="000000"/>
                  </a:solidFill>
                </a:rPr>
                <a:t>Stage</a:t>
              </a:r>
            </a:p>
          </p:txBody>
        </p:sp>
        <p:sp>
          <p:nvSpPr>
            <p:cNvPr id="535626" name="AutoShape 74"/>
            <p:cNvSpPr>
              <a:spLocks noChangeArrowheads="1"/>
            </p:cNvSpPr>
            <p:nvPr/>
          </p:nvSpPr>
          <p:spPr bwMode="auto">
            <a:xfrm>
              <a:off x="2148" y="1635"/>
              <a:ext cx="492"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27" name="AutoShape 75"/>
            <p:cNvSpPr>
              <a:spLocks noChangeArrowheads="1"/>
            </p:cNvSpPr>
            <p:nvPr/>
          </p:nvSpPr>
          <p:spPr bwMode="auto">
            <a:xfrm>
              <a:off x="4401" y="2175"/>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28" name="Oval 76"/>
            <p:cNvSpPr>
              <a:spLocks noChangeArrowheads="1"/>
            </p:cNvSpPr>
            <p:nvPr/>
          </p:nvSpPr>
          <p:spPr bwMode="auto">
            <a:xfrm>
              <a:off x="2990" y="3399"/>
              <a:ext cx="429" cy="282"/>
            </a:xfrm>
            <a:prstGeom prst="ellipse">
              <a:avLst/>
            </a:prstGeom>
            <a:solidFill>
              <a:srgbClr val="FF9999"/>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29" name="AutoShape 77"/>
            <p:cNvSpPr>
              <a:spLocks noChangeArrowheads="1"/>
            </p:cNvSpPr>
            <p:nvPr/>
          </p:nvSpPr>
          <p:spPr bwMode="auto">
            <a:xfrm>
              <a:off x="716" y="2024"/>
              <a:ext cx="341" cy="380"/>
            </a:xfrm>
            <a:prstGeom prst="can">
              <a:avLst>
                <a:gd name="adj" fmla="val 27859"/>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0" name="AutoShape 78"/>
            <p:cNvSpPr>
              <a:spLocks noChangeArrowheads="1"/>
            </p:cNvSpPr>
            <p:nvPr/>
          </p:nvSpPr>
          <p:spPr bwMode="auto">
            <a:xfrm>
              <a:off x="2672" y="1619"/>
              <a:ext cx="54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1" name="AutoShape 79"/>
            <p:cNvSpPr>
              <a:spLocks noChangeArrowheads="1"/>
            </p:cNvSpPr>
            <p:nvPr/>
          </p:nvSpPr>
          <p:spPr bwMode="auto">
            <a:xfrm>
              <a:off x="3845" y="1652"/>
              <a:ext cx="449" cy="339"/>
            </a:xfrm>
            <a:prstGeom prst="hexagon">
              <a:avLst>
                <a:gd name="adj" fmla="val 33112"/>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Contractor</a:t>
              </a:r>
            </a:p>
          </p:txBody>
        </p:sp>
        <p:sp>
          <p:nvSpPr>
            <p:cNvPr id="535632" name="AutoShape 80"/>
            <p:cNvSpPr>
              <a:spLocks noChangeArrowheads="1"/>
            </p:cNvSpPr>
            <p:nvPr/>
          </p:nvSpPr>
          <p:spPr bwMode="auto">
            <a:xfrm>
              <a:off x="3212" y="22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3" name="AutoShape 81"/>
            <p:cNvSpPr>
              <a:spLocks noChangeArrowheads="1"/>
            </p:cNvSpPr>
            <p:nvPr/>
          </p:nvSpPr>
          <p:spPr bwMode="auto">
            <a:xfrm>
              <a:off x="3230" y="1596"/>
              <a:ext cx="514" cy="463"/>
            </a:xfrm>
            <a:prstGeom prst="cube">
              <a:avLst>
                <a:gd name="adj" fmla="val 25000"/>
              </a:avLst>
            </a:prstGeom>
            <a:solidFill>
              <a:schemeClr val="hlink">
                <a:alpha val="71001"/>
              </a:schemeClr>
            </a:solidFill>
            <a:ln w="9525">
              <a:solidFill>
                <a:schemeClr val="bg2"/>
              </a:solidFill>
              <a:miter lim="800000"/>
              <a:headEnd/>
              <a:tailEnd/>
            </a:ln>
            <a:effectLst/>
          </p:spPr>
          <p:txBody>
            <a:bodyPr wrap="none" anchor="ctr"/>
            <a:lstStyle/>
            <a:p>
              <a:pPr eaLnBrk="1" hangingPunct="1"/>
              <a:r>
                <a:rPr lang="en-GB" sz="1000" b="1">
                  <a:solidFill>
                    <a:srgbClr val="000000"/>
                  </a:solidFill>
                </a:rPr>
                <a:t>Customer</a:t>
              </a:r>
            </a:p>
          </p:txBody>
        </p:sp>
        <p:sp>
          <p:nvSpPr>
            <p:cNvPr id="535634" name="AutoShape 82"/>
            <p:cNvSpPr>
              <a:spLocks noChangeArrowheads="1"/>
            </p:cNvSpPr>
            <p:nvPr/>
          </p:nvSpPr>
          <p:spPr bwMode="auto">
            <a:xfrm>
              <a:off x="4383" y="1657"/>
              <a:ext cx="449" cy="340"/>
            </a:xfrm>
            <a:prstGeom prst="hexagon">
              <a:avLst>
                <a:gd name="adj" fmla="val 33015"/>
                <a:gd name="vf" fmla="val 115470"/>
              </a:avLst>
            </a:prstGeom>
            <a:solidFill>
              <a:srgbClr val="CCFF66">
                <a:alpha val="74001"/>
              </a:srgbClr>
            </a:solidFill>
            <a:ln w="9525">
              <a:solidFill>
                <a:schemeClr val="bg2"/>
              </a:solidFill>
              <a:miter lim="800000"/>
              <a:headEnd/>
              <a:tailEnd/>
            </a:ln>
            <a:effectLst/>
          </p:spPr>
          <p:txBody>
            <a:bodyPr wrap="none" anchor="ctr"/>
            <a:lstStyle/>
            <a:p>
              <a:pPr eaLnBrk="1" hangingPunct="1"/>
              <a:r>
                <a:rPr lang="en-GB" sz="1000" b="1">
                  <a:solidFill>
                    <a:srgbClr val="000000"/>
                  </a:solidFill>
                </a:rPr>
                <a:t>Supplier</a:t>
              </a:r>
            </a:p>
          </p:txBody>
        </p:sp>
        <p:sp>
          <p:nvSpPr>
            <p:cNvPr id="535635" name="Oval 83"/>
            <p:cNvSpPr>
              <a:spLocks noChangeArrowheads="1"/>
            </p:cNvSpPr>
            <p:nvPr/>
          </p:nvSpPr>
          <p:spPr bwMode="auto">
            <a:xfrm>
              <a:off x="1171" y="2488"/>
              <a:ext cx="429" cy="282"/>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cxnSp>
          <p:nvCxnSpPr>
            <p:cNvPr id="535636" name="AutoShape 84"/>
            <p:cNvCxnSpPr>
              <a:cxnSpLocks noChangeShapeType="1"/>
              <a:stCxn id="535629" idx="4"/>
              <a:endCxn id="535621" idx="2"/>
            </p:cNvCxnSpPr>
            <p:nvPr/>
          </p:nvCxnSpPr>
          <p:spPr bwMode="auto">
            <a:xfrm>
              <a:off x="1057" y="2214"/>
              <a:ext cx="3572" cy="789"/>
            </a:xfrm>
            <a:prstGeom prst="curvedConnector4">
              <a:avLst>
                <a:gd name="adj1" fmla="val 46847"/>
                <a:gd name="adj2" fmla="val 116310"/>
              </a:avLst>
            </a:prstGeom>
            <a:noFill/>
            <a:ln w="9525">
              <a:solidFill>
                <a:schemeClr val="bg2"/>
              </a:solidFill>
              <a:round/>
              <a:headEnd type="triangle" w="med" len="med"/>
              <a:tailEnd type="triangle" w="med" len="med"/>
            </a:ln>
            <a:effectLst/>
          </p:spPr>
        </p:cxnSp>
        <p:sp>
          <p:nvSpPr>
            <p:cNvPr id="535637" name="AutoShape 85"/>
            <p:cNvSpPr>
              <a:spLocks noChangeArrowheads="1"/>
            </p:cNvSpPr>
            <p:nvPr/>
          </p:nvSpPr>
          <p:spPr bwMode="auto">
            <a:xfrm>
              <a:off x="3072" y="2920"/>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38" name="Oval 86"/>
            <p:cNvSpPr>
              <a:spLocks noChangeArrowheads="1"/>
            </p:cNvSpPr>
            <p:nvPr/>
          </p:nvSpPr>
          <p:spPr bwMode="auto">
            <a:xfrm>
              <a:off x="2577" y="2741"/>
              <a:ext cx="430" cy="280"/>
            </a:xfrm>
            <a:prstGeom prst="ellipse">
              <a:avLst/>
            </a:prstGeom>
            <a:solidFill>
              <a:srgbClr val="CCECFF"/>
            </a:solidFill>
            <a:ln w="9525">
              <a:solidFill>
                <a:schemeClr val="bg2"/>
              </a:solidFill>
              <a:round/>
              <a:headEnd/>
              <a:tailEnd/>
            </a:ln>
            <a:effectLst/>
          </p:spPr>
          <p:txBody>
            <a:bodyPr wrap="none" anchor="ctr"/>
            <a:lstStyle/>
            <a:p>
              <a:pPr eaLnBrk="1" hangingPunct="1"/>
              <a:r>
                <a:rPr lang="en-GB" sz="1000" b="1">
                  <a:solidFill>
                    <a:srgbClr val="000000"/>
                  </a:solidFill>
                </a:rPr>
                <a:t>Secondary</a:t>
              </a:r>
            </a:p>
          </p:txBody>
        </p:sp>
        <p:sp>
          <p:nvSpPr>
            <p:cNvPr id="535639" name="AutoShape 87"/>
            <p:cNvSpPr>
              <a:spLocks noChangeArrowheads="1"/>
            </p:cNvSpPr>
            <p:nvPr/>
          </p:nvSpPr>
          <p:spPr bwMode="auto">
            <a:xfrm>
              <a:off x="1917" y="2126"/>
              <a:ext cx="341" cy="381"/>
            </a:xfrm>
            <a:prstGeom prst="can">
              <a:avLst>
                <a:gd name="adj" fmla="val 27933"/>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0" name="AutoShape 88"/>
            <p:cNvSpPr>
              <a:spLocks noChangeArrowheads="1"/>
            </p:cNvSpPr>
            <p:nvPr/>
          </p:nvSpPr>
          <p:spPr bwMode="auto">
            <a:xfrm>
              <a:off x="1284" y="1966"/>
              <a:ext cx="342" cy="381"/>
            </a:xfrm>
            <a:prstGeom prst="can">
              <a:avLst>
                <a:gd name="adj" fmla="val 27851"/>
              </a:avLst>
            </a:prstGeom>
            <a:solidFill>
              <a:srgbClr val="E2AC4C"/>
            </a:solidFill>
            <a:ln w="9525">
              <a:solidFill>
                <a:schemeClr val="bg2"/>
              </a:solidFill>
              <a:round/>
              <a:headEnd/>
              <a:tailEnd/>
            </a:ln>
            <a:effectLst/>
          </p:spPr>
          <p:txBody>
            <a:bodyPr wrap="none" anchor="ctr"/>
            <a:lstStyle/>
            <a:p>
              <a:pPr eaLnBrk="1" hangingPunct="1"/>
              <a:r>
                <a:rPr lang="en-GB" sz="1000" b="1">
                  <a:solidFill>
                    <a:srgbClr val="000000"/>
                  </a:solidFill>
                </a:rPr>
                <a:t>Primary</a:t>
              </a:r>
            </a:p>
            <a:p>
              <a:pPr eaLnBrk="1" hangingPunct="1"/>
              <a:r>
                <a:rPr lang="en-GB" sz="1000" b="1">
                  <a:solidFill>
                    <a:srgbClr val="000000"/>
                  </a:solidFill>
                </a:rPr>
                <a:t>stage</a:t>
              </a:r>
            </a:p>
          </p:txBody>
        </p:sp>
        <p:sp>
          <p:nvSpPr>
            <p:cNvPr id="535641" name="Text Box 89"/>
            <p:cNvSpPr txBox="1">
              <a:spLocks noChangeArrowheads="1"/>
            </p:cNvSpPr>
            <p:nvPr/>
          </p:nvSpPr>
          <p:spPr bwMode="auto">
            <a:xfrm>
              <a:off x="4848" y="3504"/>
              <a:ext cx="720" cy="664"/>
            </a:xfrm>
            <a:prstGeom prst="rect">
              <a:avLst/>
            </a:prstGeom>
            <a:noFill/>
            <a:ln w="9525">
              <a:solidFill>
                <a:schemeClr val="bg2"/>
              </a:solidFill>
              <a:miter lim="800000"/>
              <a:headEnd/>
              <a:tailEnd/>
            </a:ln>
            <a:effectLst/>
          </p:spPr>
          <p:txBody>
            <a:bodyPr>
              <a:spAutoFit/>
            </a:bodyPr>
            <a:lstStyle/>
            <a:p>
              <a:pPr algn="l" eaLnBrk="1" hangingPunct="1">
                <a:lnSpc>
                  <a:spcPct val="140000"/>
                </a:lnSpc>
              </a:pPr>
              <a:r>
                <a:rPr lang="en-GB" sz="900">
                  <a:solidFill>
                    <a:schemeClr val="tx1"/>
                  </a:solidFill>
                </a:rPr>
                <a:t>        Client (input)</a:t>
              </a:r>
            </a:p>
            <a:p>
              <a:pPr algn="l" eaLnBrk="1" hangingPunct="1">
                <a:lnSpc>
                  <a:spcPct val="140000"/>
                </a:lnSpc>
              </a:pPr>
              <a:r>
                <a:rPr lang="en-GB" sz="900">
                  <a:solidFill>
                    <a:schemeClr val="tx1"/>
                  </a:solidFill>
                </a:rPr>
                <a:t>        Primary</a:t>
              </a:r>
            </a:p>
            <a:p>
              <a:pPr algn="l" eaLnBrk="1" hangingPunct="1">
                <a:lnSpc>
                  <a:spcPct val="140000"/>
                </a:lnSpc>
              </a:pPr>
              <a:r>
                <a:rPr lang="en-GB" sz="900">
                  <a:solidFill>
                    <a:schemeClr val="tx1"/>
                  </a:solidFill>
                </a:rPr>
                <a:t>        Europe</a:t>
              </a:r>
            </a:p>
            <a:p>
              <a:pPr algn="l" eaLnBrk="1" hangingPunct="1">
                <a:lnSpc>
                  <a:spcPct val="140000"/>
                </a:lnSpc>
              </a:pPr>
              <a:r>
                <a:rPr lang="en-GB" sz="900">
                  <a:solidFill>
                    <a:schemeClr val="tx1"/>
                  </a:solidFill>
                </a:rPr>
                <a:t>        N.America</a:t>
              </a:r>
            </a:p>
            <a:p>
              <a:pPr algn="l" eaLnBrk="1" hangingPunct="1">
                <a:lnSpc>
                  <a:spcPct val="140000"/>
                </a:lnSpc>
              </a:pPr>
              <a:r>
                <a:rPr lang="en-GB" sz="900">
                  <a:solidFill>
                    <a:schemeClr val="tx1"/>
                  </a:solidFill>
                </a:rPr>
                <a:t>        International</a:t>
              </a:r>
            </a:p>
          </p:txBody>
        </p:sp>
        <p:sp>
          <p:nvSpPr>
            <p:cNvPr id="535642" name="Rectangle 90"/>
            <p:cNvSpPr>
              <a:spLocks noChangeArrowheads="1"/>
            </p:cNvSpPr>
            <p:nvPr/>
          </p:nvSpPr>
          <p:spPr bwMode="auto">
            <a:xfrm>
              <a:off x="4944" y="3567"/>
              <a:ext cx="79" cy="79"/>
            </a:xfrm>
            <a:prstGeom prst="rect">
              <a:avLst/>
            </a:prstGeom>
            <a:solidFill>
              <a:srgbClr val="CCFF66"/>
            </a:solidFill>
            <a:ln w="9525">
              <a:solidFill>
                <a:schemeClr val="bg2"/>
              </a:solidFill>
              <a:miter lim="800000"/>
              <a:headEnd/>
              <a:tailEnd/>
            </a:ln>
            <a:effectLst/>
          </p:spPr>
          <p:txBody>
            <a:bodyPr wrap="none" anchor="ctr"/>
            <a:lstStyle/>
            <a:p>
              <a:endParaRPr lang="en-US"/>
            </a:p>
          </p:txBody>
        </p:sp>
        <p:sp>
          <p:nvSpPr>
            <p:cNvPr id="535643" name="Rectangle 91"/>
            <p:cNvSpPr>
              <a:spLocks noChangeArrowheads="1"/>
            </p:cNvSpPr>
            <p:nvPr/>
          </p:nvSpPr>
          <p:spPr bwMode="auto">
            <a:xfrm>
              <a:off x="4944" y="3696"/>
              <a:ext cx="79" cy="79"/>
            </a:xfrm>
            <a:prstGeom prst="rect">
              <a:avLst/>
            </a:prstGeom>
            <a:solidFill>
              <a:srgbClr val="E2AC4C"/>
            </a:solidFill>
            <a:ln w="9525">
              <a:solidFill>
                <a:schemeClr val="bg2"/>
              </a:solidFill>
              <a:miter lim="800000"/>
              <a:headEnd/>
              <a:tailEnd/>
            </a:ln>
            <a:effectLst/>
          </p:spPr>
          <p:txBody>
            <a:bodyPr wrap="none" anchor="ctr"/>
            <a:lstStyle/>
            <a:p>
              <a:endParaRPr lang="en-US"/>
            </a:p>
          </p:txBody>
        </p:sp>
        <p:sp>
          <p:nvSpPr>
            <p:cNvPr id="535644" name="Rectangle 92"/>
            <p:cNvSpPr>
              <a:spLocks noChangeArrowheads="1"/>
            </p:cNvSpPr>
            <p:nvPr/>
          </p:nvSpPr>
          <p:spPr bwMode="auto">
            <a:xfrm>
              <a:off x="4944" y="3809"/>
              <a:ext cx="79" cy="79"/>
            </a:xfrm>
            <a:prstGeom prst="rect">
              <a:avLst/>
            </a:prstGeom>
            <a:solidFill>
              <a:srgbClr val="CCECFF"/>
            </a:solidFill>
            <a:ln w="9525">
              <a:solidFill>
                <a:schemeClr val="bg2"/>
              </a:solidFill>
              <a:miter lim="800000"/>
              <a:headEnd/>
              <a:tailEnd/>
            </a:ln>
            <a:effectLst/>
          </p:spPr>
          <p:txBody>
            <a:bodyPr wrap="none" anchor="ctr"/>
            <a:lstStyle/>
            <a:p>
              <a:endParaRPr lang="en-US"/>
            </a:p>
          </p:txBody>
        </p:sp>
        <p:sp>
          <p:nvSpPr>
            <p:cNvPr id="535645" name="Rectangle 93"/>
            <p:cNvSpPr>
              <a:spLocks noChangeArrowheads="1"/>
            </p:cNvSpPr>
            <p:nvPr/>
          </p:nvSpPr>
          <p:spPr bwMode="auto">
            <a:xfrm>
              <a:off x="4944" y="3936"/>
              <a:ext cx="79" cy="79"/>
            </a:xfrm>
            <a:prstGeom prst="rect">
              <a:avLst/>
            </a:prstGeom>
            <a:solidFill>
              <a:schemeClr val="accent1"/>
            </a:solidFill>
            <a:ln w="9525">
              <a:solidFill>
                <a:schemeClr val="bg2"/>
              </a:solidFill>
              <a:miter lim="800000"/>
              <a:headEnd/>
              <a:tailEnd/>
            </a:ln>
            <a:effectLst/>
          </p:spPr>
          <p:txBody>
            <a:bodyPr wrap="none" anchor="ctr"/>
            <a:lstStyle/>
            <a:p>
              <a:endParaRPr lang="en-US"/>
            </a:p>
          </p:txBody>
        </p:sp>
        <p:sp>
          <p:nvSpPr>
            <p:cNvPr id="535646" name="Rectangle 94"/>
            <p:cNvSpPr>
              <a:spLocks noChangeArrowheads="1"/>
            </p:cNvSpPr>
            <p:nvPr/>
          </p:nvSpPr>
          <p:spPr bwMode="auto">
            <a:xfrm>
              <a:off x="4944" y="4049"/>
              <a:ext cx="79" cy="79"/>
            </a:xfrm>
            <a:prstGeom prst="rect">
              <a:avLst/>
            </a:prstGeom>
            <a:solidFill>
              <a:schemeClr val="bg1"/>
            </a:solidFill>
            <a:ln w="9525">
              <a:solidFill>
                <a:schemeClr val="bg2"/>
              </a:solidFill>
              <a:miter lim="800000"/>
              <a:headEnd/>
              <a:tailEnd/>
            </a:ln>
            <a:effectLst/>
          </p:spPr>
          <p:txBody>
            <a:bodyPr wrap="none" anchor="ctr"/>
            <a:lstStyle/>
            <a:p>
              <a:endParaRPr lang="en-US"/>
            </a:p>
          </p:txBody>
        </p:sp>
        <p:grpSp>
          <p:nvGrpSpPr>
            <p:cNvPr id="3" name="Group 95"/>
            <p:cNvGrpSpPr>
              <a:grpSpLocks/>
            </p:cNvGrpSpPr>
            <p:nvPr/>
          </p:nvGrpSpPr>
          <p:grpSpPr bwMode="auto">
            <a:xfrm>
              <a:off x="-40" y="4176"/>
              <a:ext cx="5800" cy="164"/>
              <a:chOff x="-40" y="4176"/>
              <a:chExt cx="5800" cy="164"/>
            </a:xfrm>
          </p:grpSpPr>
          <p:sp>
            <p:nvSpPr>
              <p:cNvPr id="535648" name="Rectangle 96"/>
              <p:cNvSpPr>
                <a:spLocks noChangeArrowheads="1"/>
              </p:cNvSpPr>
              <p:nvPr/>
            </p:nvSpPr>
            <p:spPr bwMode="auto">
              <a:xfrm>
                <a:off x="0" y="4201"/>
                <a:ext cx="5760" cy="119"/>
              </a:xfrm>
              <a:prstGeom prst="rect">
                <a:avLst/>
              </a:prstGeom>
              <a:solidFill>
                <a:srgbClr val="CDC6B3"/>
              </a:solidFill>
              <a:ln w="9525">
                <a:noFill/>
                <a:miter lim="800000"/>
                <a:headEnd/>
                <a:tailEnd/>
              </a:ln>
              <a:effectLst/>
            </p:spPr>
            <p:txBody>
              <a:bodyPr wrap="none" anchor="ctr"/>
              <a:lstStyle/>
              <a:p>
                <a:endParaRPr lang="en-US"/>
              </a:p>
            </p:txBody>
          </p:sp>
          <p:sp>
            <p:nvSpPr>
              <p:cNvPr id="535649" name="Text Box 97"/>
              <p:cNvSpPr txBox="1">
                <a:spLocks noChangeArrowheads="1"/>
              </p:cNvSpPr>
              <p:nvPr/>
            </p:nvSpPr>
            <p:spPr bwMode="auto">
              <a:xfrm>
                <a:off x="-40" y="4176"/>
                <a:ext cx="116" cy="164"/>
              </a:xfrm>
              <a:prstGeom prst="rect">
                <a:avLst/>
              </a:prstGeom>
              <a:noFill/>
              <a:ln w="9525">
                <a:noFill/>
                <a:miter lim="800000"/>
                <a:headEnd/>
                <a:tailEnd/>
              </a:ln>
              <a:effectLst/>
            </p:spPr>
            <p:txBody>
              <a:bodyPr wrap="none">
                <a:spAutoFit/>
              </a:bodyPr>
              <a:lstStyle/>
              <a:p>
                <a:pPr algn="l" eaLnBrk="1" hangingPunct="1"/>
                <a:endParaRPr lang="en-US" sz="1100">
                  <a:solidFill>
                    <a:schemeClr val="bg2"/>
                  </a:solidFill>
                </a:endParaRPr>
              </a:p>
            </p:txBody>
          </p:sp>
        </p:grpSp>
      </p:grpSp>
      <p:grpSp>
        <p:nvGrpSpPr>
          <p:cNvPr id="4" name="Group 98"/>
          <p:cNvGrpSpPr>
            <a:grpSpLocks/>
          </p:cNvGrpSpPr>
          <p:nvPr/>
        </p:nvGrpSpPr>
        <p:grpSpPr bwMode="auto">
          <a:xfrm>
            <a:off x="0" y="1447800"/>
            <a:ext cx="9144000" cy="4724400"/>
            <a:chOff x="0" y="1200"/>
            <a:chExt cx="5760" cy="2976"/>
          </a:xfrm>
        </p:grpSpPr>
        <p:sp>
          <p:nvSpPr>
            <p:cNvPr id="535651" name="Rectangle 99"/>
            <p:cNvSpPr>
              <a:spLocks noChangeArrowheads="1"/>
            </p:cNvSpPr>
            <p:nvPr/>
          </p:nvSpPr>
          <p:spPr bwMode="auto">
            <a:xfrm>
              <a:off x="0" y="1344"/>
              <a:ext cx="5760" cy="2832"/>
            </a:xfrm>
            <a:prstGeom prst="rect">
              <a:avLst/>
            </a:prstGeom>
            <a:solidFill>
              <a:srgbClr val="FFFFFF">
                <a:alpha val="85001"/>
              </a:srgbClr>
            </a:solidFill>
            <a:ln w="9525">
              <a:noFill/>
              <a:miter lim="800000"/>
              <a:headEnd/>
              <a:tailEnd/>
            </a:ln>
            <a:effectLst/>
          </p:spPr>
          <p:txBody>
            <a:bodyPr wrap="none" anchor="ctr"/>
            <a:lstStyle/>
            <a:p>
              <a:endParaRPr lang="en-US"/>
            </a:p>
          </p:txBody>
        </p:sp>
        <p:sp>
          <p:nvSpPr>
            <p:cNvPr id="535652" name="Rectangle 100"/>
            <p:cNvSpPr>
              <a:spLocks noChangeArrowheads="1"/>
            </p:cNvSpPr>
            <p:nvPr/>
          </p:nvSpPr>
          <p:spPr bwMode="auto">
            <a:xfrm>
              <a:off x="4560" y="1200"/>
              <a:ext cx="624" cy="528"/>
            </a:xfrm>
            <a:prstGeom prst="rect">
              <a:avLst/>
            </a:prstGeom>
            <a:solidFill>
              <a:srgbClr val="FFFFFF">
                <a:alpha val="85001"/>
              </a:srgbClr>
            </a:solidFill>
            <a:ln w="9525">
              <a:noFill/>
              <a:miter lim="800000"/>
              <a:headEnd/>
              <a:tailEnd/>
            </a:ln>
            <a:effectLst/>
          </p:spPr>
          <p:txBody>
            <a:bodyPr wrap="none" anchor="ctr"/>
            <a:lstStyle/>
            <a:p>
              <a:endParaRPr lang="en-US"/>
            </a:p>
          </p:txBody>
        </p:sp>
      </p:grpSp>
      <p:sp>
        <p:nvSpPr>
          <p:cNvPr id="535653" name="Rectangle 101"/>
          <p:cNvSpPr>
            <a:spLocks noChangeArrowheads="1"/>
          </p:cNvSpPr>
          <p:nvPr/>
        </p:nvSpPr>
        <p:spPr bwMode="auto">
          <a:xfrm>
            <a:off x="2598738" y="3473450"/>
            <a:ext cx="4030662" cy="336550"/>
          </a:xfrm>
          <a:prstGeom prst="rect">
            <a:avLst/>
          </a:prstGeom>
          <a:noFill/>
          <a:ln w="9525">
            <a:noFill/>
            <a:miter lim="800000"/>
            <a:headEnd/>
            <a:tailEnd/>
          </a:ln>
          <a:effectLst/>
        </p:spPr>
        <p:txBody>
          <a:bodyPr wrap="none">
            <a:spAutoFit/>
          </a:bodyPr>
          <a:lstStyle/>
          <a:p>
            <a:pPr algn="l" eaLnBrk="1" hangingPunct="1"/>
            <a:r>
              <a:rPr lang="en-US" sz="1600" b="1">
                <a:solidFill>
                  <a:schemeClr val="tx1"/>
                </a:solidFill>
              </a:rPr>
              <a:t>It can be simpler, smarter and quicker!’.</a:t>
            </a:r>
          </a:p>
        </p:txBody>
      </p:sp>
      <p:sp>
        <p:nvSpPr>
          <p:cNvPr id="535654" name="Text Box 102"/>
          <p:cNvSpPr txBox="1">
            <a:spLocks noChangeArrowheads="1"/>
          </p:cNvSpPr>
          <p:nvPr/>
        </p:nvSpPr>
        <p:spPr bwMode="auto">
          <a:xfrm>
            <a:off x="7073900" y="2430463"/>
            <a:ext cx="1198563" cy="539750"/>
          </a:xfrm>
          <a:prstGeom prst="rect">
            <a:avLst/>
          </a:prstGeom>
          <a:noFill/>
          <a:ln w="28575">
            <a:noFill/>
            <a:miter lim="800000"/>
            <a:headEnd/>
            <a:tailEnd/>
          </a:ln>
          <a:effectLst/>
        </p:spPr>
        <p:txBody>
          <a:bodyPr anchor="ctr">
            <a:spAutoFit/>
          </a:bodyPr>
          <a:lstStyle/>
          <a:p>
            <a:pPr eaLnBrk="1" hangingPunct="1">
              <a:lnSpc>
                <a:spcPct val="105000"/>
              </a:lnSpc>
            </a:pPr>
            <a:r>
              <a:rPr lang="en-GB" sz="1400">
                <a:solidFill>
                  <a:schemeClr val="tx1"/>
                </a:solidFill>
              </a:rPr>
              <a:t>Customer</a:t>
            </a:r>
          </a:p>
          <a:p>
            <a:pPr eaLnBrk="1" hangingPunct="1">
              <a:lnSpc>
                <a:spcPct val="105000"/>
              </a:lnSpc>
            </a:pPr>
            <a:endParaRPr lang="en-GB" sz="1400">
              <a:solidFill>
                <a:schemeClr val="tx1"/>
              </a:solidFill>
            </a:endParaRPr>
          </a:p>
        </p:txBody>
      </p:sp>
      <p:cxnSp>
        <p:nvCxnSpPr>
          <p:cNvPr id="535655" name="AutoShape 103"/>
          <p:cNvCxnSpPr>
            <a:cxnSpLocks noChangeShapeType="1"/>
            <a:endCxn id="535654" idx="2"/>
          </p:cNvCxnSpPr>
          <p:nvPr/>
        </p:nvCxnSpPr>
        <p:spPr bwMode="auto">
          <a:xfrm flipH="1" flipV="1">
            <a:off x="7673975" y="2970213"/>
            <a:ext cx="53975" cy="1906587"/>
          </a:xfrm>
          <a:prstGeom prst="straightConnector1">
            <a:avLst/>
          </a:prstGeom>
          <a:noFill/>
          <a:ln w="28575">
            <a:solidFill>
              <a:schemeClr val="bg2"/>
            </a:solidFill>
            <a:round/>
            <a:headEnd/>
            <a:tailEnd type="triangle" w="med" len="med"/>
          </a:ln>
          <a:effectLst/>
        </p:spPr>
      </p:cxnSp>
      <p:grpSp>
        <p:nvGrpSpPr>
          <p:cNvPr id="5" name="Group 104"/>
          <p:cNvGrpSpPr>
            <a:grpSpLocks/>
          </p:cNvGrpSpPr>
          <p:nvPr/>
        </p:nvGrpSpPr>
        <p:grpSpPr bwMode="auto">
          <a:xfrm>
            <a:off x="990600" y="1947863"/>
            <a:ext cx="7212013" cy="3278188"/>
            <a:chOff x="672" y="1397"/>
            <a:chExt cx="4543" cy="2065"/>
          </a:xfrm>
        </p:grpSpPr>
        <p:grpSp>
          <p:nvGrpSpPr>
            <p:cNvPr id="6" name="Group 105"/>
            <p:cNvGrpSpPr>
              <a:grpSpLocks/>
            </p:cNvGrpSpPr>
            <p:nvPr/>
          </p:nvGrpSpPr>
          <p:grpSpPr bwMode="auto">
            <a:xfrm>
              <a:off x="791" y="2979"/>
              <a:ext cx="770" cy="483"/>
              <a:chOff x="629" y="2666"/>
              <a:chExt cx="648" cy="390"/>
            </a:xfrm>
          </p:grpSpPr>
          <p:cxnSp>
            <p:nvCxnSpPr>
              <p:cNvPr id="535658" name="AutoShape 106"/>
              <p:cNvCxnSpPr>
                <a:cxnSpLocks noChangeShapeType="1"/>
              </p:cNvCxnSpPr>
              <p:nvPr/>
            </p:nvCxnSpPr>
            <p:spPr bwMode="auto">
              <a:xfrm flipV="1">
                <a:off x="1087" y="2982"/>
                <a:ext cx="129"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7" name="Group 107"/>
              <p:cNvGrpSpPr>
                <a:grpSpLocks/>
              </p:cNvGrpSpPr>
              <p:nvPr/>
            </p:nvGrpSpPr>
            <p:grpSpPr bwMode="auto">
              <a:xfrm>
                <a:off x="629" y="2666"/>
                <a:ext cx="648" cy="390"/>
                <a:chOff x="676" y="611"/>
                <a:chExt cx="672" cy="573"/>
              </a:xfrm>
            </p:grpSpPr>
            <p:sp>
              <p:nvSpPr>
                <p:cNvPr id="535660" name="Rectangle 108"/>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1" name="Line 109"/>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62" name="Rectangle 110"/>
                <p:cNvSpPr>
                  <a:spLocks noChangeArrowheads="1"/>
                </p:cNvSpPr>
                <p:nvPr/>
              </p:nvSpPr>
              <p:spPr bwMode="auto">
                <a:xfrm>
                  <a:off x="676" y="611"/>
                  <a:ext cx="672" cy="173"/>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1</a:t>
                  </a:r>
                  <a:endParaRPr lang="en-GB" sz="800" dirty="0">
                    <a:solidFill>
                      <a:schemeClr val="tx1"/>
                    </a:solidFill>
                  </a:endParaRPr>
                </a:p>
              </p:txBody>
            </p:sp>
          </p:grpSp>
          <p:sp>
            <p:nvSpPr>
              <p:cNvPr id="535663" name="Rectangle 111"/>
              <p:cNvSpPr>
                <a:spLocks noChangeArrowheads="1"/>
              </p:cNvSpPr>
              <p:nvPr/>
            </p:nvSpPr>
            <p:spPr bwMode="auto">
              <a:xfrm>
                <a:off x="724" y="2870"/>
                <a:ext cx="79" cy="99"/>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4" name="Rectangle 112"/>
              <p:cNvSpPr>
                <a:spLocks noChangeArrowheads="1"/>
              </p:cNvSpPr>
              <p:nvPr/>
            </p:nvSpPr>
            <p:spPr bwMode="auto">
              <a:xfrm>
                <a:off x="925" y="2800"/>
                <a:ext cx="80"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65" name="Rectangle 113"/>
              <p:cNvSpPr>
                <a:spLocks noChangeArrowheads="1"/>
              </p:cNvSpPr>
              <p:nvPr/>
            </p:nvSpPr>
            <p:spPr bwMode="auto">
              <a:xfrm>
                <a:off x="1097" y="2925"/>
                <a:ext cx="79" cy="98"/>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66" name="AutoShape 114"/>
              <p:cNvCxnSpPr>
                <a:cxnSpLocks noChangeShapeType="1"/>
              </p:cNvCxnSpPr>
              <p:nvPr/>
            </p:nvCxnSpPr>
            <p:spPr bwMode="auto">
              <a:xfrm flipV="1">
                <a:off x="822" y="2876"/>
                <a:ext cx="109" cy="71"/>
              </a:xfrm>
              <a:prstGeom prst="straightConnector1">
                <a:avLst/>
              </a:prstGeom>
              <a:noFill/>
              <a:ln w="28575">
                <a:solidFill>
                  <a:schemeClr val="bg2"/>
                </a:solidFill>
                <a:round/>
                <a:headEnd/>
                <a:tailEnd type="triangle" w="med" len="med"/>
              </a:ln>
              <a:effectLst/>
            </p:spPr>
          </p:cxnSp>
          <p:cxnSp>
            <p:nvCxnSpPr>
              <p:cNvPr id="535667" name="AutoShape 115"/>
              <p:cNvCxnSpPr>
                <a:cxnSpLocks noChangeShapeType="1"/>
                <a:stCxn id="535664" idx="3"/>
                <a:endCxn id="535665" idx="1"/>
              </p:cNvCxnSpPr>
              <p:nvPr/>
            </p:nvCxnSpPr>
            <p:spPr bwMode="auto">
              <a:xfrm>
                <a:off x="1012" y="2849"/>
                <a:ext cx="78" cy="125"/>
              </a:xfrm>
              <a:prstGeom prst="straightConnector1">
                <a:avLst/>
              </a:prstGeom>
              <a:noFill/>
              <a:ln w="28575">
                <a:solidFill>
                  <a:schemeClr val="bg2"/>
                </a:solidFill>
                <a:round/>
                <a:headEnd/>
                <a:tailEnd type="triangle" w="med" len="med"/>
              </a:ln>
              <a:effectLst/>
            </p:spPr>
          </p:cxnSp>
        </p:grpSp>
        <p:grpSp>
          <p:nvGrpSpPr>
            <p:cNvPr id="8" name="Group 116"/>
            <p:cNvGrpSpPr>
              <a:grpSpLocks/>
            </p:cNvGrpSpPr>
            <p:nvPr/>
          </p:nvGrpSpPr>
          <p:grpSpPr bwMode="auto">
            <a:xfrm>
              <a:off x="1834" y="2972"/>
              <a:ext cx="743" cy="490"/>
              <a:chOff x="1891" y="2681"/>
              <a:chExt cx="612" cy="375"/>
            </a:xfrm>
          </p:grpSpPr>
          <p:cxnSp>
            <p:nvCxnSpPr>
              <p:cNvPr id="535669" name="AutoShape 117"/>
              <p:cNvCxnSpPr>
                <a:cxnSpLocks noChangeShapeType="1"/>
              </p:cNvCxnSpPr>
              <p:nvPr/>
            </p:nvCxnSpPr>
            <p:spPr bwMode="auto">
              <a:xfrm flipV="1">
                <a:off x="2324" y="2984"/>
                <a:ext cx="121"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9" name="Group 118"/>
              <p:cNvGrpSpPr>
                <a:grpSpLocks/>
              </p:cNvGrpSpPr>
              <p:nvPr/>
            </p:nvGrpSpPr>
            <p:grpSpPr bwMode="auto">
              <a:xfrm>
                <a:off x="1891" y="2681"/>
                <a:ext cx="612" cy="375"/>
                <a:chOff x="676" y="616"/>
                <a:chExt cx="672" cy="568"/>
              </a:xfrm>
            </p:grpSpPr>
            <p:sp>
              <p:nvSpPr>
                <p:cNvPr id="535671" name="Rectangle 119"/>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2" name="Line 120"/>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73" name="Rectangle 121"/>
                <p:cNvSpPr>
                  <a:spLocks noChangeArrowheads="1"/>
                </p:cNvSpPr>
                <p:nvPr/>
              </p:nvSpPr>
              <p:spPr bwMode="auto">
                <a:xfrm>
                  <a:off x="676" y="616"/>
                  <a:ext cx="672" cy="169"/>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2</a:t>
                  </a:r>
                  <a:endParaRPr lang="en-GB" sz="800">
                    <a:solidFill>
                      <a:schemeClr val="tx1"/>
                    </a:solidFill>
                  </a:endParaRPr>
                </a:p>
              </p:txBody>
            </p:sp>
          </p:grpSp>
          <p:sp>
            <p:nvSpPr>
              <p:cNvPr id="535674" name="Rectangle 122"/>
              <p:cNvSpPr>
                <a:spLocks noChangeArrowheads="1"/>
              </p:cNvSpPr>
              <p:nvPr/>
            </p:nvSpPr>
            <p:spPr bwMode="auto">
              <a:xfrm>
                <a:off x="1980" y="2877"/>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5" name="Rectangle 123"/>
              <p:cNvSpPr>
                <a:spLocks noChangeArrowheads="1"/>
              </p:cNvSpPr>
              <p:nvPr/>
            </p:nvSpPr>
            <p:spPr bwMode="auto">
              <a:xfrm>
                <a:off x="2171" y="2808"/>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76" name="Rectangle 124"/>
              <p:cNvSpPr>
                <a:spLocks noChangeArrowheads="1"/>
              </p:cNvSpPr>
              <p:nvPr/>
            </p:nvSpPr>
            <p:spPr bwMode="auto">
              <a:xfrm>
                <a:off x="2333" y="2929"/>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77" name="AutoShape 125"/>
              <p:cNvCxnSpPr>
                <a:cxnSpLocks noChangeShapeType="1"/>
              </p:cNvCxnSpPr>
              <p:nvPr/>
            </p:nvCxnSpPr>
            <p:spPr bwMode="auto">
              <a:xfrm flipV="1">
                <a:off x="2074" y="2882"/>
                <a:ext cx="102" cy="68"/>
              </a:xfrm>
              <a:prstGeom prst="straightConnector1">
                <a:avLst/>
              </a:prstGeom>
              <a:noFill/>
              <a:ln w="28575">
                <a:solidFill>
                  <a:schemeClr val="bg2"/>
                </a:solidFill>
                <a:round/>
                <a:headEnd/>
                <a:tailEnd type="triangle" w="med" len="med"/>
              </a:ln>
              <a:effectLst/>
            </p:spPr>
          </p:cxnSp>
          <p:cxnSp>
            <p:nvCxnSpPr>
              <p:cNvPr id="535678" name="AutoShape 126"/>
              <p:cNvCxnSpPr>
                <a:cxnSpLocks noChangeShapeType="1"/>
                <a:stCxn id="535675" idx="3"/>
                <a:endCxn id="535676" idx="1"/>
              </p:cNvCxnSpPr>
              <p:nvPr/>
            </p:nvCxnSpPr>
            <p:spPr bwMode="auto">
              <a:xfrm>
                <a:off x="2253" y="2855"/>
                <a:ext cx="73" cy="122"/>
              </a:xfrm>
              <a:prstGeom prst="straightConnector1">
                <a:avLst/>
              </a:prstGeom>
              <a:noFill/>
              <a:ln w="28575">
                <a:solidFill>
                  <a:schemeClr val="bg2"/>
                </a:solidFill>
                <a:round/>
                <a:headEnd/>
                <a:tailEnd type="triangle" w="med" len="med"/>
              </a:ln>
              <a:effectLst/>
            </p:spPr>
          </p:cxnSp>
        </p:grpSp>
        <p:grpSp>
          <p:nvGrpSpPr>
            <p:cNvPr id="10" name="Group 127"/>
            <p:cNvGrpSpPr>
              <a:grpSpLocks/>
            </p:cNvGrpSpPr>
            <p:nvPr/>
          </p:nvGrpSpPr>
          <p:grpSpPr bwMode="auto">
            <a:xfrm>
              <a:off x="2979" y="2959"/>
              <a:ext cx="821" cy="503"/>
              <a:chOff x="3117" y="2676"/>
              <a:chExt cx="669" cy="380"/>
            </a:xfrm>
          </p:grpSpPr>
          <p:cxnSp>
            <p:nvCxnSpPr>
              <p:cNvPr id="535680" name="AutoShape 128"/>
              <p:cNvCxnSpPr>
                <a:cxnSpLocks noChangeShapeType="1"/>
              </p:cNvCxnSpPr>
              <p:nvPr/>
            </p:nvCxnSpPr>
            <p:spPr bwMode="auto">
              <a:xfrm flipV="1">
                <a:off x="3590" y="2983"/>
                <a:ext cx="13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1" name="Group 129"/>
              <p:cNvGrpSpPr>
                <a:grpSpLocks/>
              </p:cNvGrpSpPr>
              <p:nvPr/>
            </p:nvGrpSpPr>
            <p:grpSpPr bwMode="auto">
              <a:xfrm>
                <a:off x="3117" y="2676"/>
                <a:ext cx="669" cy="380"/>
                <a:chOff x="676" y="617"/>
                <a:chExt cx="672" cy="567"/>
              </a:xfrm>
            </p:grpSpPr>
            <p:sp>
              <p:nvSpPr>
                <p:cNvPr id="535682" name="Rectangle 13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3" name="Line 13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684" name="Rectangle 132"/>
                <p:cNvSpPr>
                  <a:spLocks noChangeArrowheads="1"/>
                </p:cNvSpPr>
                <p:nvPr/>
              </p:nvSpPr>
              <p:spPr bwMode="auto">
                <a:xfrm>
                  <a:off x="676" y="617"/>
                  <a:ext cx="672" cy="164"/>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a:solidFill>
                        <a:schemeClr val="tx1"/>
                      </a:solidFill>
                    </a:rPr>
                    <a:t>Site 3</a:t>
                  </a:r>
                  <a:endParaRPr lang="en-GB" sz="800">
                    <a:solidFill>
                      <a:schemeClr val="tx1"/>
                    </a:solidFill>
                  </a:endParaRPr>
                </a:p>
              </p:txBody>
            </p:sp>
          </p:grpSp>
          <p:sp>
            <p:nvSpPr>
              <p:cNvPr id="535685" name="Rectangle 133"/>
              <p:cNvSpPr>
                <a:spLocks noChangeArrowheads="1"/>
              </p:cNvSpPr>
              <p:nvPr/>
            </p:nvSpPr>
            <p:spPr bwMode="auto">
              <a:xfrm>
                <a:off x="3215" y="2874"/>
                <a:ext cx="82" cy="9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6" name="Rectangle 134"/>
              <p:cNvSpPr>
                <a:spLocks noChangeArrowheads="1"/>
              </p:cNvSpPr>
              <p:nvPr/>
            </p:nvSpPr>
            <p:spPr bwMode="auto">
              <a:xfrm>
                <a:off x="3423" y="2804"/>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687" name="Rectangle 135"/>
              <p:cNvSpPr>
                <a:spLocks noChangeArrowheads="1"/>
              </p:cNvSpPr>
              <p:nvPr/>
            </p:nvSpPr>
            <p:spPr bwMode="auto">
              <a:xfrm>
                <a:off x="3600" y="2927"/>
                <a:ext cx="82" cy="97"/>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688" name="AutoShape 136"/>
              <p:cNvCxnSpPr>
                <a:cxnSpLocks noChangeShapeType="1"/>
              </p:cNvCxnSpPr>
              <p:nvPr/>
            </p:nvCxnSpPr>
            <p:spPr bwMode="auto">
              <a:xfrm flipV="1">
                <a:off x="3317" y="2879"/>
                <a:ext cx="112" cy="70"/>
              </a:xfrm>
              <a:prstGeom prst="straightConnector1">
                <a:avLst/>
              </a:prstGeom>
              <a:noFill/>
              <a:ln w="28575">
                <a:solidFill>
                  <a:schemeClr val="bg2"/>
                </a:solidFill>
                <a:round/>
                <a:headEnd/>
                <a:tailEnd type="triangle" w="med" len="med"/>
              </a:ln>
              <a:effectLst/>
            </p:spPr>
          </p:cxnSp>
          <p:cxnSp>
            <p:nvCxnSpPr>
              <p:cNvPr id="535689" name="AutoShape 137"/>
              <p:cNvCxnSpPr>
                <a:cxnSpLocks noChangeShapeType="1"/>
                <a:stCxn id="535686" idx="3"/>
                <a:endCxn id="535687" idx="1"/>
              </p:cNvCxnSpPr>
              <p:nvPr/>
            </p:nvCxnSpPr>
            <p:spPr bwMode="auto">
              <a:xfrm>
                <a:off x="3512" y="2852"/>
                <a:ext cx="81" cy="124"/>
              </a:xfrm>
              <a:prstGeom prst="straightConnector1">
                <a:avLst/>
              </a:prstGeom>
              <a:noFill/>
              <a:ln w="28575">
                <a:solidFill>
                  <a:schemeClr val="bg2"/>
                </a:solidFill>
                <a:round/>
                <a:headEnd/>
                <a:tailEnd type="triangle" w="med" len="med"/>
              </a:ln>
              <a:effectLst/>
            </p:spPr>
          </p:cxnSp>
        </p:grpSp>
        <p:grpSp>
          <p:nvGrpSpPr>
            <p:cNvPr id="12" name="Group 138"/>
            <p:cNvGrpSpPr>
              <a:grpSpLocks/>
            </p:cNvGrpSpPr>
            <p:nvPr/>
          </p:nvGrpSpPr>
          <p:grpSpPr bwMode="auto">
            <a:xfrm>
              <a:off x="672" y="1550"/>
              <a:ext cx="859" cy="558"/>
              <a:chOff x="1700" y="1469"/>
              <a:chExt cx="2372" cy="1822"/>
            </a:xfrm>
          </p:grpSpPr>
          <p:sp>
            <p:nvSpPr>
              <p:cNvPr id="535691" name="Rectangle 139"/>
              <p:cNvSpPr>
                <a:spLocks noChangeArrowheads="1"/>
              </p:cNvSpPr>
              <p:nvPr/>
            </p:nvSpPr>
            <p:spPr bwMode="auto">
              <a:xfrm>
                <a:off x="1800" y="1709"/>
                <a:ext cx="1990" cy="237"/>
              </a:xfrm>
              <a:prstGeom prst="rect">
                <a:avLst/>
              </a:prstGeom>
              <a:solidFill>
                <a:schemeClr val="bg1"/>
              </a:solidFill>
              <a:ln w="9525">
                <a:noFill/>
                <a:miter lim="800000"/>
                <a:headEnd/>
                <a:tailEnd/>
              </a:ln>
              <a:effectLst/>
            </p:spPr>
            <p:txBody>
              <a:bodyPr wrap="none" anchor="ctr"/>
              <a:lstStyle/>
              <a:p>
                <a:endParaRPr lang="en-US"/>
              </a:p>
            </p:txBody>
          </p:sp>
          <p:sp>
            <p:nvSpPr>
              <p:cNvPr id="535692" name="Rectangle 140"/>
              <p:cNvSpPr>
                <a:spLocks noChangeArrowheads="1"/>
              </p:cNvSpPr>
              <p:nvPr/>
            </p:nvSpPr>
            <p:spPr bwMode="auto">
              <a:xfrm>
                <a:off x="1718" y="1855"/>
                <a:ext cx="1918" cy="100"/>
              </a:xfrm>
              <a:prstGeom prst="rect">
                <a:avLst/>
              </a:prstGeom>
              <a:solidFill>
                <a:schemeClr val="bg1"/>
              </a:solidFill>
              <a:ln w="9525">
                <a:noFill/>
                <a:miter lim="800000"/>
                <a:headEnd/>
                <a:tailEnd/>
              </a:ln>
              <a:effectLst/>
            </p:spPr>
            <p:txBody>
              <a:bodyPr wrap="none" anchor="ctr"/>
              <a:lstStyle/>
              <a:p>
                <a:endParaRPr lang="en-US"/>
              </a:p>
            </p:txBody>
          </p:sp>
          <p:sp>
            <p:nvSpPr>
              <p:cNvPr id="535693" name="AutoShape 141"/>
              <p:cNvSpPr>
                <a:spLocks noChangeArrowheads="1"/>
              </p:cNvSpPr>
              <p:nvPr/>
            </p:nvSpPr>
            <p:spPr bwMode="auto">
              <a:xfrm flipH="1">
                <a:off x="2563"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4" name="AutoShape 142"/>
              <p:cNvSpPr>
                <a:spLocks noChangeArrowheads="1"/>
              </p:cNvSpPr>
              <p:nvPr/>
            </p:nvSpPr>
            <p:spPr bwMode="auto">
              <a:xfrm flipH="1">
                <a:off x="1814" y="1469"/>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5" name="AutoShape 143"/>
              <p:cNvSpPr>
                <a:spLocks noChangeArrowheads="1"/>
              </p:cNvSpPr>
              <p:nvPr/>
            </p:nvSpPr>
            <p:spPr bwMode="auto">
              <a:xfrm flipH="1">
                <a:off x="3310" y="1473"/>
                <a:ext cx="746" cy="400"/>
              </a:xfrm>
              <a:prstGeom prst="rtTriangle">
                <a:avLst/>
              </a:prstGeom>
              <a:solidFill>
                <a:schemeClr val="bg1"/>
              </a:solidFill>
              <a:ln w="38100">
                <a:solidFill>
                  <a:schemeClr val="tx1"/>
                </a:solidFill>
                <a:miter lim="800000"/>
                <a:headEnd/>
                <a:tailEnd/>
              </a:ln>
              <a:effectLst/>
            </p:spPr>
            <p:txBody>
              <a:bodyPr wrap="none" anchor="ctr"/>
              <a:lstStyle/>
              <a:p>
                <a:endParaRPr lang="en-US"/>
              </a:p>
            </p:txBody>
          </p:sp>
          <p:sp>
            <p:nvSpPr>
              <p:cNvPr id="535696" name="Rectangle 144"/>
              <p:cNvSpPr>
                <a:spLocks noChangeArrowheads="1"/>
              </p:cNvSpPr>
              <p:nvPr/>
            </p:nvSpPr>
            <p:spPr bwMode="auto">
              <a:xfrm>
                <a:off x="1700" y="1855"/>
                <a:ext cx="2372" cy="47"/>
              </a:xfrm>
              <a:prstGeom prst="rect">
                <a:avLst/>
              </a:prstGeom>
              <a:solidFill>
                <a:schemeClr val="bg1"/>
              </a:solidFill>
              <a:ln w="9525">
                <a:noFill/>
                <a:miter lim="800000"/>
                <a:headEnd/>
                <a:tailEnd/>
              </a:ln>
              <a:effectLst/>
            </p:spPr>
            <p:txBody>
              <a:bodyPr wrap="none" anchor="ctr"/>
              <a:lstStyle/>
              <a:p>
                <a:endParaRPr lang="en-US"/>
              </a:p>
            </p:txBody>
          </p:sp>
          <p:sp>
            <p:nvSpPr>
              <p:cNvPr id="535697" name="Line 145"/>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698" name="Line 146"/>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699" name="Line 147"/>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grpSp>
          <p:nvGrpSpPr>
            <p:cNvPr id="13" name="Group 148"/>
            <p:cNvGrpSpPr>
              <a:grpSpLocks/>
            </p:cNvGrpSpPr>
            <p:nvPr/>
          </p:nvGrpSpPr>
          <p:grpSpPr bwMode="auto">
            <a:xfrm>
              <a:off x="2623" y="1397"/>
              <a:ext cx="977" cy="516"/>
              <a:chOff x="744" y="648"/>
              <a:chExt cx="912" cy="536"/>
            </a:xfrm>
          </p:grpSpPr>
          <p:sp>
            <p:nvSpPr>
              <p:cNvPr id="535701" name="Rectangle 149"/>
              <p:cNvSpPr>
                <a:spLocks noChangeArrowheads="1"/>
              </p:cNvSpPr>
              <p:nvPr/>
            </p:nvSpPr>
            <p:spPr bwMode="auto">
              <a:xfrm>
                <a:off x="744" y="648"/>
                <a:ext cx="544" cy="536"/>
              </a:xfrm>
              <a:prstGeom prst="rect">
                <a:avLst/>
              </a:prstGeom>
              <a:solidFill>
                <a:schemeClr val="bg1"/>
              </a:solidFill>
              <a:ln w="28575">
                <a:solidFill>
                  <a:schemeClr val="tx1"/>
                </a:solidFill>
                <a:miter lim="800000"/>
                <a:headEnd/>
                <a:tailEnd/>
              </a:ln>
              <a:effectLst/>
            </p:spPr>
            <p:txBody>
              <a:bodyPr wrap="none" anchor="ctr"/>
              <a:lstStyle/>
              <a:p>
                <a:endParaRPr lang="en-US"/>
              </a:p>
            </p:txBody>
          </p:sp>
          <p:sp>
            <p:nvSpPr>
              <p:cNvPr id="535702" name="Line 150"/>
              <p:cNvSpPr>
                <a:spLocks noChangeShapeType="1"/>
              </p:cNvSpPr>
              <p:nvPr/>
            </p:nvSpPr>
            <p:spPr bwMode="auto">
              <a:xfrm>
                <a:off x="744" y="768"/>
                <a:ext cx="544" cy="0"/>
              </a:xfrm>
              <a:prstGeom prst="line">
                <a:avLst/>
              </a:prstGeom>
              <a:noFill/>
              <a:ln w="28575">
                <a:solidFill>
                  <a:schemeClr val="tx1"/>
                </a:solidFill>
                <a:round/>
                <a:headEnd/>
                <a:tailEnd/>
              </a:ln>
              <a:effectLst/>
            </p:spPr>
            <p:txBody>
              <a:bodyPr wrap="none" anchor="ctr"/>
              <a:lstStyle/>
              <a:p>
                <a:endParaRPr lang="en-US"/>
              </a:p>
            </p:txBody>
          </p:sp>
          <p:sp>
            <p:nvSpPr>
              <p:cNvPr id="535703" name="Rectangle 151"/>
              <p:cNvSpPr>
                <a:spLocks noChangeArrowheads="1"/>
              </p:cNvSpPr>
              <p:nvPr/>
            </p:nvSpPr>
            <p:spPr bwMode="auto">
              <a:xfrm>
                <a:off x="744" y="736"/>
                <a:ext cx="912" cy="222"/>
              </a:xfrm>
              <a:prstGeom prst="rect">
                <a:avLst/>
              </a:prstGeom>
              <a:noFill/>
              <a:ln w="28575">
                <a:noFill/>
                <a:miter lim="800000"/>
                <a:headEnd/>
                <a:tailEnd/>
              </a:ln>
              <a:effectLst/>
            </p:spPr>
            <p:txBody>
              <a:bodyPr wrap="square" anchor="ctr">
                <a:spAutoFit/>
              </a:bodyPr>
              <a:lstStyle/>
              <a:p>
                <a:pPr eaLnBrk="1" hangingPunct="1"/>
                <a:r>
                  <a:rPr lang="en-GB" sz="1600" dirty="0">
                    <a:solidFill>
                      <a:schemeClr val="tx2"/>
                    </a:solidFill>
                  </a:rPr>
                  <a:t>Control</a:t>
                </a:r>
              </a:p>
            </p:txBody>
          </p:sp>
        </p:grpSp>
        <p:grpSp>
          <p:nvGrpSpPr>
            <p:cNvPr id="14" name="Group 152"/>
            <p:cNvGrpSpPr>
              <a:grpSpLocks/>
            </p:cNvGrpSpPr>
            <p:nvPr/>
          </p:nvGrpSpPr>
          <p:grpSpPr bwMode="auto">
            <a:xfrm>
              <a:off x="4356" y="1589"/>
              <a:ext cx="859" cy="557"/>
              <a:chOff x="1700" y="1469"/>
              <a:chExt cx="2372" cy="1822"/>
            </a:xfrm>
          </p:grpSpPr>
          <p:sp>
            <p:nvSpPr>
              <p:cNvPr id="535705" name="Rectangle 153"/>
              <p:cNvSpPr>
                <a:spLocks noChangeArrowheads="1"/>
              </p:cNvSpPr>
              <p:nvPr/>
            </p:nvSpPr>
            <p:spPr bwMode="auto">
              <a:xfrm>
                <a:off x="1800" y="1709"/>
                <a:ext cx="1990" cy="237"/>
              </a:xfrm>
              <a:prstGeom prst="rect">
                <a:avLst/>
              </a:prstGeom>
              <a:solidFill>
                <a:srgbClr val="FFFFFF"/>
              </a:solidFill>
              <a:ln w="9525">
                <a:noFill/>
                <a:miter lim="800000"/>
                <a:headEnd/>
                <a:tailEnd/>
              </a:ln>
              <a:effectLst/>
            </p:spPr>
            <p:txBody>
              <a:bodyPr wrap="none" anchor="ctr"/>
              <a:lstStyle/>
              <a:p>
                <a:endParaRPr lang="en-US"/>
              </a:p>
            </p:txBody>
          </p:sp>
          <p:sp>
            <p:nvSpPr>
              <p:cNvPr id="535706" name="Rectangle 154"/>
              <p:cNvSpPr>
                <a:spLocks noChangeArrowheads="1"/>
              </p:cNvSpPr>
              <p:nvPr/>
            </p:nvSpPr>
            <p:spPr bwMode="auto">
              <a:xfrm>
                <a:off x="1718" y="1855"/>
                <a:ext cx="1918" cy="100"/>
              </a:xfrm>
              <a:prstGeom prst="rect">
                <a:avLst/>
              </a:prstGeom>
              <a:solidFill>
                <a:srgbClr val="FFFFFF"/>
              </a:solidFill>
              <a:ln w="9525">
                <a:noFill/>
                <a:miter lim="800000"/>
                <a:headEnd/>
                <a:tailEnd/>
              </a:ln>
              <a:effectLst/>
            </p:spPr>
            <p:txBody>
              <a:bodyPr wrap="none" anchor="ctr"/>
              <a:lstStyle/>
              <a:p>
                <a:endParaRPr lang="en-US"/>
              </a:p>
            </p:txBody>
          </p:sp>
          <p:sp>
            <p:nvSpPr>
              <p:cNvPr id="535707" name="AutoShape 155"/>
              <p:cNvSpPr>
                <a:spLocks noChangeArrowheads="1"/>
              </p:cNvSpPr>
              <p:nvPr/>
            </p:nvSpPr>
            <p:spPr bwMode="auto">
              <a:xfrm flipH="1">
                <a:off x="2563"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8" name="AutoShape 156"/>
              <p:cNvSpPr>
                <a:spLocks noChangeArrowheads="1"/>
              </p:cNvSpPr>
              <p:nvPr/>
            </p:nvSpPr>
            <p:spPr bwMode="auto">
              <a:xfrm flipH="1">
                <a:off x="1814" y="1469"/>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09" name="AutoShape 157"/>
              <p:cNvSpPr>
                <a:spLocks noChangeArrowheads="1"/>
              </p:cNvSpPr>
              <p:nvPr/>
            </p:nvSpPr>
            <p:spPr bwMode="auto">
              <a:xfrm flipH="1">
                <a:off x="3310" y="1473"/>
                <a:ext cx="746" cy="400"/>
              </a:xfrm>
              <a:prstGeom prst="rtTriangle">
                <a:avLst/>
              </a:prstGeom>
              <a:solidFill>
                <a:srgbClr val="FFFFFF"/>
              </a:solidFill>
              <a:ln w="38100">
                <a:solidFill>
                  <a:schemeClr val="tx1"/>
                </a:solidFill>
                <a:miter lim="800000"/>
                <a:headEnd/>
                <a:tailEnd/>
              </a:ln>
              <a:effectLst/>
            </p:spPr>
            <p:txBody>
              <a:bodyPr wrap="none" anchor="ctr"/>
              <a:lstStyle/>
              <a:p>
                <a:endParaRPr lang="en-US"/>
              </a:p>
            </p:txBody>
          </p:sp>
          <p:sp>
            <p:nvSpPr>
              <p:cNvPr id="535710" name="Rectangle 158"/>
              <p:cNvSpPr>
                <a:spLocks noChangeArrowheads="1"/>
              </p:cNvSpPr>
              <p:nvPr/>
            </p:nvSpPr>
            <p:spPr bwMode="auto">
              <a:xfrm>
                <a:off x="1700" y="1855"/>
                <a:ext cx="2372" cy="47"/>
              </a:xfrm>
              <a:prstGeom prst="rect">
                <a:avLst/>
              </a:prstGeom>
              <a:solidFill>
                <a:srgbClr val="FFFFFF"/>
              </a:solidFill>
              <a:ln w="9525">
                <a:noFill/>
                <a:miter lim="800000"/>
                <a:headEnd/>
                <a:tailEnd/>
              </a:ln>
              <a:effectLst/>
            </p:spPr>
            <p:txBody>
              <a:bodyPr wrap="none" anchor="ctr"/>
              <a:lstStyle/>
              <a:p>
                <a:endParaRPr lang="en-US"/>
              </a:p>
            </p:txBody>
          </p:sp>
          <p:sp>
            <p:nvSpPr>
              <p:cNvPr id="535711" name="Line 159"/>
              <p:cNvSpPr>
                <a:spLocks noChangeShapeType="1"/>
              </p:cNvSpPr>
              <p:nvPr/>
            </p:nvSpPr>
            <p:spPr bwMode="auto">
              <a:xfrm>
                <a:off x="1863" y="1846"/>
                <a:ext cx="0" cy="1445"/>
              </a:xfrm>
              <a:prstGeom prst="line">
                <a:avLst/>
              </a:prstGeom>
              <a:noFill/>
              <a:ln w="38100">
                <a:solidFill>
                  <a:schemeClr val="tx1"/>
                </a:solidFill>
                <a:round/>
                <a:headEnd/>
                <a:tailEnd/>
              </a:ln>
              <a:effectLst/>
            </p:spPr>
            <p:txBody>
              <a:bodyPr wrap="none" anchor="ctr"/>
              <a:lstStyle/>
              <a:p>
                <a:endParaRPr lang="en-US"/>
              </a:p>
            </p:txBody>
          </p:sp>
          <p:sp>
            <p:nvSpPr>
              <p:cNvPr id="535712" name="Line 160"/>
              <p:cNvSpPr>
                <a:spLocks noChangeShapeType="1"/>
              </p:cNvSpPr>
              <p:nvPr/>
            </p:nvSpPr>
            <p:spPr bwMode="auto">
              <a:xfrm>
                <a:off x="1863" y="3282"/>
                <a:ext cx="2191" cy="0"/>
              </a:xfrm>
              <a:prstGeom prst="line">
                <a:avLst/>
              </a:prstGeom>
              <a:noFill/>
              <a:ln w="38100">
                <a:solidFill>
                  <a:schemeClr val="tx1"/>
                </a:solidFill>
                <a:round/>
                <a:headEnd/>
                <a:tailEnd/>
              </a:ln>
              <a:effectLst/>
            </p:spPr>
            <p:txBody>
              <a:bodyPr wrap="none" anchor="ctr"/>
              <a:lstStyle/>
              <a:p>
                <a:endParaRPr lang="en-US"/>
              </a:p>
            </p:txBody>
          </p:sp>
          <p:sp>
            <p:nvSpPr>
              <p:cNvPr id="535713" name="Line 161"/>
              <p:cNvSpPr>
                <a:spLocks noChangeShapeType="1"/>
              </p:cNvSpPr>
              <p:nvPr/>
            </p:nvSpPr>
            <p:spPr bwMode="auto">
              <a:xfrm>
                <a:off x="4050" y="1842"/>
                <a:ext cx="0" cy="1445"/>
              </a:xfrm>
              <a:prstGeom prst="line">
                <a:avLst/>
              </a:prstGeom>
              <a:noFill/>
              <a:ln w="38100">
                <a:solidFill>
                  <a:schemeClr val="tx1"/>
                </a:solidFill>
                <a:round/>
                <a:headEnd/>
                <a:tailEnd/>
              </a:ln>
              <a:effectLst/>
            </p:spPr>
            <p:txBody>
              <a:bodyPr wrap="none" anchor="ctr"/>
              <a:lstStyle/>
              <a:p>
                <a:endParaRPr lang="en-US"/>
              </a:p>
            </p:txBody>
          </p:sp>
        </p:grpSp>
        <p:cxnSp>
          <p:nvCxnSpPr>
            <p:cNvPr id="535714" name="AutoShape 162"/>
            <p:cNvCxnSpPr>
              <a:cxnSpLocks noChangeShapeType="1"/>
              <a:stCxn id="535665" idx="3"/>
              <a:endCxn id="535674" idx="1"/>
            </p:cNvCxnSpPr>
            <p:nvPr/>
          </p:nvCxnSpPr>
          <p:spPr bwMode="auto">
            <a:xfrm flipV="1">
              <a:off x="1450" y="3290"/>
              <a:ext cx="483" cy="71"/>
            </a:xfrm>
            <a:prstGeom prst="straightConnector1">
              <a:avLst/>
            </a:prstGeom>
            <a:noFill/>
            <a:ln w="28575">
              <a:solidFill>
                <a:schemeClr val="bg2"/>
              </a:solidFill>
              <a:round/>
              <a:headEnd/>
              <a:tailEnd type="triangle" w="med" len="med"/>
            </a:ln>
            <a:effectLst/>
          </p:spPr>
        </p:cxnSp>
        <p:cxnSp>
          <p:nvCxnSpPr>
            <p:cNvPr id="535715" name="AutoShape 163"/>
            <p:cNvCxnSpPr>
              <a:cxnSpLocks noChangeShapeType="1"/>
              <a:stCxn id="535676" idx="3"/>
              <a:endCxn id="535685" idx="1"/>
            </p:cNvCxnSpPr>
            <p:nvPr/>
          </p:nvCxnSpPr>
          <p:spPr bwMode="auto">
            <a:xfrm flipV="1">
              <a:off x="2471" y="3285"/>
              <a:ext cx="619" cy="73"/>
            </a:xfrm>
            <a:prstGeom prst="straightConnector1">
              <a:avLst/>
            </a:prstGeom>
            <a:noFill/>
            <a:ln w="28575">
              <a:solidFill>
                <a:schemeClr val="bg2"/>
              </a:solidFill>
              <a:round/>
              <a:headEnd/>
              <a:tailEnd type="triangle" w="med" len="med"/>
            </a:ln>
            <a:effectLst/>
          </p:spPr>
        </p:cxnSp>
        <p:cxnSp>
          <p:nvCxnSpPr>
            <p:cNvPr id="535716" name="AutoShape 164"/>
            <p:cNvCxnSpPr>
              <a:cxnSpLocks noChangeShapeType="1"/>
              <a:endCxn id="535663" idx="1"/>
            </p:cNvCxnSpPr>
            <p:nvPr/>
          </p:nvCxnSpPr>
          <p:spPr bwMode="auto">
            <a:xfrm flipH="1">
              <a:off x="895" y="1994"/>
              <a:ext cx="257" cy="1299"/>
            </a:xfrm>
            <a:prstGeom prst="straightConnector1">
              <a:avLst/>
            </a:prstGeom>
            <a:noFill/>
            <a:ln w="28575">
              <a:solidFill>
                <a:schemeClr val="bg2"/>
              </a:solidFill>
              <a:round/>
              <a:headEnd/>
              <a:tailEnd type="triangle" w="med" len="med"/>
            </a:ln>
            <a:effectLst/>
          </p:spPr>
        </p:cxnSp>
        <p:cxnSp>
          <p:nvCxnSpPr>
            <p:cNvPr id="535717" name="AutoShape 165"/>
            <p:cNvCxnSpPr>
              <a:cxnSpLocks noChangeShapeType="1"/>
              <a:stCxn id="535654" idx="1"/>
              <a:endCxn id="535701" idx="3"/>
            </p:cNvCxnSpPr>
            <p:nvPr/>
          </p:nvCxnSpPr>
          <p:spPr bwMode="auto">
            <a:xfrm flipH="1" flipV="1">
              <a:off x="3218" y="1658"/>
              <a:ext cx="1238" cy="331"/>
            </a:xfrm>
            <a:prstGeom prst="straightConnector1">
              <a:avLst/>
            </a:prstGeom>
            <a:noFill/>
            <a:ln w="28575">
              <a:solidFill>
                <a:schemeClr val="tx1"/>
              </a:solidFill>
              <a:round/>
              <a:headEnd/>
              <a:tailEnd type="triangle" w="med" len="med"/>
            </a:ln>
            <a:effectLst/>
          </p:spPr>
        </p:cxnSp>
        <p:cxnSp>
          <p:nvCxnSpPr>
            <p:cNvPr id="535718" name="AutoShape 166"/>
            <p:cNvCxnSpPr>
              <a:cxnSpLocks noChangeShapeType="1"/>
              <a:stCxn id="535701" idx="1"/>
            </p:cNvCxnSpPr>
            <p:nvPr/>
          </p:nvCxnSpPr>
          <p:spPr bwMode="auto">
            <a:xfrm flipH="1">
              <a:off x="1415" y="1658"/>
              <a:ext cx="1202" cy="237"/>
            </a:xfrm>
            <a:prstGeom prst="straightConnector1">
              <a:avLst/>
            </a:prstGeom>
            <a:noFill/>
            <a:ln w="28575">
              <a:solidFill>
                <a:schemeClr val="tx1"/>
              </a:solidFill>
              <a:round/>
              <a:headEnd/>
              <a:tailEnd type="triangle" w="med" len="med"/>
            </a:ln>
            <a:effectLst/>
          </p:spPr>
        </p:cxnSp>
        <p:grpSp>
          <p:nvGrpSpPr>
            <p:cNvPr id="15" name="Group 167"/>
            <p:cNvGrpSpPr>
              <a:grpSpLocks/>
            </p:cNvGrpSpPr>
            <p:nvPr/>
          </p:nvGrpSpPr>
          <p:grpSpPr bwMode="auto">
            <a:xfrm>
              <a:off x="4275" y="2970"/>
              <a:ext cx="758" cy="486"/>
              <a:chOff x="4402" y="2678"/>
              <a:chExt cx="619" cy="378"/>
            </a:xfrm>
          </p:grpSpPr>
          <p:cxnSp>
            <p:nvCxnSpPr>
              <p:cNvPr id="535720" name="AutoShape 168"/>
              <p:cNvCxnSpPr>
                <a:cxnSpLocks noChangeShapeType="1"/>
              </p:cNvCxnSpPr>
              <p:nvPr/>
            </p:nvCxnSpPr>
            <p:spPr bwMode="auto">
              <a:xfrm flipV="1">
                <a:off x="4840" y="2984"/>
                <a:ext cx="123" cy="4"/>
              </a:xfrm>
              <a:prstGeom prst="curvedConnector3">
                <a:avLst>
                  <a:gd name="adj1" fmla="val 50000"/>
                </a:avLst>
              </a:prstGeom>
              <a:noFill/>
              <a:ln w="9525">
                <a:solidFill>
                  <a:schemeClr val="bg2"/>
                </a:solidFill>
                <a:round/>
                <a:headEnd type="triangle" w="med" len="med"/>
                <a:tailEnd type="triangle" w="med" len="med"/>
              </a:ln>
              <a:effectLst/>
            </p:spPr>
          </p:cxnSp>
          <p:grpSp>
            <p:nvGrpSpPr>
              <p:cNvPr id="16" name="Group 169"/>
              <p:cNvGrpSpPr>
                <a:grpSpLocks/>
              </p:cNvGrpSpPr>
              <p:nvPr/>
            </p:nvGrpSpPr>
            <p:grpSpPr bwMode="auto">
              <a:xfrm>
                <a:off x="4402" y="2678"/>
                <a:ext cx="619" cy="378"/>
                <a:chOff x="676" y="610"/>
                <a:chExt cx="672" cy="574"/>
              </a:xfrm>
            </p:grpSpPr>
            <p:sp>
              <p:nvSpPr>
                <p:cNvPr id="535722" name="Rectangle 170"/>
                <p:cNvSpPr>
                  <a:spLocks noChangeArrowheads="1"/>
                </p:cNvSpPr>
                <p:nvPr/>
              </p:nvSpPr>
              <p:spPr bwMode="auto">
                <a:xfrm>
                  <a:off x="744" y="648"/>
                  <a:ext cx="544" cy="536"/>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3" name="Line 171"/>
                <p:cNvSpPr>
                  <a:spLocks noChangeShapeType="1"/>
                </p:cNvSpPr>
                <p:nvPr/>
              </p:nvSpPr>
              <p:spPr bwMode="auto">
                <a:xfrm>
                  <a:off x="744" y="768"/>
                  <a:ext cx="544" cy="0"/>
                </a:xfrm>
                <a:prstGeom prst="line">
                  <a:avLst/>
                </a:prstGeom>
                <a:noFill/>
                <a:ln w="28575">
                  <a:solidFill>
                    <a:schemeClr val="bg2"/>
                  </a:solidFill>
                  <a:round/>
                  <a:headEnd/>
                  <a:tailEnd/>
                </a:ln>
                <a:effectLst/>
              </p:spPr>
              <p:txBody>
                <a:bodyPr wrap="none" anchor="ctr"/>
                <a:lstStyle/>
                <a:p>
                  <a:endParaRPr lang="en-US"/>
                </a:p>
              </p:txBody>
            </p:sp>
            <p:sp>
              <p:nvSpPr>
                <p:cNvPr id="535724" name="Rectangle 172"/>
                <p:cNvSpPr>
                  <a:spLocks noChangeArrowheads="1"/>
                </p:cNvSpPr>
                <p:nvPr/>
              </p:nvSpPr>
              <p:spPr bwMode="auto">
                <a:xfrm>
                  <a:off x="676" y="610"/>
                  <a:ext cx="672" cy="172"/>
                </a:xfrm>
                <a:prstGeom prst="rect">
                  <a:avLst/>
                </a:prstGeom>
                <a:solidFill>
                  <a:srgbClr val="CCECFF"/>
                </a:solidFill>
                <a:ln w="28575">
                  <a:solidFill>
                    <a:schemeClr val="bg2"/>
                  </a:solidFill>
                  <a:miter lim="800000"/>
                  <a:headEnd/>
                  <a:tailEnd/>
                </a:ln>
                <a:effectLst/>
              </p:spPr>
              <p:txBody>
                <a:bodyPr anchor="ctr">
                  <a:spAutoFit/>
                </a:bodyPr>
                <a:lstStyle/>
                <a:p>
                  <a:pPr algn="ctr" eaLnBrk="1" hangingPunct="1"/>
                  <a:r>
                    <a:rPr lang="en-GB" sz="900" dirty="0">
                      <a:solidFill>
                        <a:schemeClr val="tx1"/>
                      </a:solidFill>
                    </a:rPr>
                    <a:t>Site </a:t>
                  </a:r>
                  <a:r>
                    <a:rPr lang="en-GB" sz="900" dirty="0" smtClean="0"/>
                    <a:t>4</a:t>
                  </a:r>
                  <a:endParaRPr lang="en-GB" sz="800" dirty="0">
                    <a:solidFill>
                      <a:schemeClr val="tx1"/>
                    </a:solidFill>
                  </a:endParaRPr>
                </a:p>
              </p:txBody>
            </p:sp>
          </p:grpSp>
          <p:sp>
            <p:nvSpPr>
              <p:cNvPr id="535725" name="Rectangle 173"/>
              <p:cNvSpPr>
                <a:spLocks noChangeArrowheads="1"/>
              </p:cNvSpPr>
              <p:nvPr/>
            </p:nvSpPr>
            <p:spPr bwMode="auto">
              <a:xfrm>
                <a:off x="4493" y="2877"/>
                <a:ext cx="75"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6" name="Rectangle 174"/>
              <p:cNvSpPr>
                <a:spLocks noChangeArrowheads="1"/>
              </p:cNvSpPr>
              <p:nvPr/>
            </p:nvSpPr>
            <p:spPr bwMode="auto">
              <a:xfrm>
                <a:off x="4685" y="2808"/>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sp>
            <p:nvSpPr>
              <p:cNvPr id="535727" name="Rectangle 175"/>
              <p:cNvSpPr>
                <a:spLocks noChangeArrowheads="1"/>
              </p:cNvSpPr>
              <p:nvPr/>
            </p:nvSpPr>
            <p:spPr bwMode="auto">
              <a:xfrm>
                <a:off x="4849" y="2929"/>
                <a:ext cx="76" cy="95"/>
              </a:xfrm>
              <a:prstGeom prst="rect">
                <a:avLst/>
              </a:prstGeom>
              <a:solidFill>
                <a:srgbClr val="CCECFF"/>
              </a:solidFill>
              <a:ln w="28575">
                <a:solidFill>
                  <a:schemeClr val="bg2"/>
                </a:solidFill>
                <a:miter lim="800000"/>
                <a:headEnd/>
                <a:tailEnd/>
              </a:ln>
              <a:effectLst/>
            </p:spPr>
            <p:txBody>
              <a:bodyPr wrap="none" anchor="ctr"/>
              <a:lstStyle/>
              <a:p>
                <a:endParaRPr lang="en-US"/>
              </a:p>
            </p:txBody>
          </p:sp>
          <p:cxnSp>
            <p:nvCxnSpPr>
              <p:cNvPr id="535728" name="AutoShape 176"/>
              <p:cNvCxnSpPr>
                <a:cxnSpLocks noChangeShapeType="1"/>
              </p:cNvCxnSpPr>
              <p:nvPr/>
            </p:nvCxnSpPr>
            <p:spPr bwMode="auto">
              <a:xfrm flipV="1">
                <a:off x="4587" y="2882"/>
                <a:ext cx="103" cy="69"/>
              </a:xfrm>
              <a:prstGeom prst="straightConnector1">
                <a:avLst/>
              </a:prstGeom>
              <a:noFill/>
              <a:ln w="28575">
                <a:solidFill>
                  <a:schemeClr val="bg2"/>
                </a:solidFill>
                <a:round/>
                <a:headEnd/>
                <a:tailEnd type="triangle" w="med" len="med"/>
              </a:ln>
              <a:effectLst/>
            </p:spPr>
          </p:cxnSp>
          <p:cxnSp>
            <p:nvCxnSpPr>
              <p:cNvPr id="535729" name="AutoShape 177"/>
              <p:cNvCxnSpPr>
                <a:cxnSpLocks noChangeShapeType="1"/>
                <a:stCxn id="535726" idx="3"/>
                <a:endCxn id="535727" idx="1"/>
              </p:cNvCxnSpPr>
              <p:nvPr/>
            </p:nvCxnSpPr>
            <p:spPr bwMode="auto">
              <a:xfrm>
                <a:off x="4768" y="2856"/>
                <a:ext cx="74" cy="121"/>
              </a:xfrm>
              <a:prstGeom prst="straightConnector1">
                <a:avLst/>
              </a:prstGeom>
              <a:noFill/>
              <a:ln w="28575">
                <a:solidFill>
                  <a:schemeClr val="bg2"/>
                </a:solidFill>
                <a:round/>
                <a:headEnd/>
                <a:tailEnd type="triangle" w="med" len="med"/>
              </a:ln>
              <a:effectLst/>
            </p:spPr>
          </p:cxnSp>
        </p:grpSp>
        <p:cxnSp>
          <p:nvCxnSpPr>
            <p:cNvPr id="535730" name="AutoShape 178"/>
            <p:cNvCxnSpPr>
              <a:cxnSpLocks noChangeShapeType="1"/>
            </p:cNvCxnSpPr>
            <p:nvPr/>
          </p:nvCxnSpPr>
          <p:spPr bwMode="auto">
            <a:xfrm flipV="1">
              <a:off x="3744" y="3264"/>
              <a:ext cx="619" cy="73"/>
            </a:xfrm>
            <a:prstGeom prst="straightConnector1">
              <a:avLst/>
            </a:prstGeom>
            <a:noFill/>
            <a:ln w="28575">
              <a:solidFill>
                <a:schemeClr val="bg2"/>
              </a:solidFill>
              <a:round/>
              <a:headEnd/>
              <a:tailEnd type="triangle" w="med" len="med"/>
            </a:ln>
            <a:effectLst/>
          </p:spPr>
        </p:cxnSp>
      </p:grpSp>
      <p:sp>
        <p:nvSpPr>
          <p:cNvPr id="535733" name="Rectangle 181"/>
          <p:cNvSpPr>
            <a:spLocks noChangeArrowheads="1"/>
          </p:cNvSpPr>
          <p:nvPr/>
        </p:nvSpPr>
        <p:spPr bwMode="auto">
          <a:xfrm>
            <a:off x="0" y="6211888"/>
            <a:ext cx="9144000" cy="188912"/>
          </a:xfrm>
          <a:prstGeom prst="rect">
            <a:avLst/>
          </a:prstGeom>
          <a:solidFill>
            <a:srgbClr val="CDC6B3"/>
          </a:solidFill>
          <a:ln w="9525">
            <a:noFill/>
            <a:miter lim="800000"/>
            <a:headEnd/>
            <a:tailEnd/>
          </a:ln>
          <a:effectLst/>
        </p:spPr>
        <p:txBody>
          <a:bodyPr wrap="none" anchor="ctr"/>
          <a:lstStyle/>
          <a:p>
            <a:endParaRPr lang="en-US"/>
          </a:p>
        </p:txBody>
      </p:sp>
      <p:sp>
        <p:nvSpPr>
          <p:cNvPr id="535736" name="Rectangle 184"/>
          <p:cNvSpPr>
            <a:spLocks noChangeArrowheads="1"/>
          </p:cNvSpPr>
          <p:nvPr/>
        </p:nvSpPr>
        <p:spPr bwMode="auto">
          <a:xfrm>
            <a:off x="-558800" y="2946400"/>
            <a:ext cx="8229600" cy="457200"/>
          </a:xfrm>
          <a:prstGeom prst="rect">
            <a:avLst/>
          </a:prstGeom>
          <a:noFill/>
          <a:ln w="12700">
            <a:noFill/>
            <a:miter lim="800000"/>
            <a:headEnd/>
            <a:tailEnd/>
          </a:ln>
          <a:effectLst/>
        </p:spPr>
        <p:txBody>
          <a:bodyPr lIns="92075" tIns="46038" rIns="92075" bIns="46038"/>
          <a:lstStyle/>
          <a:p>
            <a:pPr algn="l" eaLnBrk="1" hangingPunct="1">
              <a:spcBef>
                <a:spcPct val="20000"/>
              </a:spcBef>
            </a:pPr>
            <a:endParaRPr lang="en-GB" sz="2000" b="1" dirty="0">
              <a:solidFill>
                <a:schemeClr val="tx1"/>
              </a:solidFill>
            </a:endParaRPr>
          </a:p>
        </p:txBody>
      </p:sp>
      <p:sp>
        <p:nvSpPr>
          <p:cNvPr id="535737" name="Rectangle 18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a:t>
            </a:r>
          </a:p>
        </p:txBody>
      </p:sp>
      <p:sp>
        <p:nvSpPr>
          <p:cNvPr id="535735" name="Rectangle 183"/>
          <p:cNvSpPr>
            <a:spLocks noChangeArrowheads="1"/>
          </p:cNvSpPr>
          <p:nvPr/>
        </p:nvSpPr>
        <p:spPr bwMode="hidden">
          <a:xfrm>
            <a:off x="0" y="990600"/>
            <a:ext cx="9144000" cy="762000"/>
          </a:xfrm>
          <a:prstGeom prst="rect">
            <a:avLst/>
          </a:prstGeom>
          <a:solidFill>
            <a:schemeClr val="accent2">
              <a:lumMod val="40000"/>
              <a:lumOff val="60000"/>
              <a:alpha val="10001"/>
            </a:schemeClr>
          </a:solidFill>
          <a:ln w="9525">
            <a:noFill/>
            <a:miter lim="800000"/>
            <a:headEnd/>
            <a:tailEnd/>
          </a:ln>
        </p:spPr>
        <p:txBody>
          <a:bodyPr/>
          <a:lstStyle/>
          <a:p>
            <a:r>
              <a:rPr lang="en-GB" sz="1700" b="1" dirty="0" smtClean="0"/>
              <a:t>Value </a:t>
            </a:r>
            <a:r>
              <a:rPr lang="en-US" sz="1700" b="1" dirty="0" smtClean="0"/>
              <a:t>S</a:t>
            </a:r>
            <a:r>
              <a:rPr lang="en-GB" sz="1700" b="1" dirty="0" err="1" smtClean="0"/>
              <a:t>tream</a:t>
            </a:r>
            <a:r>
              <a:rPr lang="en-GB" sz="1700" b="1" dirty="0" smtClean="0"/>
              <a:t> mapping is an exercise to identify VA, NVA and NVAN steps in a process using well defined symbols</a:t>
            </a:r>
          </a:p>
          <a:p>
            <a:pPr algn="l" eaLnBrk="1" hangingPunct="1"/>
            <a:endParaRPr lang="en-US" sz="1700" dirty="0">
              <a:solidFill>
                <a:schemeClr val="tx1"/>
              </a:solidFill>
              <a:latin typeface="Times New Roman" pitchFamily="18" charset="0"/>
            </a:endParaRPr>
          </a:p>
        </p:txBody>
      </p:sp>
      <p:pic>
        <p:nvPicPr>
          <p:cNvPr id="18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5653"/>
                                        </p:tgtEl>
                                        <p:attrNameLst>
                                          <p:attrName>style.visibility</p:attrName>
                                        </p:attrNameLst>
                                      </p:cBhvr>
                                      <p:to>
                                        <p:strVal val="visible"/>
                                      </p:to>
                                    </p:set>
                                    <p:animEffect transition="in" filter="fade">
                                      <p:cBhvr>
                                        <p:cTn id="17" dur="1000"/>
                                        <p:tgtEl>
                                          <p:spTgt spid="53565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5654"/>
                                        </p:tgtEl>
                                        <p:attrNameLst>
                                          <p:attrName>style.visibility</p:attrName>
                                        </p:attrNameLst>
                                      </p:cBhvr>
                                      <p:to>
                                        <p:strVal val="visible"/>
                                      </p:to>
                                    </p:set>
                                    <p:animEffect transition="in" filter="fade">
                                      <p:cBhvr>
                                        <p:cTn id="24" dur="1000"/>
                                        <p:tgtEl>
                                          <p:spTgt spid="535654"/>
                                        </p:tgtEl>
                                      </p:cBhvr>
                                    </p:animEffect>
                                  </p:childTnLst>
                                </p:cTn>
                              </p:par>
                              <p:par>
                                <p:cTn id="25" presetID="10" presetClass="entr" presetSubtype="0" fill="hold" nodeType="withEffect">
                                  <p:stCondLst>
                                    <p:cond delay="0"/>
                                  </p:stCondLst>
                                  <p:childTnLst>
                                    <p:set>
                                      <p:cBhvr>
                                        <p:cTn id="26" dur="1" fill="hold">
                                          <p:stCondLst>
                                            <p:cond delay="0"/>
                                          </p:stCondLst>
                                        </p:cTn>
                                        <p:tgtEl>
                                          <p:spTgt spid="535655"/>
                                        </p:tgtEl>
                                        <p:attrNameLst>
                                          <p:attrName>style.visibility</p:attrName>
                                        </p:attrNameLst>
                                      </p:cBhvr>
                                      <p:to>
                                        <p:strVal val="visible"/>
                                      </p:to>
                                    </p:set>
                                    <p:animEffect transition="in" filter="fade">
                                      <p:cBhvr>
                                        <p:cTn id="27" dur="1000"/>
                                        <p:tgtEl>
                                          <p:spTgt spid="5356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1000"/>
                                        <p:tgtEl>
                                          <p:spTgt spid="535653"/>
                                        </p:tgtEl>
                                      </p:cBhvr>
                                    </p:animEffect>
                                    <p:set>
                                      <p:cBhvr>
                                        <p:cTn id="32" dur="1" fill="hold">
                                          <p:stCondLst>
                                            <p:cond delay="999"/>
                                          </p:stCondLst>
                                        </p:cTn>
                                        <p:tgtEl>
                                          <p:spTgt spid="5356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653" grpId="0"/>
      <p:bldP spid="535653" grpId="1"/>
      <p:bldP spid="5356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ChangeArrowheads="1"/>
          </p:cNvSpPr>
          <p:nvPr/>
        </p:nvSpPr>
        <p:spPr bwMode="auto">
          <a:xfrm>
            <a:off x="165100" y="266700"/>
            <a:ext cx="89789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Current </a:t>
            </a:r>
            <a:r>
              <a:rPr lang="en-US" sz="2800" b="1" dirty="0" smtClean="0">
                <a:solidFill>
                  <a:srgbClr val="000000"/>
                </a:solidFill>
              </a:rPr>
              <a:t>State Example</a:t>
            </a:r>
            <a:endParaRPr lang="en-US" sz="2800" b="1" dirty="0">
              <a:solidFill>
                <a:srgbClr val="000000"/>
              </a:solidFill>
            </a:endParaRPr>
          </a:p>
        </p:txBody>
      </p:sp>
      <p:pic>
        <p:nvPicPr>
          <p:cNvPr id="4"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601" t="12637" r="14852"/>
          <a:stretch/>
        </p:blipFill>
        <p:spPr bwMode="auto">
          <a:xfrm>
            <a:off x="165100" y="876300"/>
            <a:ext cx="8731978" cy="5318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ChangeArrowheads="1"/>
          </p:cNvSpPr>
          <p:nvPr/>
        </p:nvSpPr>
        <p:spPr bwMode="auto">
          <a:xfrm>
            <a:off x="152400" y="2667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Map – Future State Example</a:t>
            </a:r>
          </a:p>
        </p:txBody>
      </p:sp>
      <p:sp>
        <p:nvSpPr>
          <p:cNvPr id="652291" name="Text Box 3"/>
          <p:cNvSpPr txBox="1">
            <a:spLocks noChangeArrowheads="1"/>
          </p:cNvSpPr>
          <p:nvPr/>
        </p:nvSpPr>
        <p:spPr bwMode="auto">
          <a:xfrm>
            <a:off x="1976438" y="404813"/>
            <a:ext cx="4716462" cy="412750"/>
          </a:xfrm>
          <a:prstGeom prst="rect">
            <a:avLst/>
          </a:prstGeom>
          <a:noFill/>
          <a:ln w="9525">
            <a:noFill/>
            <a:miter lim="800000"/>
            <a:headEnd/>
            <a:tailEnd/>
          </a:ln>
          <a:effectLst/>
        </p:spPr>
        <p:txBody>
          <a:bodyPr>
            <a:spAutoFit/>
          </a:bodyPr>
          <a:lstStyle/>
          <a:p>
            <a:pPr algn="l" eaLnBrk="1" hangingPunct="1"/>
            <a:endParaRPr lang="en-US" sz="2100" b="1" i="1">
              <a:solidFill>
                <a:srgbClr val="FF0066"/>
              </a:solidFill>
              <a:latin typeface="Monotype Corsiva" pitchFamily="66" charset="0"/>
            </a:endParaRPr>
          </a:p>
        </p:txBody>
      </p:sp>
      <p:pic>
        <p:nvPicPr>
          <p:cNvPr id="6"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991" t="15399" r="14546" b="6250"/>
          <a:stretch/>
        </p:blipFill>
        <p:spPr bwMode="auto">
          <a:xfrm>
            <a:off x="0" y="923234"/>
            <a:ext cx="9037984" cy="5438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5" name="Rectangle 5"/>
          <p:cNvSpPr>
            <a:spLocks noChangeArrowheads="1"/>
          </p:cNvSpPr>
          <p:nvPr/>
        </p:nvSpPr>
        <p:spPr bwMode="auto">
          <a:xfrm>
            <a:off x="177800" y="228600"/>
            <a:ext cx="65024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Value Stream </a:t>
            </a:r>
            <a:r>
              <a:rPr lang="en-US" sz="2800" b="1" dirty="0" smtClean="0">
                <a:solidFill>
                  <a:srgbClr val="000000"/>
                </a:solidFill>
              </a:rPr>
              <a:t>Map</a:t>
            </a:r>
            <a:endParaRPr lang="en-US" sz="2800" b="1" dirty="0">
              <a:solidFill>
                <a:srgbClr val="000000"/>
              </a:solidFill>
            </a:endParaRPr>
          </a:p>
        </p:txBody>
      </p:sp>
      <p:pic>
        <p:nvPicPr>
          <p:cNvPr id="496893" name="Picture 253"/>
          <p:cNvPicPr>
            <a:picLocks noChangeAspect="1" noChangeArrowheads="1"/>
          </p:cNvPicPr>
          <p:nvPr/>
        </p:nvPicPr>
        <p:blipFill>
          <a:blip r:embed="rId4"/>
          <a:srcRect/>
          <a:stretch>
            <a:fillRect/>
          </a:stretch>
        </p:blipFill>
        <p:spPr bwMode="auto">
          <a:xfrm>
            <a:off x="0" y="990600"/>
            <a:ext cx="9144000" cy="3201988"/>
          </a:xfrm>
          <a:prstGeom prst="rect">
            <a:avLst/>
          </a:prstGeom>
          <a:noFill/>
          <a:ln w="9525" algn="ctr">
            <a:noFill/>
            <a:miter lim="800000"/>
            <a:headEnd/>
            <a:tailEnd/>
          </a:ln>
          <a:effectLst/>
        </p:spPr>
      </p:pic>
      <p:pic>
        <p:nvPicPr>
          <p:cNvPr id="496902" name="Picture 262" descr="DSC07908"/>
          <p:cNvPicPr>
            <a:picLocks noChangeAspect="1" noChangeArrowheads="1"/>
          </p:cNvPicPr>
          <p:nvPr/>
        </p:nvPicPr>
        <p:blipFill>
          <a:blip r:embed="rId5" cstate="email"/>
          <a:srcRect/>
          <a:stretch>
            <a:fillRect/>
          </a:stretch>
        </p:blipFill>
        <p:spPr bwMode="auto">
          <a:xfrm>
            <a:off x="5715000" y="2514600"/>
            <a:ext cx="3429000" cy="3813175"/>
          </a:xfrm>
          <a:prstGeom prst="rect">
            <a:avLst/>
          </a:prstGeom>
          <a:noFill/>
        </p:spPr>
      </p:pic>
      <p:sp>
        <p:nvSpPr>
          <p:cNvPr id="496903" name="Line 263"/>
          <p:cNvSpPr>
            <a:spLocks noChangeShapeType="1"/>
          </p:cNvSpPr>
          <p:nvPr/>
        </p:nvSpPr>
        <p:spPr bwMode="auto">
          <a:xfrm>
            <a:off x="2133600" y="2819400"/>
            <a:ext cx="3581400" cy="3505200"/>
          </a:xfrm>
          <a:prstGeom prst="line">
            <a:avLst/>
          </a:prstGeom>
          <a:noFill/>
          <a:ln w="9525">
            <a:solidFill>
              <a:srgbClr val="003399"/>
            </a:solidFill>
            <a:round/>
            <a:headEnd/>
            <a:tailEnd/>
          </a:ln>
          <a:effectLst/>
        </p:spPr>
        <p:txBody>
          <a:bodyPr wrap="none" anchor="ctr"/>
          <a:lstStyle/>
          <a:p>
            <a:endParaRPr lang="en-US"/>
          </a:p>
        </p:txBody>
      </p:sp>
      <p:sp>
        <p:nvSpPr>
          <p:cNvPr id="496904" name="Line 264"/>
          <p:cNvSpPr>
            <a:spLocks noChangeShapeType="1"/>
          </p:cNvSpPr>
          <p:nvPr/>
        </p:nvSpPr>
        <p:spPr bwMode="auto">
          <a:xfrm>
            <a:off x="2362200" y="2057400"/>
            <a:ext cx="3352800" cy="457200"/>
          </a:xfrm>
          <a:prstGeom prst="line">
            <a:avLst/>
          </a:prstGeom>
          <a:noFill/>
          <a:ln w="9525">
            <a:solidFill>
              <a:srgbClr val="003399"/>
            </a:solidFill>
            <a:round/>
            <a:headEnd/>
            <a:tailEnd/>
          </a:ln>
          <a:effectLst/>
        </p:spPr>
        <p:txBody>
          <a:bodyPr wrap="none" anchor="ctr"/>
          <a:lstStyle/>
          <a:p>
            <a:endParaRPr lang="en-US"/>
          </a:p>
        </p:txBody>
      </p:sp>
      <p:sp>
        <p:nvSpPr>
          <p:cNvPr id="496905" name="Oval 265"/>
          <p:cNvSpPr>
            <a:spLocks noChangeArrowheads="1"/>
          </p:cNvSpPr>
          <p:nvPr/>
        </p:nvSpPr>
        <p:spPr bwMode="auto">
          <a:xfrm>
            <a:off x="1143000" y="1524000"/>
            <a:ext cx="1219200" cy="1371600"/>
          </a:xfrm>
          <a:prstGeom prst="ellipse">
            <a:avLst/>
          </a:prstGeom>
          <a:solidFill>
            <a:srgbClr val="336699">
              <a:alpha val="39999"/>
            </a:srgbClr>
          </a:solidFill>
          <a:ln w="9525" algn="ctr">
            <a:solidFill>
              <a:schemeClr val="bg1"/>
            </a:solidFill>
            <a:round/>
            <a:headEnd/>
            <a:tailEnd/>
          </a:ln>
          <a:effectLst/>
        </p:spPr>
        <p:txBody>
          <a:bodyPr wrap="none" anchor="ctr"/>
          <a:lstStyle/>
          <a:p>
            <a:endParaRPr lang="en-US"/>
          </a:p>
        </p:txBody>
      </p:sp>
      <p:graphicFrame>
        <p:nvGraphicFramePr>
          <p:cNvPr id="496906" name="Object 266"/>
          <p:cNvGraphicFramePr>
            <a:graphicFrameLocks noChangeAspect="1"/>
          </p:cNvGraphicFramePr>
          <p:nvPr/>
        </p:nvGraphicFramePr>
        <p:xfrm>
          <a:off x="152400" y="3908425"/>
          <a:ext cx="3657600" cy="2081213"/>
        </p:xfrm>
        <a:graphic>
          <a:graphicData uri="http://schemas.openxmlformats.org/presentationml/2006/ole">
            <mc:AlternateContent xmlns:mc="http://schemas.openxmlformats.org/markup-compatibility/2006">
              <mc:Choice xmlns:v="urn:schemas-microsoft-com:vml" Requires="v">
                <p:oleObj spid="_x0000_s6372" name="Image" r:id="rId6" imgW="2184127" imgH="2082540" progId="">
                  <p:embed/>
                </p:oleObj>
              </mc:Choice>
              <mc:Fallback>
                <p:oleObj name="Image" r:id="rId6" imgW="2184127" imgH="2082540" progId="">
                  <p:embed/>
                  <p:pic>
                    <p:nvPicPr>
                      <p:cNvPr id="0"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3908425"/>
                        <a:ext cx="3657600" cy="208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6907" name="Text Box 267"/>
          <p:cNvSpPr txBox="1">
            <a:spLocks noChangeArrowheads="1"/>
          </p:cNvSpPr>
          <p:nvPr/>
        </p:nvSpPr>
        <p:spPr bwMode="auto">
          <a:xfrm>
            <a:off x="1209675" y="4686300"/>
            <a:ext cx="2186817" cy="584775"/>
          </a:xfrm>
          <a:prstGeom prst="rect">
            <a:avLst/>
          </a:prstGeom>
          <a:noFill/>
          <a:ln w="9525">
            <a:noFill/>
            <a:miter lim="800000"/>
            <a:headEnd/>
            <a:tailEnd/>
          </a:ln>
          <a:effectLst/>
        </p:spPr>
        <p:txBody>
          <a:bodyPr wrap="none">
            <a:spAutoFit/>
          </a:bodyPr>
          <a:lstStyle/>
          <a:p>
            <a:pPr algn="ctr" eaLnBrk="1" hangingPunct="1"/>
            <a:r>
              <a:rPr lang="en-US" sz="1600" b="1" dirty="0">
                <a:solidFill>
                  <a:schemeClr val="tx1"/>
                </a:solidFill>
              </a:rPr>
              <a:t>Actual VSM done </a:t>
            </a:r>
            <a:endParaRPr lang="en-US" sz="1600" b="1" dirty="0" smtClean="0">
              <a:solidFill>
                <a:schemeClr val="tx1"/>
              </a:solidFill>
            </a:endParaRPr>
          </a:p>
          <a:p>
            <a:pPr algn="ctr" eaLnBrk="1" hangingPunct="1"/>
            <a:r>
              <a:rPr lang="en-US" sz="1600" b="1" dirty="0" smtClean="0"/>
              <a:t>In KPO</a:t>
            </a:r>
            <a:endParaRPr lang="en-US" sz="1600" b="1" dirty="0">
              <a:solidFill>
                <a:schemeClr val="tx1"/>
              </a:solidFill>
            </a:endParaRPr>
          </a:p>
        </p:txBody>
      </p:sp>
      <p:pic>
        <p:nvPicPr>
          <p:cNvPr id="10" name="Picture 3"/>
          <p:cNvPicPr>
            <a:picLocks noChangeAspect="1" noChangeArrowheads="1"/>
          </p:cNvPicPr>
          <p:nvPr/>
        </p:nvPicPr>
        <p:blipFill>
          <a:blip r:embed="rId8"/>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ChangeArrowheads="1"/>
          </p:cNvSpPr>
          <p:nvPr/>
        </p:nvSpPr>
        <p:spPr bwMode="auto">
          <a:xfrm>
            <a:off x="76200" y="863600"/>
            <a:ext cx="8445500" cy="4659313"/>
          </a:xfrm>
          <a:prstGeom prst="rect">
            <a:avLst/>
          </a:prstGeom>
          <a:noFill/>
          <a:ln w="9525">
            <a:noFill/>
            <a:miter lim="800000"/>
            <a:headEnd/>
            <a:tailEnd/>
          </a:ln>
          <a:effectLst/>
        </p:spPr>
        <p:txBody>
          <a:bodyPr/>
          <a:lstStyle/>
          <a:p>
            <a:pPr marL="914400" lvl="1" indent="-457200" algn="just">
              <a:spcAft>
                <a:spcPct val="25000"/>
              </a:spcAft>
              <a:buClr>
                <a:schemeClr val="tx1"/>
              </a:buClr>
              <a:buFontTx/>
              <a:buChar char="–"/>
            </a:pPr>
            <a:r>
              <a:rPr lang="en-US" sz="2000" dirty="0">
                <a:solidFill>
                  <a:schemeClr val="tx1"/>
                </a:solidFill>
              </a:rPr>
              <a:t>A method of </a:t>
            </a:r>
            <a:r>
              <a:rPr lang="en-US" sz="2000" b="1" dirty="0">
                <a:solidFill>
                  <a:schemeClr val="tx1"/>
                </a:solidFill>
              </a:rPr>
              <a:t>identifying</a:t>
            </a:r>
            <a:r>
              <a:rPr lang="en-US" sz="2000" dirty="0">
                <a:solidFill>
                  <a:schemeClr val="tx1"/>
                </a:solidFill>
              </a:rPr>
              <a:t> all potential causes that </a:t>
            </a:r>
            <a:r>
              <a:rPr lang="en-US" sz="2000" b="1" dirty="0">
                <a:solidFill>
                  <a:schemeClr val="tx1"/>
                </a:solidFill>
              </a:rPr>
              <a:t>may be</a:t>
            </a:r>
            <a:r>
              <a:rPr lang="en-US" sz="2000" dirty="0">
                <a:solidFill>
                  <a:schemeClr val="tx1"/>
                </a:solidFill>
              </a:rPr>
              <a:t> contributing to the problem (i.e. </a:t>
            </a:r>
            <a:r>
              <a:rPr lang="en-US" sz="2000" b="1" dirty="0">
                <a:solidFill>
                  <a:schemeClr val="tx1"/>
                </a:solidFill>
              </a:rPr>
              <a:t>effect</a:t>
            </a:r>
            <a:r>
              <a:rPr lang="en-US" sz="2000" dirty="0">
                <a:solidFill>
                  <a:schemeClr val="tx1"/>
                </a:solidFill>
              </a:rPr>
              <a:t>)</a:t>
            </a:r>
          </a:p>
          <a:p>
            <a:pPr marL="914400" lvl="1" indent="-457200" algn="just">
              <a:spcAft>
                <a:spcPct val="25000"/>
              </a:spcAft>
              <a:buClr>
                <a:schemeClr val="tx1"/>
              </a:buClr>
              <a:buFontTx/>
              <a:buChar char="–"/>
            </a:pPr>
            <a:r>
              <a:rPr lang="en-US" sz="2000" dirty="0">
                <a:solidFill>
                  <a:schemeClr val="tx1"/>
                </a:solidFill>
              </a:rPr>
              <a:t>A </a:t>
            </a:r>
            <a:r>
              <a:rPr lang="en-US" sz="2000" b="1" dirty="0">
                <a:solidFill>
                  <a:schemeClr val="tx1"/>
                </a:solidFill>
              </a:rPr>
              <a:t>cause and effect</a:t>
            </a:r>
            <a:r>
              <a:rPr lang="en-US" sz="2000" dirty="0">
                <a:solidFill>
                  <a:schemeClr val="tx1"/>
                </a:solidFill>
              </a:rPr>
              <a:t> diagram, also known as a </a:t>
            </a:r>
            <a:r>
              <a:rPr lang="en-US" sz="2000" b="1" dirty="0">
                <a:solidFill>
                  <a:schemeClr val="tx1"/>
                </a:solidFill>
              </a:rPr>
              <a:t>fishbone</a:t>
            </a:r>
            <a:r>
              <a:rPr lang="en-US" sz="2000" dirty="0">
                <a:solidFill>
                  <a:schemeClr val="tx1"/>
                </a:solidFill>
              </a:rPr>
              <a:t> or an </a:t>
            </a:r>
            <a:r>
              <a:rPr lang="en-US" sz="2000" b="1" dirty="0" err="1">
                <a:solidFill>
                  <a:schemeClr val="tx1"/>
                </a:solidFill>
              </a:rPr>
              <a:t>ishikawa</a:t>
            </a:r>
            <a:r>
              <a:rPr lang="en-US" sz="2000" dirty="0">
                <a:solidFill>
                  <a:schemeClr val="tx1"/>
                </a:solidFill>
              </a:rPr>
              <a:t> diagram, classifies all the causes into 6 preferred categories:</a:t>
            </a:r>
          </a:p>
          <a:p>
            <a:pPr marL="914400" lvl="1" indent="-457200" algn="just">
              <a:spcAft>
                <a:spcPct val="25000"/>
              </a:spcAft>
              <a:buClr>
                <a:schemeClr val="tx1"/>
              </a:buClr>
            </a:pPr>
            <a:endParaRPr lang="en-US" sz="1600" dirty="0">
              <a:solidFill>
                <a:schemeClr val="tx1"/>
              </a:solidFill>
            </a:endParaRP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Machine</a:t>
            </a:r>
            <a:r>
              <a:rPr lang="en-US" sz="1800" dirty="0">
                <a:solidFill>
                  <a:schemeClr val="tx1"/>
                </a:solidFill>
              </a:rPr>
              <a:t> - groups root causes related to tools used </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Material</a:t>
            </a:r>
            <a:r>
              <a:rPr lang="en-US" sz="1800" dirty="0">
                <a:solidFill>
                  <a:schemeClr val="tx1"/>
                </a:solidFill>
              </a:rPr>
              <a:t> - groups root causes related to information and forms needed to execute the process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Mother Nature</a:t>
            </a:r>
            <a:r>
              <a:rPr lang="en-US" sz="1800" dirty="0">
                <a:solidFill>
                  <a:schemeClr val="tx1"/>
                </a:solidFill>
              </a:rPr>
              <a:t> - groups root causes related to our work environment, market conditions, and regulatory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Measure</a:t>
            </a:r>
            <a:r>
              <a:rPr lang="en-US" sz="1800" dirty="0">
                <a:solidFill>
                  <a:schemeClr val="tx1"/>
                </a:solidFill>
              </a:rPr>
              <a:t> - groups root causes related to the process measurement</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Method</a:t>
            </a:r>
            <a:r>
              <a:rPr lang="en-US" sz="1800" dirty="0">
                <a:solidFill>
                  <a:schemeClr val="tx1"/>
                </a:solidFill>
              </a:rPr>
              <a:t> - groups root causes related to procedures, hand-offs, input-output issues</a:t>
            </a:r>
          </a:p>
          <a:p>
            <a:pPr marL="1374775" lvl="2" indent="-457200" algn="just">
              <a:spcAft>
                <a:spcPct val="25000"/>
              </a:spcAft>
              <a:buClr>
                <a:schemeClr val="tx1"/>
              </a:buClr>
              <a:buFont typeface="Wingdings" pitchFamily="2" charset="2"/>
              <a:buAutoNum type="arabicPeriod"/>
            </a:pPr>
            <a:r>
              <a:rPr lang="en-US" sz="1800" b="1" dirty="0">
                <a:solidFill>
                  <a:schemeClr val="tx1"/>
                </a:solidFill>
              </a:rPr>
              <a:t>People</a:t>
            </a:r>
            <a:r>
              <a:rPr lang="en-US" sz="1800" dirty="0">
                <a:solidFill>
                  <a:schemeClr val="tx1"/>
                </a:solidFill>
              </a:rPr>
              <a:t> - groups root causes related to people and organizations</a:t>
            </a:r>
          </a:p>
        </p:txBody>
      </p:sp>
      <p:sp>
        <p:nvSpPr>
          <p:cNvPr id="322565" name="Rectangle 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a:t>
            </a:r>
          </a:p>
        </p:txBody>
      </p:sp>
      <p:pic>
        <p:nvPicPr>
          <p:cNvPr id="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97" name="Rectangle 41"/>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Cause &amp; Effect Diagram – An Example</a:t>
            </a:r>
          </a:p>
        </p:txBody>
      </p:sp>
      <p:pic>
        <p:nvPicPr>
          <p:cNvPr id="43"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2" name="AutoShape 5"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http://www.google.co.in/url?sa=i&amp;source=images&amp;cd=&amp;docid=q4pSvDExSCqBLM&amp;tbnid=ETzaKLyk-xSNpM:&amp;ved=0CAUQjBwwAA&amp;url=http%3A%2F%2Florien.ncl.ac.uk%2Fming%2Fspc%2Fcandeff.gif&amp;ei=8f0-UYfZEYnprQfVnIHQAg&amp;psig=AFQjCNGKuEZ0NH7imG1Si0hXMIMzPEoM5Q&amp;ust=1363169137331385"/>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99" y="1164175"/>
            <a:ext cx="8133903" cy="495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52303" y="5821908"/>
            <a:ext cx="1777286" cy="307777"/>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chorCtr="0">
            <a:normAutofit/>
          </a:bodyPr>
          <a:lstStyle/>
          <a:p>
            <a:r>
              <a:rPr lang="en-US" sz="14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Mother Nature </a:t>
            </a:r>
            <a:endParaRPr lang="en-US" sz="1400"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6" name="Rectangle 10"/>
          <p:cNvSpPr>
            <a:spLocks noChangeArrowheads="1"/>
          </p:cNvSpPr>
          <p:nvPr/>
        </p:nvSpPr>
        <p:spPr bwMode="auto">
          <a:xfrm>
            <a:off x="0" y="1765300"/>
            <a:ext cx="9309100" cy="609600"/>
          </a:xfrm>
          <a:prstGeom prst="rect">
            <a:avLst/>
          </a:prstGeom>
          <a:noFill/>
          <a:ln w="9525">
            <a:noFill/>
            <a:miter lim="800000"/>
            <a:headEnd/>
            <a:tailEnd/>
          </a:ln>
        </p:spPr>
        <p:txBody>
          <a:bodyPr/>
          <a:lstStyle/>
          <a:p>
            <a:pPr marL="342900" indent="-342900" algn="l" eaLnBrk="1" hangingPunct="1">
              <a:spcBef>
                <a:spcPct val="20000"/>
              </a:spcBef>
            </a:pPr>
            <a:r>
              <a:rPr lang="en-US" sz="1600" b="1" dirty="0">
                <a:solidFill>
                  <a:schemeClr val="accent2">
                    <a:lumMod val="50000"/>
                  </a:schemeClr>
                </a:solidFill>
              </a:rPr>
              <a:t>Example of 5 Why technique:</a:t>
            </a:r>
          </a:p>
          <a:p>
            <a:pPr marL="342900" indent="-342900">
              <a:spcBef>
                <a:spcPct val="20000"/>
              </a:spcBef>
            </a:pPr>
            <a:r>
              <a:rPr lang="en-US" sz="1600" dirty="0">
                <a:solidFill>
                  <a:schemeClr val="tx1"/>
                </a:solidFill>
              </a:rPr>
              <a:t>Problem</a:t>
            </a:r>
            <a:r>
              <a:rPr lang="en-US" sz="1600" dirty="0" smtClean="0">
                <a:solidFill>
                  <a:schemeClr val="tx1"/>
                </a:solidFill>
              </a:rPr>
              <a:t>: </a:t>
            </a:r>
            <a:r>
              <a:rPr lang="en-US" sz="1600" dirty="0" smtClean="0"/>
              <a:t>The daily production review revealed that one of our input had failed to load last night</a:t>
            </a:r>
          </a:p>
          <a:p>
            <a:pPr marL="342900" indent="-342900">
              <a:spcBef>
                <a:spcPct val="20000"/>
              </a:spcBef>
            </a:pPr>
            <a:endParaRPr lang="en-US" sz="1800" b="1" dirty="0" smtClean="0">
              <a:solidFill>
                <a:schemeClr val="tx1"/>
              </a:solidFill>
            </a:endParaRPr>
          </a:p>
          <a:p>
            <a:pPr marL="342900" indent="-342900">
              <a:spcBef>
                <a:spcPct val="20000"/>
              </a:spcBef>
            </a:pPr>
            <a:endParaRPr lang="en-US" sz="1800" b="1"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dirty="0">
              <a:solidFill>
                <a:schemeClr val="tx1"/>
              </a:solidFill>
            </a:endParaRPr>
          </a:p>
          <a:p>
            <a:pPr marL="342900" indent="-342900" algn="l" eaLnBrk="1" hangingPunct="1">
              <a:spcBef>
                <a:spcPct val="20000"/>
              </a:spcBef>
            </a:pPr>
            <a:endParaRPr lang="en-US" sz="1800" b="1" dirty="0" smtClean="0">
              <a:solidFill>
                <a:schemeClr val="tx1"/>
              </a:solidFill>
            </a:endParaRPr>
          </a:p>
          <a:p>
            <a:pPr marL="342900" indent="-342900" algn="l" eaLnBrk="1" hangingPunct="1">
              <a:spcBef>
                <a:spcPct val="20000"/>
              </a:spcBef>
            </a:pPr>
            <a:endParaRPr lang="en-US" sz="1800" b="1" dirty="0">
              <a:solidFill>
                <a:schemeClr val="tx1"/>
              </a:solidFill>
            </a:endParaRPr>
          </a:p>
        </p:txBody>
      </p:sp>
      <p:sp>
        <p:nvSpPr>
          <p:cNvPr id="623624" name="Rectangle 8"/>
          <p:cNvSpPr>
            <a:spLocks noChangeArrowheads="1"/>
          </p:cNvSpPr>
          <p:nvPr/>
        </p:nvSpPr>
        <p:spPr bwMode="auto">
          <a:xfrm>
            <a:off x="4648200" y="2667000"/>
            <a:ext cx="4495800" cy="3048000"/>
          </a:xfrm>
          <a:prstGeom prst="rect">
            <a:avLst/>
          </a:prstGeom>
          <a:noFill/>
          <a:ln w="9525">
            <a:noFill/>
            <a:miter lim="800000"/>
            <a:headEnd/>
            <a:tailEnd/>
          </a:ln>
        </p:spPr>
        <p:txBody>
          <a:bodyPr/>
          <a:lstStyle/>
          <a:p>
            <a:pPr marL="342900" indent="-342900" algn="l" eaLnBrk="1" hangingPunct="1">
              <a:spcBef>
                <a:spcPct val="20000"/>
              </a:spcBef>
            </a:pPr>
            <a:endParaRPr lang="en-US" sz="1600">
              <a:solidFill>
                <a:schemeClr val="tx1"/>
              </a:solidFill>
            </a:endParaRPr>
          </a:p>
        </p:txBody>
      </p:sp>
      <p:sp>
        <p:nvSpPr>
          <p:cNvPr id="623621" name="Rectangle 5"/>
          <p:cNvSpPr>
            <a:spLocks noChangeArrowheads="1"/>
          </p:cNvSpPr>
          <p:nvPr/>
        </p:nvSpPr>
        <p:spPr bwMode="hidden">
          <a:xfrm>
            <a:off x="0" y="914400"/>
            <a:ext cx="9144000" cy="914400"/>
          </a:xfrm>
          <a:prstGeom prst="rect">
            <a:avLst/>
          </a:prstGeom>
          <a:solidFill>
            <a:schemeClr val="accent2">
              <a:lumMod val="75000"/>
              <a:alpha val="10001"/>
            </a:schemeClr>
          </a:solidFill>
          <a:ln w="9525">
            <a:noFill/>
            <a:miter lim="800000"/>
            <a:headEnd/>
            <a:tailEnd/>
          </a:ln>
        </p:spPr>
        <p:txBody>
          <a:bodyPr/>
          <a:lstStyle/>
          <a:p>
            <a:pPr algn="ctr"/>
            <a:r>
              <a:rPr lang="en-US" sz="2000" dirty="0" smtClean="0"/>
              <a:t>Refers to the practice of </a:t>
            </a:r>
            <a:r>
              <a:rPr lang="en-US" sz="2000" b="1" dirty="0" smtClean="0"/>
              <a:t>asking questions 5 times</a:t>
            </a:r>
            <a:r>
              <a:rPr lang="en-US" sz="2000" dirty="0" smtClean="0"/>
              <a:t>, why an event occurred to get to the root cause of the problem</a:t>
            </a:r>
          </a:p>
          <a:p>
            <a:pPr algn="ctr" eaLnBrk="1" hangingPunct="1"/>
            <a:endParaRPr lang="en-US" sz="2000" dirty="0">
              <a:solidFill>
                <a:schemeClr val="tx1"/>
              </a:solidFill>
              <a:latin typeface="Times New Roman" pitchFamily="18" charset="0"/>
            </a:endParaRPr>
          </a:p>
        </p:txBody>
      </p:sp>
      <p:sp>
        <p:nvSpPr>
          <p:cNvPr id="623622" name="Rectangle 6"/>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5 Whys</a:t>
            </a:r>
          </a:p>
        </p:txBody>
      </p:sp>
      <p:sp>
        <p:nvSpPr>
          <p:cNvPr id="623631" name="Oval 15"/>
          <p:cNvSpPr>
            <a:spLocks noChangeArrowheads="1"/>
          </p:cNvSpPr>
          <p:nvPr/>
        </p:nvSpPr>
        <p:spPr bwMode="auto">
          <a:xfrm>
            <a:off x="1879600" y="5930900"/>
            <a:ext cx="2844800" cy="469900"/>
          </a:xfrm>
          <a:prstGeom prst="ellipse">
            <a:avLst/>
          </a:prstGeom>
          <a:solidFill>
            <a:srgbClr val="FF0000">
              <a:alpha val="10001"/>
            </a:srgbClr>
          </a:solidFill>
          <a:ln w="9525" algn="ctr">
            <a:solidFill>
              <a:schemeClr val="bg1"/>
            </a:solidFill>
            <a:round/>
            <a:headEnd/>
            <a:tailEnd/>
          </a:ln>
          <a:effectLst/>
        </p:spPr>
        <p:txBody>
          <a:bodyPr wrap="none" anchor="ctr"/>
          <a:lstStyle/>
          <a:p>
            <a:endParaRPr lang="en-US"/>
          </a:p>
        </p:txBody>
      </p:sp>
      <p:sp>
        <p:nvSpPr>
          <p:cNvPr id="623630" name="AutoShape 14"/>
          <p:cNvSpPr>
            <a:spLocks noChangeArrowheads="1"/>
          </p:cNvSpPr>
          <p:nvPr/>
        </p:nvSpPr>
        <p:spPr bwMode="auto">
          <a:xfrm>
            <a:off x="5334000" y="6083300"/>
            <a:ext cx="1587500" cy="342900"/>
          </a:xfrm>
          <a:prstGeom prst="cloudCallout">
            <a:avLst>
              <a:gd name="adj1" fmla="val -109375"/>
              <a:gd name="adj2" fmla="val -10815"/>
            </a:avLst>
          </a:prstGeom>
          <a:solidFill>
            <a:schemeClr val="accent1">
              <a:alpha val="42000"/>
            </a:schemeClr>
          </a:solidFill>
          <a:ln w="9525">
            <a:solidFill>
              <a:schemeClr val="bg1"/>
            </a:solidFill>
            <a:round/>
            <a:headEnd/>
            <a:tailEnd/>
          </a:ln>
          <a:effectLst/>
        </p:spPr>
        <p:txBody>
          <a:bodyPr anchor="ctr"/>
          <a:lstStyle/>
          <a:p>
            <a:r>
              <a:rPr lang="en-US" sz="1200" b="1" dirty="0" smtClean="0">
                <a:solidFill>
                  <a:schemeClr val="tx1"/>
                </a:solidFill>
              </a:rPr>
              <a:t>    ROOT       </a:t>
            </a:r>
          </a:p>
          <a:p>
            <a:r>
              <a:rPr lang="en-US" sz="1200" b="1" dirty="0" smtClean="0"/>
              <a:t>   </a:t>
            </a:r>
            <a:r>
              <a:rPr lang="en-US" sz="1200" b="1" dirty="0" smtClean="0">
                <a:solidFill>
                  <a:schemeClr val="tx1"/>
                </a:solidFill>
              </a:rPr>
              <a:t>CAUSE</a:t>
            </a:r>
            <a:endParaRPr lang="en-US" sz="1200" b="1" dirty="0">
              <a:solidFill>
                <a:schemeClr val="tx1"/>
              </a:solidFill>
            </a:endParaRPr>
          </a:p>
        </p:txBody>
      </p:sp>
      <p:sp>
        <p:nvSpPr>
          <p:cNvPr id="623647" name="AutoShape 31"/>
          <p:cNvSpPr>
            <a:spLocks noChangeArrowheads="1"/>
          </p:cNvSpPr>
          <p:nvPr/>
        </p:nvSpPr>
        <p:spPr bwMode="auto">
          <a:xfrm rot="5400000">
            <a:off x="342900" y="32004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48" name="AutoShape 32"/>
          <p:cNvSpPr>
            <a:spLocks noChangeArrowheads="1"/>
          </p:cNvSpPr>
          <p:nvPr/>
        </p:nvSpPr>
        <p:spPr bwMode="auto">
          <a:xfrm rot="5400000">
            <a:off x="863600" y="42291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sp>
        <p:nvSpPr>
          <p:cNvPr id="623651" name="AutoShape 35"/>
          <p:cNvSpPr>
            <a:spLocks noChangeArrowheads="1"/>
          </p:cNvSpPr>
          <p:nvPr/>
        </p:nvSpPr>
        <p:spPr bwMode="auto">
          <a:xfrm rot="5400000">
            <a:off x="1295400" y="5334000"/>
            <a:ext cx="685800" cy="609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0066CC"/>
          </a:solidFill>
          <a:ln w="9525" algn="ctr">
            <a:solidFill>
              <a:schemeClr val="bg1"/>
            </a:solidFill>
            <a:miter lim="800000"/>
            <a:headEnd/>
            <a:tailEnd/>
          </a:ln>
          <a:effectLst/>
        </p:spPr>
        <p:txBody>
          <a:bodyPr wrap="none" anchor="ctr"/>
          <a:lstStyle/>
          <a:p>
            <a:endParaRPr lang="en-US"/>
          </a:p>
        </p:txBody>
      </p:sp>
      <p:pic>
        <p:nvPicPr>
          <p:cNvPr id="18"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
        <p:nvSpPr>
          <p:cNvPr id="16" name="Rectangle 4"/>
          <p:cNvSpPr>
            <a:spLocks noChangeArrowheads="1"/>
          </p:cNvSpPr>
          <p:nvPr/>
        </p:nvSpPr>
        <p:spPr bwMode="auto">
          <a:xfrm>
            <a:off x="711200" y="2578100"/>
            <a:ext cx="8737600" cy="609600"/>
          </a:xfrm>
          <a:prstGeom prst="rect">
            <a:avLst/>
          </a:prstGeom>
          <a:noFill/>
          <a:ln w="9525">
            <a:noFill/>
            <a:miter lim="800000"/>
            <a:headEnd/>
            <a:tailEnd/>
          </a:ln>
        </p:spPr>
        <p:txBody>
          <a:bodyPr/>
          <a:lstStyle/>
          <a:p>
            <a:pPr marL="342900" indent="-342900" algn="l" eaLnBrk="1" hangingPunct="1">
              <a:spcBef>
                <a:spcPct val="20000"/>
              </a:spcBef>
            </a:pPr>
            <a:r>
              <a:rPr lang="en-US" sz="1500" b="1" dirty="0">
                <a:solidFill>
                  <a:schemeClr val="tx1"/>
                </a:solidFill>
              </a:rPr>
              <a:t>Q1)</a:t>
            </a:r>
            <a:r>
              <a:rPr lang="en-US" sz="1500" dirty="0">
                <a:solidFill>
                  <a:schemeClr val="tx1"/>
                </a:solidFill>
              </a:rPr>
              <a:t> </a:t>
            </a:r>
            <a:r>
              <a:rPr lang="en-US" sz="1600" dirty="0" smtClean="0">
                <a:solidFill>
                  <a:schemeClr val="tx1"/>
                </a:solidFill>
              </a:rPr>
              <a:t>Why?</a:t>
            </a:r>
            <a:r>
              <a:rPr lang="en-US" sz="1500" dirty="0" smtClean="0">
                <a:solidFill>
                  <a:schemeClr val="tx1"/>
                </a:solidFill>
              </a:rPr>
              <a:t> </a:t>
            </a:r>
            <a:endParaRPr lang="en-US" sz="1500" dirty="0">
              <a:solidFill>
                <a:schemeClr val="tx1"/>
              </a:solidFill>
            </a:endParaRPr>
          </a:p>
          <a:p>
            <a:pPr marL="342900" indent="-342900">
              <a:spcBef>
                <a:spcPct val="20000"/>
              </a:spcBef>
            </a:pPr>
            <a:r>
              <a:rPr lang="en-US" sz="1500" dirty="0" smtClean="0">
                <a:solidFill>
                  <a:srgbClr val="0066CC"/>
                </a:solidFill>
              </a:rPr>
              <a:t> Because it didn't match the data structure expected by our data loader (an extra </a:t>
            </a:r>
          </a:p>
          <a:p>
            <a:pPr marL="342900" indent="-342900">
              <a:spcBef>
                <a:spcPct val="20000"/>
              </a:spcBef>
            </a:pPr>
            <a:r>
              <a:rPr lang="en-US" sz="1500" dirty="0" smtClean="0">
                <a:solidFill>
                  <a:srgbClr val="0066CC"/>
                </a:solidFill>
              </a:rPr>
              <a:t> column had been added to the right-side of the file)</a:t>
            </a:r>
            <a:endParaRPr lang="en-US" sz="1500" dirty="0">
              <a:solidFill>
                <a:srgbClr val="0066CC"/>
              </a:solidFill>
            </a:endParaRPr>
          </a:p>
        </p:txBody>
      </p:sp>
      <p:sp>
        <p:nvSpPr>
          <p:cNvPr id="17" name="Rectangle 26"/>
          <p:cNvSpPr>
            <a:spLocks noChangeArrowheads="1"/>
          </p:cNvSpPr>
          <p:nvPr/>
        </p:nvSpPr>
        <p:spPr bwMode="auto">
          <a:xfrm>
            <a:off x="1219200" y="3467100"/>
            <a:ext cx="7924800" cy="762000"/>
          </a:xfrm>
          <a:prstGeom prst="rect">
            <a:avLst/>
          </a:prstGeom>
          <a:noFill/>
          <a:ln w="9525">
            <a:noFill/>
            <a:miter lim="800000"/>
            <a:headEnd/>
            <a:tailEnd/>
          </a:ln>
        </p:spPr>
        <p:txBody>
          <a:bodyPr/>
          <a:lstStyle/>
          <a:p>
            <a:pPr marL="342900" indent="-342900" algn="l" eaLnBrk="1" hangingPunct="1">
              <a:spcBef>
                <a:spcPct val="20000"/>
              </a:spcBef>
            </a:pPr>
            <a:r>
              <a:rPr lang="en-US" sz="1400" b="1" dirty="0">
                <a:solidFill>
                  <a:schemeClr val="tx1"/>
                </a:solidFill>
              </a:rPr>
              <a:t>Q2)</a:t>
            </a:r>
            <a:r>
              <a:rPr lang="en-US" sz="1400" dirty="0">
                <a:solidFill>
                  <a:schemeClr val="tx1"/>
                </a:solidFill>
              </a:rPr>
              <a:t> </a:t>
            </a:r>
            <a:r>
              <a:rPr lang="en-US" sz="1600" dirty="0" smtClean="0"/>
              <a:t>Why?</a:t>
            </a:r>
            <a:r>
              <a:rPr lang="en-US" sz="1400" dirty="0" smtClean="0">
                <a:solidFill>
                  <a:schemeClr val="tx1"/>
                </a:solidFill>
              </a:rPr>
              <a:t> </a:t>
            </a:r>
            <a:endParaRPr lang="en-US" sz="1400" dirty="0">
              <a:solidFill>
                <a:schemeClr val="tx1"/>
              </a:solidFill>
            </a:endParaRPr>
          </a:p>
          <a:p>
            <a:pPr marL="342900" indent="-342900">
              <a:spcBef>
                <a:spcPct val="20000"/>
              </a:spcBef>
            </a:pPr>
            <a:r>
              <a:rPr lang="en-US" sz="1500" dirty="0" smtClean="0">
                <a:solidFill>
                  <a:srgbClr val="0066CC"/>
                </a:solidFill>
              </a:rPr>
              <a:t>Because the group that supplies the data file had changed the structure</a:t>
            </a:r>
            <a:endParaRPr lang="en-US" sz="1500" dirty="0">
              <a:solidFill>
                <a:srgbClr val="0066CC"/>
              </a:solidFill>
            </a:endParaRPr>
          </a:p>
        </p:txBody>
      </p:sp>
      <p:sp>
        <p:nvSpPr>
          <p:cNvPr id="19" name="Rectangle 27"/>
          <p:cNvSpPr>
            <a:spLocks noChangeArrowheads="1"/>
          </p:cNvSpPr>
          <p:nvPr/>
        </p:nvSpPr>
        <p:spPr bwMode="auto">
          <a:xfrm>
            <a:off x="1498600" y="4064000"/>
            <a:ext cx="7645400" cy="914400"/>
          </a:xfrm>
          <a:prstGeom prst="rect">
            <a:avLst/>
          </a:prstGeom>
          <a:noFill/>
          <a:ln w="9525">
            <a:noFill/>
            <a:miter lim="800000"/>
            <a:headEnd/>
            <a:tailEnd/>
          </a:ln>
        </p:spPr>
        <p:txBody>
          <a:bodyPr/>
          <a:lstStyle/>
          <a:p>
            <a:pPr marL="342900" indent="-342900">
              <a:spcBef>
                <a:spcPct val="20000"/>
              </a:spcBef>
            </a:pPr>
            <a:r>
              <a:rPr lang="en-US" sz="1400" b="1" dirty="0">
                <a:solidFill>
                  <a:schemeClr val="tx1"/>
                </a:solidFill>
              </a:rPr>
              <a:t>Q3</a:t>
            </a:r>
            <a:r>
              <a:rPr lang="en-US" sz="1600" b="1" dirty="0">
                <a:solidFill>
                  <a:schemeClr val="tx1"/>
                </a:solidFill>
              </a:rPr>
              <a:t>)</a:t>
            </a:r>
            <a:r>
              <a:rPr lang="en-US" sz="1600" dirty="0">
                <a:solidFill>
                  <a:schemeClr val="tx1"/>
                </a:solidFill>
              </a:rPr>
              <a:t> </a:t>
            </a:r>
            <a:r>
              <a:rPr lang="en-US" sz="1600" dirty="0" smtClean="0"/>
              <a:t>Why was the data structure changed?</a:t>
            </a:r>
          </a:p>
          <a:p>
            <a:pPr marL="342900" indent="-342900">
              <a:spcBef>
                <a:spcPct val="20000"/>
              </a:spcBef>
            </a:pPr>
            <a:r>
              <a:rPr lang="en-US" sz="1500" dirty="0" smtClean="0">
                <a:solidFill>
                  <a:srgbClr val="0066CC"/>
                </a:solidFill>
              </a:rPr>
              <a:t>To incorporate a new management request.</a:t>
            </a:r>
          </a:p>
          <a:p>
            <a:pPr marL="342900" indent="-342900">
              <a:spcBef>
                <a:spcPct val="20000"/>
              </a:spcBef>
            </a:pPr>
            <a:r>
              <a:rPr lang="en-US" sz="1500" dirty="0" smtClean="0">
                <a:solidFill>
                  <a:srgbClr val="0066CC"/>
                </a:solidFill>
              </a:rPr>
              <a:t>   </a:t>
            </a:r>
            <a:r>
              <a:rPr lang="en-US" sz="1400" b="1" dirty="0" smtClean="0"/>
              <a:t>Q4) </a:t>
            </a:r>
            <a:r>
              <a:rPr lang="en-US" sz="1400" dirty="0" smtClean="0"/>
              <a:t>Why were we not told?</a:t>
            </a:r>
            <a:endParaRPr lang="en-US" sz="1500" dirty="0" smtClean="0">
              <a:solidFill>
                <a:srgbClr val="0066CC"/>
              </a:solidFill>
            </a:endParaRPr>
          </a:p>
          <a:p>
            <a:pPr marL="342900" indent="-342900">
              <a:spcBef>
                <a:spcPct val="20000"/>
              </a:spcBef>
            </a:pPr>
            <a:r>
              <a:rPr lang="en-US" sz="1500" dirty="0" smtClean="0">
                <a:solidFill>
                  <a:srgbClr val="0066CC"/>
                </a:solidFill>
              </a:rPr>
              <a:t>   Because the supplying group had tested the change with all systems </a:t>
            </a:r>
          </a:p>
          <a:p>
            <a:pPr marL="342900" indent="-342900">
              <a:spcBef>
                <a:spcPct val="20000"/>
              </a:spcBef>
            </a:pPr>
            <a:r>
              <a:rPr lang="en-US" sz="1500" dirty="0" smtClean="0">
                <a:solidFill>
                  <a:srgbClr val="0066CC"/>
                </a:solidFill>
              </a:rPr>
              <a:t>   that used the file and they weren't aware that we used the file</a:t>
            </a:r>
            <a:endParaRPr lang="en-US" sz="1500" dirty="0">
              <a:solidFill>
                <a:srgbClr val="0066CC"/>
              </a:solidFill>
            </a:endParaRPr>
          </a:p>
        </p:txBody>
      </p:sp>
      <p:sp>
        <p:nvSpPr>
          <p:cNvPr id="20" name="Rectangle 34"/>
          <p:cNvSpPr>
            <a:spLocks noChangeArrowheads="1"/>
          </p:cNvSpPr>
          <p:nvPr/>
        </p:nvSpPr>
        <p:spPr bwMode="auto">
          <a:xfrm>
            <a:off x="1968500" y="5511800"/>
            <a:ext cx="6997700" cy="685800"/>
          </a:xfrm>
          <a:prstGeom prst="rect">
            <a:avLst/>
          </a:prstGeom>
          <a:noFill/>
          <a:ln w="9525">
            <a:noFill/>
            <a:miter lim="800000"/>
            <a:headEnd/>
            <a:tailEnd/>
          </a:ln>
        </p:spPr>
        <p:txBody>
          <a:bodyPr/>
          <a:lstStyle/>
          <a:p>
            <a:pPr marL="342900" indent="-342900">
              <a:spcBef>
                <a:spcPct val="20000"/>
              </a:spcBef>
            </a:pPr>
            <a:r>
              <a:rPr lang="en-US" sz="1400" b="1" dirty="0" smtClean="0">
                <a:solidFill>
                  <a:schemeClr val="tx1"/>
                </a:solidFill>
              </a:rPr>
              <a:t>Q5)</a:t>
            </a:r>
            <a:r>
              <a:rPr lang="en-US" sz="1400" dirty="0" smtClean="0">
                <a:solidFill>
                  <a:schemeClr val="tx1"/>
                </a:solidFill>
              </a:rPr>
              <a:t> </a:t>
            </a:r>
            <a:r>
              <a:rPr lang="en-US" sz="1500" dirty="0" smtClean="0"/>
              <a:t>Why weren't they aware we used the file? </a:t>
            </a:r>
          </a:p>
          <a:p>
            <a:pPr marL="342900" indent="-342900">
              <a:spcBef>
                <a:spcPct val="20000"/>
              </a:spcBef>
            </a:pPr>
            <a:r>
              <a:rPr lang="en-US" sz="1500" dirty="0" smtClean="0">
                <a:solidFill>
                  <a:srgbClr val="0066CC"/>
                </a:solidFill>
              </a:rPr>
              <a:t>We had informed them, but there had been staff changes and they </a:t>
            </a:r>
          </a:p>
          <a:p>
            <a:pPr marL="342900" indent="-342900">
              <a:spcBef>
                <a:spcPct val="20000"/>
              </a:spcBef>
            </a:pPr>
            <a:r>
              <a:rPr lang="en-US" sz="1500" dirty="0" smtClean="0">
                <a:solidFill>
                  <a:srgbClr val="0066CC"/>
                </a:solidFill>
              </a:rPr>
              <a:t>didn't keep formal records</a:t>
            </a:r>
            <a:endParaRPr lang="en-US" sz="1500" dirty="0">
              <a:solidFill>
                <a:srgbClr val="0066CC"/>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6" name="Rectangle 12"/>
          <p:cNvSpPr>
            <a:spLocks noChangeArrowheads="1"/>
          </p:cNvSpPr>
          <p:nvPr/>
        </p:nvSpPr>
        <p:spPr bwMode="auto">
          <a:xfrm>
            <a:off x="228600" y="4765675"/>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PROJECT CHARTER</a:t>
            </a:r>
          </a:p>
          <a:p>
            <a:pPr algn="l" eaLnBrk="1" hangingPunct="1"/>
            <a:endParaRPr lang="en-US" sz="2400" dirty="0">
              <a:solidFill>
                <a:schemeClr val="tx1"/>
              </a:solidFill>
              <a:latin typeface="Times New Roman" pitchFamily="18" charset="0"/>
            </a:endParaRPr>
          </a:p>
        </p:txBody>
      </p:sp>
      <p:sp>
        <p:nvSpPr>
          <p:cNvPr id="569357" name="Rectangle 13"/>
          <p:cNvSpPr>
            <a:spLocks noChangeArrowheads="1"/>
          </p:cNvSpPr>
          <p:nvPr/>
        </p:nvSpPr>
        <p:spPr bwMode="auto">
          <a:xfrm>
            <a:off x="247650" y="20097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TOOLS</a:t>
            </a:r>
          </a:p>
          <a:p>
            <a:pPr algn="l" eaLnBrk="1" hangingPunct="1"/>
            <a:endParaRPr lang="en-US" sz="2400" dirty="0">
              <a:solidFill>
                <a:schemeClr val="tx1"/>
              </a:solidFill>
              <a:latin typeface="Times New Roman" pitchFamily="18" charset="0"/>
            </a:endParaRPr>
          </a:p>
        </p:txBody>
      </p:sp>
      <p:sp>
        <p:nvSpPr>
          <p:cNvPr id="569358" name="Rectangle 14"/>
          <p:cNvSpPr>
            <a:spLocks noChangeArrowheads="1"/>
          </p:cNvSpPr>
          <p:nvPr/>
        </p:nvSpPr>
        <p:spPr bwMode="auto">
          <a:xfrm>
            <a:off x="234950" y="15398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WASTE</a:t>
            </a:r>
          </a:p>
          <a:p>
            <a:pPr algn="l" eaLnBrk="1" hangingPunct="1"/>
            <a:endParaRPr lang="en-US" sz="2400" dirty="0">
              <a:solidFill>
                <a:schemeClr val="tx1"/>
              </a:solidFill>
              <a:latin typeface="Times New Roman" pitchFamily="18" charset="0"/>
            </a:endParaRPr>
          </a:p>
        </p:txBody>
      </p:sp>
      <p:sp>
        <p:nvSpPr>
          <p:cNvPr id="569359" name="Rectangle 15"/>
          <p:cNvSpPr>
            <a:spLocks noChangeArrowheads="1"/>
          </p:cNvSpPr>
          <p:nvPr/>
        </p:nvSpPr>
        <p:spPr bwMode="auto">
          <a:xfrm>
            <a:off x="222250" y="1069975"/>
            <a:ext cx="8731250" cy="422275"/>
          </a:xfrm>
          <a:prstGeom prst="rect">
            <a:avLst/>
          </a:prstGeom>
          <a:gradFill>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at Syntel</a:t>
            </a:r>
          </a:p>
          <a:p>
            <a:pPr algn="l" eaLnBrk="1" hangingPunct="1"/>
            <a:endParaRPr lang="en-US" sz="2400" dirty="0">
              <a:solidFill>
                <a:schemeClr val="tx1"/>
              </a:solidFill>
              <a:latin typeface="Times New Roman" pitchFamily="18" charset="0"/>
            </a:endParaRPr>
          </a:p>
        </p:txBody>
      </p:sp>
      <p:sp>
        <p:nvSpPr>
          <p:cNvPr id="569401" name="Rectangle 57"/>
          <p:cNvSpPr>
            <a:spLocks noChangeArrowheads="1"/>
          </p:cNvSpPr>
          <p:nvPr/>
        </p:nvSpPr>
        <p:spPr bwMode="auto">
          <a:xfrm>
            <a:off x="228600" y="5232400"/>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LEAN SUCCESS STORIES</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grpSp>
        <p:nvGrpSpPr>
          <p:cNvPr id="8" name="Group 71"/>
          <p:cNvGrpSpPr>
            <a:grpSpLocks/>
          </p:cNvGrpSpPr>
          <p:nvPr/>
        </p:nvGrpSpPr>
        <p:grpSpPr bwMode="auto">
          <a:xfrm>
            <a:off x="292100" y="2430463"/>
            <a:ext cx="8585200" cy="1846262"/>
            <a:chOff x="768" y="1467"/>
            <a:chExt cx="4752" cy="1163"/>
          </a:xfrm>
        </p:grpSpPr>
        <p:sp>
          <p:nvSpPr>
            <p:cNvPr id="569416" name="Text Box 72"/>
            <p:cNvSpPr txBox="1">
              <a:spLocks noChangeArrowheads="1"/>
            </p:cNvSpPr>
            <p:nvPr/>
          </p:nvSpPr>
          <p:spPr bwMode="auto">
            <a:xfrm>
              <a:off x="768" y="1467"/>
              <a:ext cx="2400" cy="1163"/>
            </a:xfrm>
            <a:prstGeom prst="rect">
              <a:avLst/>
            </a:prstGeom>
            <a:noFill/>
            <a:ln w="9525" algn="ctr">
              <a:noFill/>
              <a:miter lim="800000"/>
              <a:headEnd/>
              <a:tailEnd/>
            </a:ln>
            <a:effectLst/>
          </p:spPr>
          <p:txBody>
            <a:bodyPr>
              <a:spAutoFit/>
            </a:bodyPr>
            <a:lstStyle/>
            <a:p>
              <a:pPr algn="l">
                <a:buFontTx/>
                <a:buChar char="•"/>
              </a:pPr>
              <a:r>
                <a:rPr lang="en-US" sz="1900" dirty="0">
                  <a:solidFill>
                    <a:schemeClr val="tx1"/>
                  </a:solidFill>
                </a:rPr>
                <a:t> </a:t>
              </a:r>
              <a:r>
                <a:rPr lang="en-US" sz="1900" b="1" dirty="0">
                  <a:solidFill>
                    <a:schemeClr val="tx1"/>
                  </a:solidFill>
                </a:rPr>
                <a:t>6S</a:t>
              </a:r>
            </a:p>
            <a:p>
              <a:pPr algn="l">
                <a:buFontTx/>
                <a:buChar char="•"/>
              </a:pPr>
              <a:r>
                <a:rPr lang="en-US" sz="1900" b="1" dirty="0">
                  <a:solidFill>
                    <a:schemeClr val="tx1"/>
                  </a:solidFill>
                </a:rPr>
                <a:t> VALUE ADD &amp; VALUE</a:t>
              </a:r>
            </a:p>
            <a:p>
              <a:pPr algn="l"/>
              <a:r>
                <a:rPr lang="en-US" sz="1900" b="1" dirty="0">
                  <a:solidFill>
                    <a:schemeClr val="tx1"/>
                  </a:solidFill>
                </a:rPr>
                <a:t>  STREAM MAP</a:t>
              </a:r>
            </a:p>
            <a:p>
              <a:pPr algn="l">
                <a:buFontTx/>
                <a:buChar char="•"/>
              </a:pPr>
              <a:r>
                <a:rPr lang="en-US" sz="1900" b="1" dirty="0">
                  <a:solidFill>
                    <a:schemeClr val="tx1"/>
                  </a:solidFill>
                </a:rPr>
                <a:t> CAUSE &amp; EFFECT DIAGRAM</a:t>
              </a:r>
            </a:p>
            <a:p>
              <a:pPr algn="l">
                <a:buFontTx/>
                <a:buChar char="•"/>
              </a:pPr>
              <a:r>
                <a:rPr lang="en-US" sz="1900" b="1" dirty="0">
                  <a:solidFill>
                    <a:schemeClr val="tx1"/>
                  </a:solidFill>
                </a:rPr>
                <a:t> PARETO</a:t>
              </a:r>
            </a:p>
            <a:p>
              <a:pPr algn="l"/>
              <a:endParaRPr lang="en-US" sz="1900" b="1" dirty="0">
                <a:solidFill>
                  <a:schemeClr val="tx1"/>
                </a:solidFill>
              </a:endParaRPr>
            </a:p>
          </p:txBody>
        </p:sp>
        <p:sp>
          <p:nvSpPr>
            <p:cNvPr id="569417" name="Text Box 73"/>
            <p:cNvSpPr txBox="1">
              <a:spLocks noChangeArrowheads="1"/>
            </p:cNvSpPr>
            <p:nvPr/>
          </p:nvSpPr>
          <p:spPr bwMode="auto">
            <a:xfrm>
              <a:off x="3120" y="1486"/>
              <a:ext cx="2400" cy="979"/>
            </a:xfrm>
            <a:prstGeom prst="rect">
              <a:avLst/>
            </a:prstGeom>
            <a:noFill/>
            <a:ln w="9525" algn="ctr">
              <a:noFill/>
              <a:miter lim="800000"/>
              <a:headEnd/>
              <a:tailEnd/>
            </a:ln>
            <a:effectLst/>
          </p:spPr>
          <p:txBody>
            <a:bodyPr>
              <a:spAutoFit/>
            </a:bodyPr>
            <a:lstStyle/>
            <a:p>
              <a:pPr algn="l">
                <a:buFontTx/>
                <a:buChar char="•"/>
              </a:pPr>
              <a:r>
                <a:rPr lang="en-US" sz="1900" b="1" dirty="0">
                  <a:solidFill>
                    <a:schemeClr val="tx1"/>
                  </a:solidFill>
                </a:rPr>
                <a:t> POKA YOKE</a:t>
              </a:r>
            </a:p>
            <a:p>
              <a:pPr algn="l">
                <a:buFontTx/>
                <a:buChar char="•"/>
              </a:pPr>
              <a:r>
                <a:rPr lang="en-US" sz="1900" b="1" dirty="0">
                  <a:solidFill>
                    <a:schemeClr val="tx1"/>
                  </a:solidFill>
                </a:rPr>
                <a:t> TAKT Time</a:t>
              </a:r>
            </a:p>
            <a:p>
              <a:pPr algn="l">
                <a:buFontTx/>
                <a:buChar char="•"/>
              </a:pPr>
              <a:r>
                <a:rPr lang="en-US" sz="1900" b="1" dirty="0">
                  <a:solidFill>
                    <a:schemeClr val="tx1"/>
                  </a:solidFill>
                </a:rPr>
                <a:t> </a:t>
              </a:r>
              <a:r>
                <a:rPr lang="en-US" sz="1900" b="1" dirty="0" smtClean="0">
                  <a:solidFill>
                    <a:schemeClr val="tx1"/>
                  </a:solidFill>
                </a:rPr>
                <a:t>KANBAN</a:t>
              </a:r>
              <a:endParaRPr lang="en-US" sz="1900" b="1" dirty="0">
                <a:solidFill>
                  <a:schemeClr val="tx1"/>
                </a:solidFill>
              </a:endParaRPr>
            </a:p>
            <a:p>
              <a:pPr algn="l">
                <a:buFontTx/>
                <a:buChar char="•"/>
              </a:pPr>
              <a:r>
                <a:rPr lang="en-US" sz="1900" b="1" dirty="0">
                  <a:solidFill>
                    <a:schemeClr val="tx1"/>
                  </a:solidFill>
                </a:rPr>
                <a:t> HEIJUNKA</a:t>
              </a:r>
            </a:p>
            <a:p>
              <a:pPr algn="l">
                <a:buFontTx/>
                <a:buChar char="•"/>
              </a:pPr>
              <a:r>
                <a:rPr lang="en-US" sz="1900" b="1" dirty="0" smtClean="0">
                  <a:solidFill>
                    <a:schemeClr val="tx1"/>
                  </a:solidFill>
                </a:rPr>
                <a:t>5 </a:t>
              </a:r>
              <a:r>
                <a:rPr lang="en-US" sz="1900" b="1" dirty="0">
                  <a:solidFill>
                    <a:schemeClr val="tx1"/>
                  </a:solidFill>
                </a:rPr>
                <a:t>WHYS</a:t>
              </a:r>
            </a:p>
          </p:txBody>
        </p:sp>
      </p:grpSp>
      <p:pic>
        <p:nvPicPr>
          <p:cNvPr id="7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extLst>
      <p:ext uri="{BB962C8B-B14F-4D97-AF65-F5344CB8AC3E}">
        <p14:creationId xmlns:p14="http://schemas.microsoft.com/office/powerpoint/2010/main" val="4184346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569356"/>
                                        </p:tgtEl>
                                      </p:cBhvr>
                                    </p:animEffect>
                                    <p:set>
                                      <p:cBhvr>
                                        <p:cTn id="7" dur="1" fill="hold">
                                          <p:stCondLst>
                                            <p:cond delay="1999"/>
                                          </p:stCondLst>
                                        </p:cTn>
                                        <p:tgtEl>
                                          <p:spTgt spid="56935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569357"/>
                                        </p:tgtEl>
                                      </p:cBhvr>
                                    </p:animEffect>
                                    <p:set>
                                      <p:cBhvr>
                                        <p:cTn id="10" dur="1" fill="hold">
                                          <p:stCondLst>
                                            <p:cond delay="1999"/>
                                          </p:stCondLst>
                                        </p:cTn>
                                        <p:tgtEl>
                                          <p:spTgt spid="56935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569358"/>
                                        </p:tgtEl>
                                      </p:cBhvr>
                                    </p:animEffect>
                                    <p:set>
                                      <p:cBhvr>
                                        <p:cTn id="13" dur="1" fill="hold">
                                          <p:stCondLst>
                                            <p:cond delay="1999"/>
                                          </p:stCondLst>
                                        </p:cTn>
                                        <p:tgtEl>
                                          <p:spTgt spid="56935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569401"/>
                                        </p:tgtEl>
                                      </p:cBhvr>
                                    </p:animEffect>
                                    <p:set>
                                      <p:cBhvr>
                                        <p:cTn id="16" dur="1" fill="hold">
                                          <p:stCondLst>
                                            <p:cond delay="1999"/>
                                          </p:stCondLst>
                                        </p:cTn>
                                        <p:tgtEl>
                                          <p:spTgt spid="5694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6" grpId="0" animBg="1"/>
      <p:bldP spid="569357" grpId="0" animBg="1"/>
      <p:bldP spid="569358" grpId="0" animBg="1"/>
      <p:bldP spid="56940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604" name="Rectangle 20"/>
          <p:cNvSpPr>
            <a:spLocks noChangeArrowheads="1"/>
          </p:cNvSpPr>
          <p:nvPr/>
        </p:nvSpPr>
        <p:spPr bwMode="hidden">
          <a:xfrm>
            <a:off x="0" y="990600"/>
            <a:ext cx="9144000" cy="9144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51594" name="Text Box 10"/>
          <p:cNvSpPr txBox="1">
            <a:spLocks noChangeArrowheads="1"/>
          </p:cNvSpPr>
          <p:nvPr/>
        </p:nvSpPr>
        <p:spPr bwMode="auto">
          <a:xfrm>
            <a:off x="457200" y="2146300"/>
            <a:ext cx="8018463" cy="427038"/>
          </a:xfrm>
          <a:prstGeom prst="rect">
            <a:avLst/>
          </a:prstGeom>
          <a:noFill/>
          <a:ln w="9525">
            <a:noFill/>
            <a:miter lim="800000"/>
            <a:headEnd/>
            <a:tailEnd/>
          </a:ln>
          <a:effectLst/>
        </p:spPr>
        <p:txBody>
          <a:bodyPr>
            <a:spAutoFit/>
          </a:bodyPr>
          <a:lstStyle/>
          <a:p>
            <a:pPr algn="l" eaLnBrk="1" hangingPunct="1">
              <a:spcBef>
                <a:spcPct val="50000"/>
              </a:spcBef>
            </a:pPr>
            <a:r>
              <a:rPr lang="en-US" sz="2200" b="1" i="1" dirty="0">
                <a:solidFill>
                  <a:schemeClr val="tx1"/>
                </a:solidFill>
              </a:rPr>
              <a:t>The Pareto Principle is often known as ‘The 80-20 rule’:</a:t>
            </a:r>
          </a:p>
        </p:txBody>
      </p:sp>
      <p:sp>
        <p:nvSpPr>
          <p:cNvPr id="451596" name="Rectangle 12"/>
          <p:cNvSpPr>
            <a:spLocks noChangeArrowheads="1"/>
          </p:cNvSpPr>
          <p:nvPr/>
        </p:nvSpPr>
        <p:spPr bwMode="auto">
          <a:xfrm>
            <a:off x="0" y="990600"/>
            <a:ext cx="9144000" cy="1158875"/>
          </a:xfrm>
          <a:prstGeom prst="rect">
            <a:avLst/>
          </a:prstGeom>
          <a:noFill/>
          <a:ln w="9525">
            <a:noFill/>
            <a:miter lim="800000"/>
            <a:headEnd/>
            <a:tailEnd/>
          </a:ln>
          <a:effectLst/>
        </p:spPr>
        <p:txBody>
          <a:bodyPr wrap="none" anchor="ctr"/>
          <a:lstStyle/>
          <a:p>
            <a:endParaRPr lang="en-US"/>
          </a:p>
        </p:txBody>
      </p:sp>
      <p:sp>
        <p:nvSpPr>
          <p:cNvPr id="451597" name="Text Box 13"/>
          <p:cNvSpPr txBox="1">
            <a:spLocks noChangeArrowheads="1"/>
          </p:cNvSpPr>
          <p:nvPr/>
        </p:nvSpPr>
        <p:spPr bwMode="auto">
          <a:xfrm>
            <a:off x="533400" y="1087438"/>
            <a:ext cx="8077200" cy="701675"/>
          </a:xfrm>
          <a:prstGeom prst="rect">
            <a:avLst/>
          </a:prstGeom>
          <a:noFill/>
          <a:ln w="9525">
            <a:noFill/>
            <a:miter lim="800000"/>
            <a:headEnd/>
            <a:tailEnd/>
          </a:ln>
          <a:effectLst/>
        </p:spPr>
        <p:txBody>
          <a:bodyPr>
            <a:spAutoFit/>
          </a:bodyPr>
          <a:lstStyle/>
          <a:p>
            <a:pPr algn="l" eaLnBrk="1" hangingPunct="1">
              <a:spcBef>
                <a:spcPct val="50000"/>
              </a:spcBef>
            </a:pPr>
            <a:r>
              <a:rPr lang="en-US" sz="2000" b="1" i="1">
                <a:solidFill>
                  <a:schemeClr val="tx1"/>
                </a:solidFill>
              </a:rPr>
              <a:t>‘A small number of causes is responsible for a large percentage of the effect’</a:t>
            </a:r>
          </a:p>
        </p:txBody>
      </p:sp>
      <p:sp>
        <p:nvSpPr>
          <p:cNvPr id="451599" name="Text Box 15"/>
          <p:cNvSpPr txBox="1">
            <a:spLocks noChangeArrowheads="1"/>
          </p:cNvSpPr>
          <p:nvPr/>
        </p:nvSpPr>
        <p:spPr bwMode="auto">
          <a:xfrm>
            <a:off x="457200" y="3303588"/>
            <a:ext cx="8686800" cy="1192212"/>
          </a:xfrm>
          <a:prstGeom prst="rect">
            <a:avLst/>
          </a:prstGeom>
          <a:noFill/>
          <a:ln w="9525">
            <a:noFill/>
            <a:miter lim="800000"/>
            <a:headEnd/>
            <a:tailEnd/>
          </a:ln>
          <a:effectLst/>
        </p:spPr>
        <p:txBody>
          <a:bodyPr>
            <a:spAutoFit/>
          </a:bodyPr>
          <a:lstStyle/>
          <a:p>
            <a:pPr marL="288925" indent="-288925" algn="l" eaLnBrk="1" hangingPunct="1">
              <a:spcBef>
                <a:spcPct val="50000"/>
              </a:spcBef>
              <a:buFontTx/>
              <a:buChar char="•"/>
            </a:pPr>
            <a:r>
              <a:rPr lang="en-US" sz="1800" b="1" dirty="0">
                <a:solidFill>
                  <a:schemeClr val="tx1"/>
                </a:solidFill>
              </a:rPr>
              <a:t>80% of the decisions made in meetings occur in 20% of the meeting time</a:t>
            </a:r>
          </a:p>
          <a:p>
            <a:pPr marL="288925" indent="-288925" algn="l" eaLnBrk="1" hangingPunct="1">
              <a:spcBef>
                <a:spcPct val="50000"/>
              </a:spcBef>
              <a:buFontTx/>
              <a:buChar char="•"/>
            </a:pPr>
            <a:r>
              <a:rPr lang="en-US" sz="1800" b="1" dirty="0">
                <a:solidFill>
                  <a:schemeClr val="tx1"/>
                </a:solidFill>
              </a:rPr>
              <a:t>80% of the profits are derived from 20% of the market segments </a:t>
            </a:r>
          </a:p>
          <a:p>
            <a:pPr marL="288925" indent="-288925" algn="l" eaLnBrk="1" hangingPunct="1">
              <a:spcBef>
                <a:spcPct val="50000"/>
              </a:spcBef>
              <a:buFontTx/>
              <a:buChar char="•"/>
            </a:pPr>
            <a:r>
              <a:rPr lang="en-US" sz="1800" b="1" dirty="0">
                <a:solidFill>
                  <a:schemeClr val="tx1"/>
                </a:solidFill>
              </a:rPr>
              <a:t>80% of manager’s interruptions come from the same 20% of people</a:t>
            </a:r>
          </a:p>
        </p:txBody>
      </p:sp>
      <p:sp>
        <p:nvSpPr>
          <p:cNvPr id="451600" name="Text Box 16"/>
          <p:cNvSpPr txBox="1">
            <a:spLocks noChangeArrowheads="1"/>
          </p:cNvSpPr>
          <p:nvPr/>
        </p:nvSpPr>
        <p:spPr bwMode="auto">
          <a:xfrm>
            <a:off x="228600" y="5534025"/>
            <a:ext cx="9144000" cy="353943"/>
          </a:xfrm>
          <a:prstGeom prst="rect">
            <a:avLst/>
          </a:prstGeom>
          <a:noFill/>
          <a:ln w="9525">
            <a:noFill/>
            <a:miter lim="800000"/>
            <a:headEnd/>
            <a:tailEnd/>
          </a:ln>
          <a:effectLst/>
        </p:spPr>
        <p:txBody>
          <a:bodyPr>
            <a:spAutoFit/>
          </a:bodyPr>
          <a:lstStyle/>
          <a:p>
            <a:pPr eaLnBrk="1" hangingPunct="1">
              <a:spcBef>
                <a:spcPct val="50000"/>
              </a:spcBef>
            </a:pPr>
            <a:r>
              <a:rPr lang="en-US" sz="1700" b="1" dirty="0">
                <a:solidFill>
                  <a:srgbClr val="CC0000"/>
                </a:solidFill>
              </a:rPr>
              <a:t>The Pareto Principle helps scope problems down to manageable size</a:t>
            </a:r>
          </a:p>
        </p:txBody>
      </p:sp>
      <p:sp>
        <p:nvSpPr>
          <p:cNvPr id="451602" name="Rectangle 18"/>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Pareto Principle</a:t>
            </a:r>
          </a:p>
        </p:txBody>
      </p:sp>
      <p:sp>
        <p:nvSpPr>
          <p:cNvPr id="451605" name="Rectangle 21"/>
          <p:cNvSpPr>
            <a:spLocks noChangeArrowheads="1"/>
          </p:cNvSpPr>
          <p:nvPr/>
        </p:nvSpPr>
        <p:spPr bwMode="hidden">
          <a:xfrm>
            <a:off x="0" y="5499100"/>
            <a:ext cx="9144000" cy="4572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pic>
        <p:nvPicPr>
          <p:cNvPr id="10"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02" name="Rectangle 18"/>
          <p:cNvSpPr>
            <a:spLocks noChangeArrowheads="1"/>
          </p:cNvSpPr>
          <p:nvPr/>
        </p:nvSpPr>
        <p:spPr bwMode="hidden">
          <a:xfrm>
            <a:off x="0" y="1079500"/>
            <a:ext cx="9144000" cy="647700"/>
          </a:xfrm>
          <a:prstGeom prst="rect">
            <a:avLst/>
          </a:prstGeom>
          <a:solidFill>
            <a:schemeClr val="accent5">
              <a:lumMod val="75000"/>
              <a:alpha val="10001"/>
            </a:schemeClr>
          </a:solidFill>
          <a:ln w="9525">
            <a:noFill/>
            <a:miter lim="800000"/>
            <a:headEnd/>
            <a:tailEnd/>
          </a:ln>
        </p:spPr>
        <p:txBody>
          <a:bodyPr/>
          <a:lstStyle/>
          <a:p>
            <a:pPr algn="ctr"/>
            <a:r>
              <a:rPr lang="en-US" sz="2000" dirty="0" smtClean="0"/>
              <a:t>A Pareto Chart helps us to </a:t>
            </a:r>
            <a:r>
              <a:rPr lang="en-US" sz="2000" dirty="0" smtClean="0">
                <a:solidFill>
                  <a:srgbClr val="FF0000"/>
                </a:solidFill>
              </a:rPr>
              <a:t>prioritize</a:t>
            </a:r>
            <a:r>
              <a:rPr lang="en-US" sz="2000" dirty="0" smtClean="0"/>
              <a:t> the aspects of the process that need to be looked at first</a:t>
            </a:r>
          </a:p>
          <a:p>
            <a:pPr algn="ctr" eaLnBrk="1" hangingPunct="1"/>
            <a:endParaRPr lang="en-US" sz="2400" dirty="0">
              <a:solidFill>
                <a:schemeClr val="tx1"/>
              </a:solidFill>
              <a:latin typeface="Times New Roman" pitchFamily="18" charset="0"/>
            </a:endParaRPr>
          </a:p>
        </p:txBody>
      </p:sp>
      <p:sp>
        <p:nvSpPr>
          <p:cNvPr id="477199" name="Rectangle 15"/>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An Example Of A Pareto Chart</a:t>
            </a:r>
          </a:p>
        </p:txBody>
      </p:sp>
      <p:grpSp>
        <p:nvGrpSpPr>
          <p:cNvPr id="2" name="Group 111"/>
          <p:cNvGrpSpPr>
            <a:grpSpLocks/>
          </p:cNvGrpSpPr>
          <p:nvPr/>
        </p:nvGrpSpPr>
        <p:grpSpPr bwMode="auto">
          <a:xfrm>
            <a:off x="381000" y="2286000"/>
            <a:ext cx="8382000" cy="4067175"/>
            <a:chOff x="240" y="1440"/>
            <a:chExt cx="5280" cy="2562"/>
          </a:xfrm>
        </p:grpSpPr>
        <p:sp>
          <p:nvSpPr>
            <p:cNvPr id="477214" name="AutoShape 30"/>
            <p:cNvSpPr>
              <a:spLocks noChangeAspect="1" noChangeArrowheads="1" noTextEdit="1"/>
            </p:cNvSpPr>
            <p:nvPr/>
          </p:nvSpPr>
          <p:spPr bwMode="auto">
            <a:xfrm>
              <a:off x="240" y="1524"/>
              <a:ext cx="5280" cy="2310"/>
            </a:xfrm>
            <a:prstGeom prst="rect">
              <a:avLst/>
            </a:prstGeom>
            <a:solidFill>
              <a:schemeClr val="bg1"/>
            </a:solidFill>
            <a:ln w="9525">
              <a:noFill/>
              <a:miter lim="800000"/>
              <a:headEnd/>
              <a:tailEnd/>
            </a:ln>
          </p:spPr>
          <p:txBody>
            <a:bodyPr/>
            <a:lstStyle/>
            <a:p>
              <a:endParaRPr lang="en-US"/>
            </a:p>
          </p:txBody>
        </p:sp>
        <p:sp>
          <p:nvSpPr>
            <p:cNvPr id="477216" name="Rectangle 32"/>
            <p:cNvSpPr>
              <a:spLocks noChangeArrowheads="1"/>
            </p:cNvSpPr>
            <p:nvPr/>
          </p:nvSpPr>
          <p:spPr bwMode="auto">
            <a:xfrm>
              <a:off x="1148" y="1994"/>
              <a:ext cx="462" cy="1198"/>
            </a:xfrm>
            <a:prstGeom prst="rect">
              <a:avLst/>
            </a:prstGeom>
            <a:solidFill>
              <a:srgbClr val="3333CC"/>
            </a:solidFill>
            <a:ln w="12700">
              <a:solidFill>
                <a:srgbClr val="000000"/>
              </a:solidFill>
              <a:miter lim="800000"/>
              <a:headEnd/>
              <a:tailEnd/>
            </a:ln>
          </p:spPr>
          <p:txBody>
            <a:bodyPr/>
            <a:lstStyle/>
            <a:p>
              <a:endParaRPr lang="en-US"/>
            </a:p>
          </p:txBody>
        </p:sp>
        <p:sp>
          <p:nvSpPr>
            <p:cNvPr id="477217" name="Rectangle 33"/>
            <p:cNvSpPr>
              <a:spLocks noChangeArrowheads="1"/>
            </p:cNvSpPr>
            <p:nvPr/>
          </p:nvSpPr>
          <p:spPr bwMode="auto">
            <a:xfrm>
              <a:off x="1610" y="2112"/>
              <a:ext cx="462" cy="1080"/>
            </a:xfrm>
            <a:prstGeom prst="rect">
              <a:avLst/>
            </a:prstGeom>
            <a:solidFill>
              <a:srgbClr val="3333CC"/>
            </a:solidFill>
            <a:ln w="12700">
              <a:solidFill>
                <a:srgbClr val="000000"/>
              </a:solidFill>
              <a:miter lim="800000"/>
              <a:headEnd/>
              <a:tailEnd/>
            </a:ln>
          </p:spPr>
          <p:txBody>
            <a:bodyPr/>
            <a:lstStyle/>
            <a:p>
              <a:endParaRPr lang="en-US"/>
            </a:p>
          </p:txBody>
        </p:sp>
        <p:sp>
          <p:nvSpPr>
            <p:cNvPr id="477218" name="Rectangle 34"/>
            <p:cNvSpPr>
              <a:spLocks noChangeArrowheads="1"/>
            </p:cNvSpPr>
            <p:nvPr/>
          </p:nvSpPr>
          <p:spPr bwMode="auto">
            <a:xfrm>
              <a:off x="2072" y="2782"/>
              <a:ext cx="462" cy="410"/>
            </a:xfrm>
            <a:prstGeom prst="rect">
              <a:avLst/>
            </a:prstGeom>
            <a:solidFill>
              <a:srgbClr val="3333CC"/>
            </a:solidFill>
            <a:ln w="12700">
              <a:solidFill>
                <a:srgbClr val="000000"/>
              </a:solidFill>
              <a:miter lim="800000"/>
              <a:headEnd/>
              <a:tailEnd/>
            </a:ln>
          </p:spPr>
          <p:txBody>
            <a:bodyPr/>
            <a:lstStyle/>
            <a:p>
              <a:endParaRPr lang="en-US"/>
            </a:p>
          </p:txBody>
        </p:sp>
        <p:sp>
          <p:nvSpPr>
            <p:cNvPr id="477219" name="Rectangle 35"/>
            <p:cNvSpPr>
              <a:spLocks noChangeArrowheads="1"/>
            </p:cNvSpPr>
            <p:nvPr/>
          </p:nvSpPr>
          <p:spPr bwMode="auto">
            <a:xfrm>
              <a:off x="2534" y="2938"/>
              <a:ext cx="462" cy="254"/>
            </a:xfrm>
            <a:prstGeom prst="rect">
              <a:avLst/>
            </a:prstGeom>
            <a:solidFill>
              <a:srgbClr val="3333CC"/>
            </a:solidFill>
            <a:ln w="12700">
              <a:solidFill>
                <a:srgbClr val="000000"/>
              </a:solidFill>
              <a:miter lim="800000"/>
              <a:headEnd/>
              <a:tailEnd/>
            </a:ln>
          </p:spPr>
          <p:txBody>
            <a:bodyPr/>
            <a:lstStyle/>
            <a:p>
              <a:endParaRPr lang="en-US"/>
            </a:p>
          </p:txBody>
        </p:sp>
        <p:sp>
          <p:nvSpPr>
            <p:cNvPr id="477220" name="Rectangle 36"/>
            <p:cNvSpPr>
              <a:spLocks noChangeArrowheads="1"/>
            </p:cNvSpPr>
            <p:nvPr/>
          </p:nvSpPr>
          <p:spPr bwMode="auto">
            <a:xfrm>
              <a:off x="2996" y="3014"/>
              <a:ext cx="453" cy="178"/>
            </a:xfrm>
            <a:prstGeom prst="rect">
              <a:avLst/>
            </a:prstGeom>
            <a:solidFill>
              <a:srgbClr val="3333CC"/>
            </a:solidFill>
            <a:ln w="12700">
              <a:solidFill>
                <a:srgbClr val="000000"/>
              </a:solidFill>
              <a:miter lim="800000"/>
              <a:headEnd/>
              <a:tailEnd/>
            </a:ln>
          </p:spPr>
          <p:txBody>
            <a:bodyPr/>
            <a:lstStyle/>
            <a:p>
              <a:endParaRPr lang="en-US"/>
            </a:p>
          </p:txBody>
        </p:sp>
        <p:sp>
          <p:nvSpPr>
            <p:cNvPr id="477221" name="Rectangle 37"/>
            <p:cNvSpPr>
              <a:spLocks noChangeArrowheads="1"/>
            </p:cNvSpPr>
            <p:nvPr/>
          </p:nvSpPr>
          <p:spPr bwMode="auto">
            <a:xfrm>
              <a:off x="3449" y="3100"/>
              <a:ext cx="462" cy="92"/>
            </a:xfrm>
            <a:prstGeom prst="rect">
              <a:avLst/>
            </a:prstGeom>
            <a:solidFill>
              <a:srgbClr val="3333CC"/>
            </a:solidFill>
            <a:ln w="12700">
              <a:solidFill>
                <a:srgbClr val="000000"/>
              </a:solidFill>
              <a:miter lim="800000"/>
              <a:headEnd/>
              <a:tailEnd/>
            </a:ln>
          </p:spPr>
          <p:txBody>
            <a:bodyPr/>
            <a:lstStyle/>
            <a:p>
              <a:endParaRPr lang="en-US"/>
            </a:p>
          </p:txBody>
        </p:sp>
        <p:sp>
          <p:nvSpPr>
            <p:cNvPr id="477222" name="Rectangle 38"/>
            <p:cNvSpPr>
              <a:spLocks noChangeArrowheads="1"/>
            </p:cNvSpPr>
            <p:nvPr/>
          </p:nvSpPr>
          <p:spPr bwMode="auto">
            <a:xfrm>
              <a:off x="3911" y="3127"/>
              <a:ext cx="462" cy="65"/>
            </a:xfrm>
            <a:prstGeom prst="rect">
              <a:avLst/>
            </a:prstGeom>
            <a:solidFill>
              <a:srgbClr val="3333CC"/>
            </a:solidFill>
            <a:ln w="12700">
              <a:solidFill>
                <a:srgbClr val="000000"/>
              </a:solidFill>
              <a:miter lim="800000"/>
              <a:headEnd/>
              <a:tailEnd/>
            </a:ln>
          </p:spPr>
          <p:txBody>
            <a:bodyPr/>
            <a:lstStyle/>
            <a:p>
              <a:endParaRPr lang="en-US"/>
            </a:p>
          </p:txBody>
        </p:sp>
        <p:sp>
          <p:nvSpPr>
            <p:cNvPr id="477223" name="Rectangle 39"/>
            <p:cNvSpPr>
              <a:spLocks noChangeArrowheads="1"/>
            </p:cNvSpPr>
            <p:nvPr/>
          </p:nvSpPr>
          <p:spPr bwMode="auto">
            <a:xfrm>
              <a:off x="4373" y="3138"/>
              <a:ext cx="462" cy="54"/>
            </a:xfrm>
            <a:prstGeom prst="rect">
              <a:avLst/>
            </a:prstGeom>
            <a:solidFill>
              <a:srgbClr val="3333CC"/>
            </a:solidFill>
            <a:ln w="12700">
              <a:solidFill>
                <a:srgbClr val="000000"/>
              </a:solidFill>
              <a:miter lim="800000"/>
              <a:headEnd/>
              <a:tailEnd/>
            </a:ln>
          </p:spPr>
          <p:txBody>
            <a:bodyPr/>
            <a:lstStyle/>
            <a:p>
              <a:endParaRPr lang="en-US"/>
            </a:p>
          </p:txBody>
        </p:sp>
        <p:sp>
          <p:nvSpPr>
            <p:cNvPr id="477224" name="Line 40"/>
            <p:cNvSpPr>
              <a:spLocks noChangeShapeType="1"/>
            </p:cNvSpPr>
            <p:nvPr/>
          </p:nvSpPr>
          <p:spPr bwMode="auto">
            <a:xfrm>
              <a:off x="1148" y="1691"/>
              <a:ext cx="1" cy="1501"/>
            </a:xfrm>
            <a:prstGeom prst="line">
              <a:avLst/>
            </a:prstGeom>
            <a:noFill/>
            <a:ln w="12700">
              <a:solidFill>
                <a:srgbClr val="000000"/>
              </a:solidFill>
              <a:round/>
              <a:headEnd/>
              <a:tailEnd/>
            </a:ln>
          </p:spPr>
          <p:txBody>
            <a:bodyPr/>
            <a:lstStyle/>
            <a:p>
              <a:endParaRPr lang="en-US"/>
            </a:p>
          </p:txBody>
        </p:sp>
        <p:sp>
          <p:nvSpPr>
            <p:cNvPr id="477225" name="Line 41"/>
            <p:cNvSpPr>
              <a:spLocks noChangeShapeType="1"/>
            </p:cNvSpPr>
            <p:nvPr/>
          </p:nvSpPr>
          <p:spPr bwMode="auto">
            <a:xfrm>
              <a:off x="1098" y="3192"/>
              <a:ext cx="50" cy="1"/>
            </a:xfrm>
            <a:prstGeom prst="line">
              <a:avLst/>
            </a:prstGeom>
            <a:noFill/>
            <a:ln w="12700">
              <a:solidFill>
                <a:srgbClr val="000000"/>
              </a:solidFill>
              <a:round/>
              <a:headEnd/>
              <a:tailEnd/>
            </a:ln>
          </p:spPr>
          <p:txBody>
            <a:bodyPr/>
            <a:lstStyle/>
            <a:p>
              <a:endParaRPr lang="en-US"/>
            </a:p>
          </p:txBody>
        </p:sp>
        <p:sp>
          <p:nvSpPr>
            <p:cNvPr id="477226" name="Line 42"/>
            <p:cNvSpPr>
              <a:spLocks noChangeShapeType="1"/>
            </p:cNvSpPr>
            <p:nvPr/>
          </p:nvSpPr>
          <p:spPr bwMode="auto">
            <a:xfrm>
              <a:off x="1098" y="2889"/>
              <a:ext cx="50" cy="1"/>
            </a:xfrm>
            <a:prstGeom prst="line">
              <a:avLst/>
            </a:prstGeom>
            <a:noFill/>
            <a:ln w="12700">
              <a:solidFill>
                <a:srgbClr val="000000"/>
              </a:solidFill>
              <a:round/>
              <a:headEnd/>
              <a:tailEnd/>
            </a:ln>
          </p:spPr>
          <p:txBody>
            <a:bodyPr/>
            <a:lstStyle/>
            <a:p>
              <a:endParaRPr lang="en-US"/>
            </a:p>
          </p:txBody>
        </p:sp>
        <p:sp>
          <p:nvSpPr>
            <p:cNvPr id="477227" name="Line 43"/>
            <p:cNvSpPr>
              <a:spLocks noChangeShapeType="1"/>
            </p:cNvSpPr>
            <p:nvPr/>
          </p:nvSpPr>
          <p:spPr bwMode="auto">
            <a:xfrm>
              <a:off x="1098" y="2593"/>
              <a:ext cx="50" cy="1"/>
            </a:xfrm>
            <a:prstGeom prst="line">
              <a:avLst/>
            </a:prstGeom>
            <a:noFill/>
            <a:ln w="12700">
              <a:solidFill>
                <a:srgbClr val="000000"/>
              </a:solidFill>
              <a:round/>
              <a:headEnd/>
              <a:tailEnd/>
            </a:ln>
          </p:spPr>
          <p:txBody>
            <a:bodyPr/>
            <a:lstStyle/>
            <a:p>
              <a:endParaRPr lang="en-US"/>
            </a:p>
          </p:txBody>
        </p:sp>
        <p:sp>
          <p:nvSpPr>
            <p:cNvPr id="477228" name="Line 44"/>
            <p:cNvSpPr>
              <a:spLocks noChangeShapeType="1"/>
            </p:cNvSpPr>
            <p:nvPr/>
          </p:nvSpPr>
          <p:spPr bwMode="auto">
            <a:xfrm>
              <a:off x="1098" y="2290"/>
              <a:ext cx="50" cy="1"/>
            </a:xfrm>
            <a:prstGeom prst="line">
              <a:avLst/>
            </a:prstGeom>
            <a:noFill/>
            <a:ln w="12700">
              <a:solidFill>
                <a:srgbClr val="000000"/>
              </a:solidFill>
              <a:round/>
              <a:headEnd/>
              <a:tailEnd/>
            </a:ln>
          </p:spPr>
          <p:txBody>
            <a:bodyPr/>
            <a:lstStyle/>
            <a:p>
              <a:endParaRPr lang="en-US"/>
            </a:p>
          </p:txBody>
        </p:sp>
        <p:sp>
          <p:nvSpPr>
            <p:cNvPr id="477229" name="Line 45"/>
            <p:cNvSpPr>
              <a:spLocks noChangeShapeType="1"/>
            </p:cNvSpPr>
            <p:nvPr/>
          </p:nvSpPr>
          <p:spPr bwMode="auto">
            <a:xfrm>
              <a:off x="1098" y="1994"/>
              <a:ext cx="50" cy="1"/>
            </a:xfrm>
            <a:prstGeom prst="line">
              <a:avLst/>
            </a:prstGeom>
            <a:noFill/>
            <a:ln w="12700">
              <a:solidFill>
                <a:srgbClr val="000000"/>
              </a:solidFill>
              <a:round/>
              <a:headEnd/>
              <a:tailEnd/>
            </a:ln>
          </p:spPr>
          <p:txBody>
            <a:bodyPr/>
            <a:lstStyle/>
            <a:p>
              <a:endParaRPr lang="en-US"/>
            </a:p>
          </p:txBody>
        </p:sp>
        <p:sp>
          <p:nvSpPr>
            <p:cNvPr id="477230" name="Line 46"/>
            <p:cNvSpPr>
              <a:spLocks noChangeShapeType="1"/>
            </p:cNvSpPr>
            <p:nvPr/>
          </p:nvSpPr>
          <p:spPr bwMode="auto">
            <a:xfrm>
              <a:off x="1098" y="1691"/>
              <a:ext cx="50" cy="1"/>
            </a:xfrm>
            <a:prstGeom prst="line">
              <a:avLst/>
            </a:prstGeom>
            <a:noFill/>
            <a:ln w="12700">
              <a:solidFill>
                <a:srgbClr val="000000"/>
              </a:solidFill>
              <a:round/>
              <a:headEnd/>
              <a:tailEnd/>
            </a:ln>
          </p:spPr>
          <p:txBody>
            <a:bodyPr/>
            <a:lstStyle/>
            <a:p>
              <a:endParaRPr lang="en-US"/>
            </a:p>
          </p:txBody>
        </p:sp>
        <p:sp>
          <p:nvSpPr>
            <p:cNvPr id="477231" name="Line 47"/>
            <p:cNvSpPr>
              <a:spLocks noChangeShapeType="1"/>
            </p:cNvSpPr>
            <p:nvPr/>
          </p:nvSpPr>
          <p:spPr bwMode="auto">
            <a:xfrm>
              <a:off x="1148" y="3192"/>
              <a:ext cx="3687" cy="1"/>
            </a:xfrm>
            <a:prstGeom prst="line">
              <a:avLst/>
            </a:prstGeom>
            <a:noFill/>
            <a:ln w="12700">
              <a:solidFill>
                <a:srgbClr val="000000"/>
              </a:solidFill>
              <a:round/>
              <a:headEnd/>
              <a:tailEnd/>
            </a:ln>
          </p:spPr>
          <p:txBody>
            <a:bodyPr/>
            <a:lstStyle/>
            <a:p>
              <a:endParaRPr lang="en-US"/>
            </a:p>
          </p:txBody>
        </p:sp>
        <p:sp>
          <p:nvSpPr>
            <p:cNvPr id="477232" name="Line 48"/>
            <p:cNvSpPr>
              <a:spLocks noChangeShapeType="1"/>
            </p:cNvSpPr>
            <p:nvPr/>
          </p:nvSpPr>
          <p:spPr bwMode="auto">
            <a:xfrm flipV="1">
              <a:off x="1148" y="3192"/>
              <a:ext cx="1" cy="43"/>
            </a:xfrm>
            <a:prstGeom prst="line">
              <a:avLst/>
            </a:prstGeom>
            <a:noFill/>
            <a:ln w="12700">
              <a:solidFill>
                <a:srgbClr val="000000"/>
              </a:solidFill>
              <a:round/>
              <a:headEnd/>
              <a:tailEnd/>
            </a:ln>
          </p:spPr>
          <p:txBody>
            <a:bodyPr/>
            <a:lstStyle/>
            <a:p>
              <a:endParaRPr lang="en-US"/>
            </a:p>
          </p:txBody>
        </p:sp>
        <p:sp>
          <p:nvSpPr>
            <p:cNvPr id="477233" name="Line 49"/>
            <p:cNvSpPr>
              <a:spLocks noChangeShapeType="1"/>
            </p:cNvSpPr>
            <p:nvPr/>
          </p:nvSpPr>
          <p:spPr bwMode="auto">
            <a:xfrm flipV="1">
              <a:off x="1610" y="3192"/>
              <a:ext cx="1" cy="43"/>
            </a:xfrm>
            <a:prstGeom prst="line">
              <a:avLst/>
            </a:prstGeom>
            <a:noFill/>
            <a:ln w="12700">
              <a:solidFill>
                <a:srgbClr val="000000"/>
              </a:solidFill>
              <a:round/>
              <a:headEnd/>
              <a:tailEnd/>
            </a:ln>
          </p:spPr>
          <p:txBody>
            <a:bodyPr/>
            <a:lstStyle/>
            <a:p>
              <a:endParaRPr lang="en-US"/>
            </a:p>
          </p:txBody>
        </p:sp>
        <p:sp>
          <p:nvSpPr>
            <p:cNvPr id="477234" name="Line 50"/>
            <p:cNvSpPr>
              <a:spLocks noChangeShapeType="1"/>
            </p:cNvSpPr>
            <p:nvPr/>
          </p:nvSpPr>
          <p:spPr bwMode="auto">
            <a:xfrm flipV="1">
              <a:off x="2072" y="3192"/>
              <a:ext cx="1" cy="43"/>
            </a:xfrm>
            <a:prstGeom prst="line">
              <a:avLst/>
            </a:prstGeom>
            <a:noFill/>
            <a:ln w="12700">
              <a:solidFill>
                <a:srgbClr val="000000"/>
              </a:solidFill>
              <a:round/>
              <a:headEnd/>
              <a:tailEnd/>
            </a:ln>
          </p:spPr>
          <p:txBody>
            <a:bodyPr/>
            <a:lstStyle/>
            <a:p>
              <a:endParaRPr lang="en-US"/>
            </a:p>
          </p:txBody>
        </p:sp>
        <p:sp>
          <p:nvSpPr>
            <p:cNvPr id="477235" name="Line 51"/>
            <p:cNvSpPr>
              <a:spLocks noChangeShapeType="1"/>
            </p:cNvSpPr>
            <p:nvPr/>
          </p:nvSpPr>
          <p:spPr bwMode="auto">
            <a:xfrm flipV="1">
              <a:off x="2534" y="3192"/>
              <a:ext cx="1" cy="43"/>
            </a:xfrm>
            <a:prstGeom prst="line">
              <a:avLst/>
            </a:prstGeom>
            <a:noFill/>
            <a:ln w="12700">
              <a:solidFill>
                <a:srgbClr val="000000"/>
              </a:solidFill>
              <a:round/>
              <a:headEnd/>
              <a:tailEnd/>
            </a:ln>
          </p:spPr>
          <p:txBody>
            <a:bodyPr/>
            <a:lstStyle/>
            <a:p>
              <a:endParaRPr lang="en-US"/>
            </a:p>
          </p:txBody>
        </p:sp>
        <p:sp>
          <p:nvSpPr>
            <p:cNvPr id="477236" name="Line 52"/>
            <p:cNvSpPr>
              <a:spLocks noChangeShapeType="1"/>
            </p:cNvSpPr>
            <p:nvPr/>
          </p:nvSpPr>
          <p:spPr bwMode="auto">
            <a:xfrm flipV="1">
              <a:off x="2996" y="3192"/>
              <a:ext cx="1" cy="43"/>
            </a:xfrm>
            <a:prstGeom prst="line">
              <a:avLst/>
            </a:prstGeom>
            <a:noFill/>
            <a:ln w="12700">
              <a:solidFill>
                <a:srgbClr val="000000"/>
              </a:solidFill>
              <a:round/>
              <a:headEnd/>
              <a:tailEnd/>
            </a:ln>
          </p:spPr>
          <p:txBody>
            <a:bodyPr/>
            <a:lstStyle/>
            <a:p>
              <a:endParaRPr lang="en-US"/>
            </a:p>
          </p:txBody>
        </p:sp>
        <p:sp>
          <p:nvSpPr>
            <p:cNvPr id="477237" name="Line 53"/>
            <p:cNvSpPr>
              <a:spLocks noChangeShapeType="1"/>
            </p:cNvSpPr>
            <p:nvPr/>
          </p:nvSpPr>
          <p:spPr bwMode="auto">
            <a:xfrm flipV="1">
              <a:off x="3449" y="3192"/>
              <a:ext cx="1" cy="43"/>
            </a:xfrm>
            <a:prstGeom prst="line">
              <a:avLst/>
            </a:prstGeom>
            <a:noFill/>
            <a:ln w="12700">
              <a:solidFill>
                <a:srgbClr val="000000"/>
              </a:solidFill>
              <a:round/>
              <a:headEnd/>
              <a:tailEnd/>
            </a:ln>
          </p:spPr>
          <p:txBody>
            <a:bodyPr/>
            <a:lstStyle/>
            <a:p>
              <a:endParaRPr lang="en-US"/>
            </a:p>
          </p:txBody>
        </p:sp>
        <p:sp>
          <p:nvSpPr>
            <p:cNvPr id="477238" name="Line 54"/>
            <p:cNvSpPr>
              <a:spLocks noChangeShapeType="1"/>
            </p:cNvSpPr>
            <p:nvPr/>
          </p:nvSpPr>
          <p:spPr bwMode="auto">
            <a:xfrm flipV="1">
              <a:off x="3911" y="3192"/>
              <a:ext cx="1" cy="43"/>
            </a:xfrm>
            <a:prstGeom prst="line">
              <a:avLst/>
            </a:prstGeom>
            <a:noFill/>
            <a:ln w="12700">
              <a:solidFill>
                <a:srgbClr val="000000"/>
              </a:solidFill>
              <a:round/>
              <a:headEnd/>
              <a:tailEnd/>
            </a:ln>
          </p:spPr>
          <p:txBody>
            <a:bodyPr/>
            <a:lstStyle/>
            <a:p>
              <a:endParaRPr lang="en-US"/>
            </a:p>
          </p:txBody>
        </p:sp>
        <p:sp>
          <p:nvSpPr>
            <p:cNvPr id="477239" name="Line 55"/>
            <p:cNvSpPr>
              <a:spLocks noChangeShapeType="1"/>
            </p:cNvSpPr>
            <p:nvPr/>
          </p:nvSpPr>
          <p:spPr bwMode="auto">
            <a:xfrm flipV="1">
              <a:off x="4373" y="3192"/>
              <a:ext cx="1" cy="43"/>
            </a:xfrm>
            <a:prstGeom prst="line">
              <a:avLst/>
            </a:prstGeom>
            <a:noFill/>
            <a:ln w="12700">
              <a:solidFill>
                <a:srgbClr val="000000"/>
              </a:solidFill>
              <a:round/>
              <a:headEnd/>
              <a:tailEnd/>
            </a:ln>
          </p:spPr>
          <p:txBody>
            <a:bodyPr/>
            <a:lstStyle/>
            <a:p>
              <a:endParaRPr lang="en-US"/>
            </a:p>
          </p:txBody>
        </p:sp>
        <p:sp>
          <p:nvSpPr>
            <p:cNvPr id="477240" name="Line 56"/>
            <p:cNvSpPr>
              <a:spLocks noChangeShapeType="1"/>
            </p:cNvSpPr>
            <p:nvPr/>
          </p:nvSpPr>
          <p:spPr bwMode="auto">
            <a:xfrm flipV="1">
              <a:off x="4835" y="3192"/>
              <a:ext cx="1" cy="43"/>
            </a:xfrm>
            <a:prstGeom prst="line">
              <a:avLst/>
            </a:prstGeom>
            <a:noFill/>
            <a:ln w="12700">
              <a:solidFill>
                <a:srgbClr val="000000"/>
              </a:solidFill>
              <a:round/>
              <a:headEnd/>
              <a:tailEnd/>
            </a:ln>
          </p:spPr>
          <p:txBody>
            <a:bodyPr/>
            <a:lstStyle/>
            <a:p>
              <a:endParaRPr lang="en-US"/>
            </a:p>
          </p:txBody>
        </p:sp>
        <p:sp>
          <p:nvSpPr>
            <p:cNvPr id="477241" name="Line 57"/>
            <p:cNvSpPr>
              <a:spLocks noChangeShapeType="1"/>
            </p:cNvSpPr>
            <p:nvPr/>
          </p:nvSpPr>
          <p:spPr bwMode="auto">
            <a:xfrm>
              <a:off x="4835" y="1691"/>
              <a:ext cx="1" cy="1501"/>
            </a:xfrm>
            <a:prstGeom prst="line">
              <a:avLst/>
            </a:prstGeom>
            <a:noFill/>
            <a:ln w="12700">
              <a:solidFill>
                <a:srgbClr val="000000"/>
              </a:solidFill>
              <a:round/>
              <a:headEnd/>
              <a:tailEnd/>
            </a:ln>
          </p:spPr>
          <p:txBody>
            <a:bodyPr/>
            <a:lstStyle/>
            <a:p>
              <a:endParaRPr lang="en-US"/>
            </a:p>
          </p:txBody>
        </p:sp>
        <p:sp>
          <p:nvSpPr>
            <p:cNvPr id="477242" name="Line 58"/>
            <p:cNvSpPr>
              <a:spLocks noChangeShapeType="1"/>
            </p:cNvSpPr>
            <p:nvPr/>
          </p:nvSpPr>
          <p:spPr bwMode="auto">
            <a:xfrm>
              <a:off x="4786" y="3192"/>
              <a:ext cx="99" cy="1"/>
            </a:xfrm>
            <a:prstGeom prst="line">
              <a:avLst/>
            </a:prstGeom>
            <a:noFill/>
            <a:ln w="12700">
              <a:solidFill>
                <a:srgbClr val="000000"/>
              </a:solidFill>
              <a:round/>
              <a:headEnd/>
              <a:tailEnd/>
            </a:ln>
          </p:spPr>
          <p:txBody>
            <a:bodyPr/>
            <a:lstStyle/>
            <a:p>
              <a:endParaRPr lang="en-US"/>
            </a:p>
          </p:txBody>
        </p:sp>
        <p:sp>
          <p:nvSpPr>
            <p:cNvPr id="477243" name="Line 59"/>
            <p:cNvSpPr>
              <a:spLocks noChangeShapeType="1"/>
            </p:cNvSpPr>
            <p:nvPr/>
          </p:nvSpPr>
          <p:spPr bwMode="auto">
            <a:xfrm>
              <a:off x="4786" y="2889"/>
              <a:ext cx="99" cy="1"/>
            </a:xfrm>
            <a:prstGeom prst="line">
              <a:avLst/>
            </a:prstGeom>
            <a:noFill/>
            <a:ln w="12700">
              <a:solidFill>
                <a:srgbClr val="000000"/>
              </a:solidFill>
              <a:round/>
              <a:headEnd/>
              <a:tailEnd/>
            </a:ln>
          </p:spPr>
          <p:txBody>
            <a:bodyPr/>
            <a:lstStyle/>
            <a:p>
              <a:endParaRPr lang="en-US"/>
            </a:p>
          </p:txBody>
        </p:sp>
        <p:sp>
          <p:nvSpPr>
            <p:cNvPr id="477244" name="Line 60"/>
            <p:cNvSpPr>
              <a:spLocks noChangeShapeType="1"/>
            </p:cNvSpPr>
            <p:nvPr/>
          </p:nvSpPr>
          <p:spPr bwMode="auto">
            <a:xfrm>
              <a:off x="4786" y="2593"/>
              <a:ext cx="99" cy="1"/>
            </a:xfrm>
            <a:prstGeom prst="line">
              <a:avLst/>
            </a:prstGeom>
            <a:noFill/>
            <a:ln w="12700">
              <a:solidFill>
                <a:srgbClr val="000000"/>
              </a:solidFill>
              <a:round/>
              <a:headEnd/>
              <a:tailEnd/>
            </a:ln>
          </p:spPr>
          <p:txBody>
            <a:bodyPr/>
            <a:lstStyle/>
            <a:p>
              <a:endParaRPr lang="en-US"/>
            </a:p>
          </p:txBody>
        </p:sp>
        <p:sp>
          <p:nvSpPr>
            <p:cNvPr id="477245" name="Line 61"/>
            <p:cNvSpPr>
              <a:spLocks noChangeShapeType="1"/>
            </p:cNvSpPr>
            <p:nvPr/>
          </p:nvSpPr>
          <p:spPr bwMode="auto">
            <a:xfrm>
              <a:off x="4786" y="2290"/>
              <a:ext cx="99" cy="1"/>
            </a:xfrm>
            <a:prstGeom prst="line">
              <a:avLst/>
            </a:prstGeom>
            <a:noFill/>
            <a:ln w="12700">
              <a:solidFill>
                <a:srgbClr val="000000"/>
              </a:solidFill>
              <a:round/>
              <a:headEnd/>
              <a:tailEnd/>
            </a:ln>
          </p:spPr>
          <p:txBody>
            <a:bodyPr/>
            <a:lstStyle/>
            <a:p>
              <a:endParaRPr lang="en-US"/>
            </a:p>
          </p:txBody>
        </p:sp>
        <p:sp>
          <p:nvSpPr>
            <p:cNvPr id="477246" name="Line 62"/>
            <p:cNvSpPr>
              <a:spLocks noChangeShapeType="1"/>
            </p:cNvSpPr>
            <p:nvPr/>
          </p:nvSpPr>
          <p:spPr bwMode="auto">
            <a:xfrm>
              <a:off x="4786" y="1994"/>
              <a:ext cx="99" cy="1"/>
            </a:xfrm>
            <a:prstGeom prst="line">
              <a:avLst/>
            </a:prstGeom>
            <a:noFill/>
            <a:ln w="12700">
              <a:solidFill>
                <a:srgbClr val="000000"/>
              </a:solidFill>
              <a:round/>
              <a:headEnd/>
              <a:tailEnd/>
            </a:ln>
          </p:spPr>
          <p:txBody>
            <a:bodyPr/>
            <a:lstStyle/>
            <a:p>
              <a:endParaRPr lang="en-US"/>
            </a:p>
          </p:txBody>
        </p:sp>
        <p:sp>
          <p:nvSpPr>
            <p:cNvPr id="477247" name="Line 63"/>
            <p:cNvSpPr>
              <a:spLocks noChangeShapeType="1"/>
            </p:cNvSpPr>
            <p:nvPr/>
          </p:nvSpPr>
          <p:spPr bwMode="auto">
            <a:xfrm>
              <a:off x="4786" y="1691"/>
              <a:ext cx="99" cy="1"/>
            </a:xfrm>
            <a:prstGeom prst="line">
              <a:avLst/>
            </a:prstGeom>
            <a:noFill/>
            <a:ln w="12700">
              <a:solidFill>
                <a:srgbClr val="000000"/>
              </a:solidFill>
              <a:round/>
              <a:headEnd/>
              <a:tailEnd/>
            </a:ln>
          </p:spPr>
          <p:txBody>
            <a:bodyPr/>
            <a:lstStyle/>
            <a:p>
              <a:endParaRPr lang="en-US"/>
            </a:p>
          </p:txBody>
        </p:sp>
        <p:sp>
          <p:nvSpPr>
            <p:cNvPr id="477248" name="Freeform 64"/>
            <p:cNvSpPr>
              <a:spLocks/>
            </p:cNvSpPr>
            <p:nvPr/>
          </p:nvSpPr>
          <p:spPr bwMode="auto">
            <a:xfrm>
              <a:off x="1379" y="1691"/>
              <a:ext cx="3225" cy="961"/>
            </a:xfrm>
            <a:custGeom>
              <a:avLst/>
              <a:gdLst/>
              <a:ahLst/>
              <a:cxnLst>
                <a:cxn ang="0">
                  <a:pos x="0" y="178"/>
                </a:cxn>
                <a:cxn ang="0">
                  <a:pos x="56" y="89"/>
                </a:cxn>
                <a:cxn ang="0">
                  <a:pos x="112" y="56"/>
                </a:cxn>
                <a:cxn ang="0">
                  <a:pos x="168" y="33"/>
                </a:cxn>
                <a:cxn ang="0">
                  <a:pos x="223" y="17"/>
                </a:cxn>
                <a:cxn ang="0">
                  <a:pos x="279" y="8"/>
                </a:cxn>
                <a:cxn ang="0">
                  <a:pos x="335" y="3"/>
                </a:cxn>
                <a:cxn ang="0">
                  <a:pos x="391" y="0"/>
                </a:cxn>
              </a:cxnLst>
              <a:rect l="0" t="0" r="r" b="b"/>
              <a:pathLst>
                <a:path w="391" h="178">
                  <a:moveTo>
                    <a:pt x="0" y="178"/>
                  </a:moveTo>
                  <a:lnTo>
                    <a:pt x="56" y="89"/>
                  </a:lnTo>
                  <a:lnTo>
                    <a:pt x="112" y="56"/>
                  </a:lnTo>
                  <a:lnTo>
                    <a:pt x="168" y="33"/>
                  </a:lnTo>
                  <a:lnTo>
                    <a:pt x="223" y="17"/>
                  </a:lnTo>
                  <a:lnTo>
                    <a:pt x="279" y="8"/>
                  </a:lnTo>
                  <a:lnTo>
                    <a:pt x="335" y="3"/>
                  </a:lnTo>
                  <a:lnTo>
                    <a:pt x="391" y="0"/>
                  </a:lnTo>
                </a:path>
              </a:pathLst>
            </a:custGeom>
            <a:noFill/>
            <a:ln w="12700">
              <a:solidFill>
                <a:srgbClr val="000000"/>
              </a:solidFill>
              <a:prstDash val="solid"/>
              <a:round/>
              <a:headEnd/>
              <a:tailEnd/>
            </a:ln>
          </p:spPr>
          <p:txBody>
            <a:bodyPr/>
            <a:lstStyle/>
            <a:p>
              <a:endParaRPr lang="en-US"/>
            </a:p>
          </p:txBody>
        </p:sp>
        <p:sp>
          <p:nvSpPr>
            <p:cNvPr id="477249" name="Rectangle 65"/>
            <p:cNvSpPr>
              <a:spLocks noChangeArrowheads="1"/>
            </p:cNvSpPr>
            <p:nvPr/>
          </p:nvSpPr>
          <p:spPr bwMode="auto">
            <a:xfrm>
              <a:off x="1354" y="2636"/>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0" name="Rectangle 66"/>
            <p:cNvSpPr>
              <a:spLocks noChangeArrowheads="1"/>
            </p:cNvSpPr>
            <p:nvPr/>
          </p:nvSpPr>
          <p:spPr bwMode="auto">
            <a:xfrm>
              <a:off x="1816" y="215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1" name="Rectangle 67"/>
            <p:cNvSpPr>
              <a:spLocks noChangeArrowheads="1"/>
            </p:cNvSpPr>
            <p:nvPr/>
          </p:nvSpPr>
          <p:spPr bwMode="auto">
            <a:xfrm>
              <a:off x="2278" y="197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2" name="Rectangle 68"/>
            <p:cNvSpPr>
              <a:spLocks noChangeArrowheads="1"/>
            </p:cNvSpPr>
            <p:nvPr/>
          </p:nvSpPr>
          <p:spPr bwMode="auto">
            <a:xfrm>
              <a:off x="2740" y="1853"/>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3" name="Rectangle 69"/>
            <p:cNvSpPr>
              <a:spLocks noChangeArrowheads="1"/>
            </p:cNvSpPr>
            <p:nvPr/>
          </p:nvSpPr>
          <p:spPr bwMode="auto">
            <a:xfrm>
              <a:off x="3194" y="1767"/>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4" name="Rectangle 70"/>
            <p:cNvSpPr>
              <a:spLocks noChangeArrowheads="1"/>
            </p:cNvSpPr>
            <p:nvPr/>
          </p:nvSpPr>
          <p:spPr bwMode="auto">
            <a:xfrm>
              <a:off x="3656" y="1718"/>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5" name="Rectangle 71"/>
            <p:cNvSpPr>
              <a:spLocks noChangeArrowheads="1"/>
            </p:cNvSpPr>
            <p:nvPr/>
          </p:nvSpPr>
          <p:spPr bwMode="auto">
            <a:xfrm>
              <a:off x="4118" y="1691"/>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6" name="Rectangle 72"/>
            <p:cNvSpPr>
              <a:spLocks noChangeArrowheads="1"/>
            </p:cNvSpPr>
            <p:nvPr/>
          </p:nvSpPr>
          <p:spPr bwMode="auto">
            <a:xfrm>
              <a:off x="4580" y="1675"/>
              <a:ext cx="41" cy="27"/>
            </a:xfrm>
            <a:prstGeom prst="rect">
              <a:avLst/>
            </a:prstGeom>
            <a:solidFill>
              <a:srgbClr val="000000"/>
            </a:solidFill>
            <a:ln w="12700">
              <a:solidFill>
                <a:srgbClr val="000000"/>
              </a:solidFill>
              <a:miter lim="800000"/>
              <a:headEnd/>
              <a:tailEnd/>
            </a:ln>
          </p:spPr>
          <p:txBody>
            <a:bodyPr/>
            <a:lstStyle/>
            <a:p>
              <a:endParaRPr lang="en-US"/>
            </a:p>
          </p:txBody>
        </p:sp>
        <p:sp>
          <p:nvSpPr>
            <p:cNvPr id="477257" name="Rectangle 73"/>
            <p:cNvSpPr>
              <a:spLocks noChangeArrowheads="1"/>
            </p:cNvSpPr>
            <p:nvPr/>
          </p:nvSpPr>
          <p:spPr bwMode="auto">
            <a:xfrm>
              <a:off x="1329" y="1837"/>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58" name="Rectangle 74"/>
            <p:cNvSpPr>
              <a:spLocks noChangeArrowheads="1"/>
            </p:cNvSpPr>
            <p:nvPr/>
          </p:nvSpPr>
          <p:spPr bwMode="auto">
            <a:xfrm>
              <a:off x="1791" y="1956"/>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180</a:t>
              </a:r>
              <a:endParaRPr lang="en-US"/>
            </a:p>
          </p:txBody>
        </p:sp>
        <p:sp>
          <p:nvSpPr>
            <p:cNvPr id="477259" name="Rectangle 75"/>
            <p:cNvSpPr>
              <a:spLocks noChangeArrowheads="1"/>
            </p:cNvSpPr>
            <p:nvPr/>
          </p:nvSpPr>
          <p:spPr bwMode="auto">
            <a:xfrm>
              <a:off x="2278" y="2625"/>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68</a:t>
              </a:r>
              <a:endParaRPr lang="en-US"/>
            </a:p>
          </p:txBody>
        </p:sp>
        <p:sp>
          <p:nvSpPr>
            <p:cNvPr id="477260" name="Rectangle 76"/>
            <p:cNvSpPr>
              <a:spLocks noChangeArrowheads="1"/>
            </p:cNvSpPr>
            <p:nvPr/>
          </p:nvSpPr>
          <p:spPr bwMode="auto">
            <a:xfrm>
              <a:off x="2740" y="2782"/>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42</a:t>
              </a:r>
              <a:endParaRPr lang="en-US"/>
            </a:p>
          </p:txBody>
        </p:sp>
        <p:sp>
          <p:nvSpPr>
            <p:cNvPr id="477261" name="Rectangle 77"/>
            <p:cNvSpPr>
              <a:spLocks noChangeArrowheads="1"/>
            </p:cNvSpPr>
            <p:nvPr/>
          </p:nvSpPr>
          <p:spPr bwMode="auto">
            <a:xfrm>
              <a:off x="3194" y="2857"/>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30</a:t>
              </a:r>
              <a:endParaRPr lang="en-US"/>
            </a:p>
          </p:txBody>
        </p:sp>
        <p:sp>
          <p:nvSpPr>
            <p:cNvPr id="477262" name="Rectangle 78"/>
            <p:cNvSpPr>
              <a:spLocks noChangeArrowheads="1"/>
            </p:cNvSpPr>
            <p:nvPr/>
          </p:nvSpPr>
          <p:spPr bwMode="auto">
            <a:xfrm>
              <a:off x="3656" y="2943"/>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15</a:t>
              </a:r>
              <a:endParaRPr lang="en-US"/>
            </a:p>
          </p:txBody>
        </p:sp>
        <p:sp>
          <p:nvSpPr>
            <p:cNvPr id="477263" name="Rectangle 79"/>
            <p:cNvSpPr>
              <a:spLocks noChangeArrowheads="1"/>
            </p:cNvSpPr>
            <p:nvPr/>
          </p:nvSpPr>
          <p:spPr bwMode="auto">
            <a:xfrm>
              <a:off x="4118" y="297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11</a:t>
              </a:r>
              <a:endParaRPr lang="en-US"/>
            </a:p>
          </p:txBody>
        </p:sp>
        <p:sp>
          <p:nvSpPr>
            <p:cNvPr id="477264" name="Rectangle 80"/>
            <p:cNvSpPr>
              <a:spLocks noChangeArrowheads="1"/>
            </p:cNvSpPr>
            <p:nvPr/>
          </p:nvSpPr>
          <p:spPr bwMode="auto">
            <a:xfrm>
              <a:off x="4616" y="2981"/>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9</a:t>
              </a:r>
              <a:endParaRPr lang="en-US"/>
            </a:p>
          </p:txBody>
        </p:sp>
        <p:sp>
          <p:nvSpPr>
            <p:cNvPr id="477265" name="Rectangle 81"/>
            <p:cNvSpPr>
              <a:spLocks noChangeArrowheads="1"/>
            </p:cNvSpPr>
            <p:nvPr/>
          </p:nvSpPr>
          <p:spPr bwMode="auto">
            <a:xfrm>
              <a:off x="1312" y="2717"/>
              <a:ext cx="208" cy="125"/>
            </a:xfrm>
            <a:prstGeom prst="rect">
              <a:avLst/>
            </a:prstGeom>
            <a:noFill/>
            <a:ln w="9525">
              <a:noFill/>
              <a:miter lim="800000"/>
              <a:headEnd/>
              <a:tailEnd/>
            </a:ln>
          </p:spPr>
          <p:txBody>
            <a:bodyPr wrap="none" lIns="0" tIns="0" rIns="0" bIns="0">
              <a:spAutoFit/>
            </a:bodyPr>
            <a:lstStyle/>
            <a:p>
              <a:r>
                <a:rPr lang="en-US" sz="1300" b="1"/>
                <a:t>36%</a:t>
              </a:r>
              <a:endParaRPr lang="en-US"/>
            </a:p>
          </p:txBody>
        </p:sp>
        <p:sp>
          <p:nvSpPr>
            <p:cNvPr id="477266" name="Rectangle 82"/>
            <p:cNvSpPr>
              <a:spLocks noChangeArrowheads="1"/>
            </p:cNvSpPr>
            <p:nvPr/>
          </p:nvSpPr>
          <p:spPr bwMode="auto">
            <a:xfrm>
              <a:off x="1774" y="2236"/>
              <a:ext cx="208" cy="125"/>
            </a:xfrm>
            <a:prstGeom prst="rect">
              <a:avLst/>
            </a:prstGeom>
            <a:noFill/>
            <a:ln w="9525">
              <a:noFill/>
              <a:miter lim="800000"/>
              <a:headEnd/>
              <a:tailEnd/>
            </a:ln>
          </p:spPr>
          <p:txBody>
            <a:bodyPr wrap="none" lIns="0" tIns="0" rIns="0" bIns="0">
              <a:spAutoFit/>
            </a:bodyPr>
            <a:lstStyle/>
            <a:p>
              <a:r>
                <a:rPr lang="en-US" sz="1300" b="1"/>
                <a:t>68%</a:t>
              </a:r>
              <a:endParaRPr lang="en-US"/>
            </a:p>
          </p:txBody>
        </p:sp>
        <p:sp>
          <p:nvSpPr>
            <p:cNvPr id="477267" name="Rectangle 83"/>
            <p:cNvSpPr>
              <a:spLocks noChangeArrowheads="1"/>
            </p:cNvSpPr>
            <p:nvPr/>
          </p:nvSpPr>
          <p:spPr bwMode="auto">
            <a:xfrm>
              <a:off x="2312" y="2058"/>
              <a:ext cx="256" cy="154"/>
            </a:xfrm>
            <a:prstGeom prst="rect">
              <a:avLst/>
            </a:prstGeom>
            <a:noFill/>
            <a:ln w="9525">
              <a:noFill/>
              <a:miter lim="800000"/>
              <a:headEnd/>
              <a:tailEnd/>
            </a:ln>
          </p:spPr>
          <p:txBody>
            <a:bodyPr wrap="none" lIns="0" tIns="0" rIns="0" bIns="0">
              <a:spAutoFit/>
            </a:bodyPr>
            <a:lstStyle/>
            <a:p>
              <a:r>
                <a:rPr lang="en-US" sz="1600" b="1">
                  <a:solidFill>
                    <a:srgbClr val="000000"/>
                  </a:solidFill>
                </a:rPr>
                <a:t>80%</a:t>
              </a:r>
              <a:endParaRPr lang="en-US" sz="1600"/>
            </a:p>
          </p:txBody>
        </p:sp>
        <p:sp>
          <p:nvSpPr>
            <p:cNvPr id="477268" name="Rectangle 84"/>
            <p:cNvSpPr>
              <a:spLocks noChangeArrowheads="1"/>
            </p:cNvSpPr>
            <p:nvPr/>
          </p:nvSpPr>
          <p:spPr bwMode="auto">
            <a:xfrm>
              <a:off x="2698" y="1722"/>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88%</a:t>
              </a:r>
              <a:endParaRPr lang="en-US"/>
            </a:p>
          </p:txBody>
        </p:sp>
        <p:sp>
          <p:nvSpPr>
            <p:cNvPr id="477269" name="Rectangle 85"/>
            <p:cNvSpPr>
              <a:spLocks noChangeArrowheads="1"/>
            </p:cNvSpPr>
            <p:nvPr/>
          </p:nvSpPr>
          <p:spPr bwMode="auto">
            <a:xfrm>
              <a:off x="3152" y="1626"/>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94%</a:t>
              </a:r>
              <a:endParaRPr lang="en-US"/>
            </a:p>
          </p:txBody>
        </p:sp>
        <p:sp>
          <p:nvSpPr>
            <p:cNvPr id="477270" name="Rectangle 86"/>
            <p:cNvSpPr>
              <a:spLocks noChangeArrowheads="1"/>
            </p:cNvSpPr>
            <p:nvPr/>
          </p:nvSpPr>
          <p:spPr bwMode="auto">
            <a:xfrm>
              <a:off x="3614" y="1578"/>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97%</a:t>
              </a:r>
              <a:endParaRPr lang="en-US"/>
            </a:p>
          </p:txBody>
        </p:sp>
        <p:sp>
          <p:nvSpPr>
            <p:cNvPr id="477271" name="Rectangle 87"/>
            <p:cNvSpPr>
              <a:spLocks noChangeArrowheads="1"/>
            </p:cNvSpPr>
            <p:nvPr/>
          </p:nvSpPr>
          <p:spPr bwMode="auto">
            <a:xfrm>
              <a:off x="4076" y="1549"/>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99%</a:t>
              </a:r>
              <a:endParaRPr lang="en-US"/>
            </a:p>
          </p:txBody>
        </p:sp>
        <p:sp>
          <p:nvSpPr>
            <p:cNvPr id="477272" name="Rectangle 88"/>
            <p:cNvSpPr>
              <a:spLocks noChangeArrowheads="1"/>
            </p:cNvSpPr>
            <p:nvPr/>
          </p:nvSpPr>
          <p:spPr bwMode="auto">
            <a:xfrm>
              <a:off x="4504" y="1530"/>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3" name="Rectangle 89"/>
            <p:cNvSpPr>
              <a:spLocks noChangeArrowheads="1"/>
            </p:cNvSpPr>
            <p:nvPr/>
          </p:nvSpPr>
          <p:spPr bwMode="auto">
            <a:xfrm>
              <a:off x="986" y="3132"/>
              <a:ext cx="58"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74" name="Rectangle 90"/>
            <p:cNvSpPr>
              <a:spLocks noChangeArrowheads="1"/>
            </p:cNvSpPr>
            <p:nvPr/>
          </p:nvSpPr>
          <p:spPr bwMode="auto">
            <a:xfrm>
              <a:off x="908" y="2830"/>
              <a:ext cx="116" cy="125"/>
            </a:xfrm>
            <a:prstGeom prst="rect">
              <a:avLst/>
            </a:prstGeom>
            <a:noFill/>
            <a:ln w="9525">
              <a:noFill/>
              <a:miter lim="800000"/>
              <a:headEnd/>
              <a:tailEnd/>
            </a:ln>
          </p:spPr>
          <p:txBody>
            <a:bodyPr wrap="none" lIns="0" tIns="0" rIns="0" bIns="0">
              <a:spAutoFit/>
            </a:bodyPr>
            <a:lstStyle/>
            <a:p>
              <a:r>
                <a:rPr lang="en-US" sz="1300" b="1">
                  <a:solidFill>
                    <a:srgbClr val="000000"/>
                  </a:solidFill>
                </a:rPr>
                <a:t>50</a:t>
              </a:r>
              <a:endParaRPr lang="en-US"/>
            </a:p>
          </p:txBody>
        </p:sp>
        <p:sp>
          <p:nvSpPr>
            <p:cNvPr id="477275" name="Rectangle 91"/>
            <p:cNvSpPr>
              <a:spLocks noChangeArrowheads="1"/>
            </p:cNvSpPr>
            <p:nvPr/>
          </p:nvSpPr>
          <p:spPr bwMode="auto">
            <a:xfrm>
              <a:off x="834" y="2533"/>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276" name="Rectangle 92"/>
            <p:cNvSpPr>
              <a:spLocks noChangeArrowheads="1"/>
            </p:cNvSpPr>
            <p:nvPr/>
          </p:nvSpPr>
          <p:spPr bwMode="auto">
            <a:xfrm>
              <a:off x="834" y="2231"/>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150</a:t>
              </a:r>
              <a:endParaRPr lang="en-US"/>
            </a:p>
          </p:txBody>
        </p:sp>
        <p:sp>
          <p:nvSpPr>
            <p:cNvPr id="477277" name="Rectangle 93"/>
            <p:cNvSpPr>
              <a:spLocks noChangeArrowheads="1"/>
            </p:cNvSpPr>
            <p:nvPr/>
          </p:nvSpPr>
          <p:spPr bwMode="auto">
            <a:xfrm>
              <a:off x="834" y="1934"/>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200</a:t>
              </a:r>
              <a:endParaRPr lang="en-US"/>
            </a:p>
          </p:txBody>
        </p:sp>
        <p:sp>
          <p:nvSpPr>
            <p:cNvPr id="477278" name="Rectangle 94"/>
            <p:cNvSpPr>
              <a:spLocks noChangeArrowheads="1"/>
            </p:cNvSpPr>
            <p:nvPr/>
          </p:nvSpPr>
          <p:spPr bwMode="auto">
            <a:xfrm>
              <a:off x="834" y="1632"/>
              <a:ext cx="174" cy="125"/>
            </a:xfrm>
            <a:prstGeom prst="rect">
              <a:avLst/>
            </a:prstGeom>
            <a:noFill/>
            <a:ln w="9525">
              <a:noFill/>
              <a:miter lim="800000"/>
              <a:headEnd/>
              <a:tailEnd/>
            </a:ln>
          </p:spPr>
          <p:txBody>
            <a:bodyPr wrap="none" lIns="0" tIns="0" rIns="0" bIns="0">
              <a:spAutoFit/>
            </a:bodyPr>
            <a:lstStyle/>
            <a:p>
              <a:r>
                <a:rPr lang="en-US" sz="1300" b="1">
                  <a:solidFill>
                    <a:srgbClr val="000000"/>
                  </a:solidFill>
                </a:rPr>
                <a:t>250</a:t>
              </a:r>
              <a:endParaRPr lang="en-US"/>
            </a:p>
          </p:txBody>
        </p:sp>
        <p:sp>
          <p:nvSpPr>
            <p:cNvPr id="477279" name="Rectangle 95"/>
            <p:cNvSpPr>
              <a:spLocks noChangeArrowheads="1"/>
            </p:cNvSpPr>
            <p:nvPr/>
          </p:nvSpPr>
          <p:spPr bwMode="auto">
            <a:xfrm rot="18900000">
              <a:off x="1274" y="3213"/>
              <a:ext cx="12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A</a:t>
              </a:r>
              <a:endParaRPr lang="en-US" sz="2000" dirty="0"/>
            </a:p>
          </p:txBody>
        </p:sp>
        <p:sp>
          <p:nvSpPr>
            <p:cNvPr id="477280" name="Rectangle 96"/>
            <p:cNvSpPr>
              <a:spLocks noChangeArrowheads="1"/>
            </p:cNvSpPr>
            <p:nvPr/>
          </p:nvSpPr>
          <p:spPr bwMode="auto">
            <a:xfrm rot="18900000">
              <a:off x="1665" y="3213"/>
              <a:ext cx="123"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B</a:t>
              </a:r>
              <a:endParaRPr lang="en-US" sz="2000" dirty="0"/>
            </a:p>
          </p:txBody>
        </p:sp>
        <p:sp>
          <p:nvSpPr>
            <p:cNvPr id="477281" name="Rectangle 97"/>
            <p:cNvSpPr>
              <a:spLocks noChangeArrowheads="1"/>
            </p:cNvSpPr>
            <p:nvPr/>
          </p:nvSpPr>
          <p:spPr bwMode="auto">
            <a:xfrm rot="18900000">
              <a:off x="2266" y="3221"/>
              <a:ext cx="117"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C</a:t>
              </a:r>
              <a:endParaRPr lang="en-US" sz="2000" dirty="0"/>
            </a:p>
          </p:txBody>
        </p:sp>
        <p:sp>
          <p:nvSpPr>
            <p:cNvPr id="477282" name="Rectangle 98"/>
            <p:cNvSpPr>
              <a:spLocks noChangeArrowheads="1"/>
            </p:cNvSpPr>
            <p:nvPr/>
          </p:nvSpPr>
          <p:spPr bwMode="auto">
            <a:xfrm rot="18900000">
              <a:off x="2695" y="3221"/>
              <a:ext cx="134"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D</a:t>
              </a:r>
              <a:endParaRPr lang="en-US" sz="2000" dirty="0"/>
            </a:p>
          </p:txBody>
        </p:sp>
        <p:sp>
          <p:nvSpPr>
            <p:cNvPr id="477283" name="Rectangle 99"/>
            <p:cNvSpPr>
              <a:spLocks noChangeArrowheads="1"/>
            </p:cNvSpPr>
            <p:nvPr/>
          </p:nvSpPr>
          <p:spPr bwMode="auto">
            <a:xfrm rot="18900000">
              <a:off x="3198" y="3217"/>
              <a:ext cx="110"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E</a:t>
              </a:r>
              <a:endParaRPr lang="en-US" sz="2000" dirty="0"/>
            </a:p>
          </p:txBody>
        </p:sp>
        <p:sp>
          <p:nvSpPr>
            <p:cNvPr id="477284" name="Rectangle 100"/>
            <p:cNvSpPr>
              <a:spLocks noChangeArrowheads="1"/>
            </p:cNvSpPr>
            <p:nvPr/>
          </p:nvSpPr>
          <p:spPr bwMode="auto">
            <a:xfrm rot="18900000">
              <a:off x="3673" y="3223"/>
              <a:ext cx="105"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F</a:t>
              </a:r>
              <a:endParaRPr lang="en-US" sz="2000" dirty="0"/>
            </a:p>
          </p:txBody>
        </p:sp>
        <p:sp>
          <p:nvSpPr>
            <p:cNvPr id="477285" name="Rectangle 101"/>
            <p:cNvSpPr>
              <a:spLocks noChangeArrowheads="1"/>
            </p:cNvSpPr>
            <p:nvPr/>
          </p:nvSpPr>
          <p:spPr bwMode="auto">
            <a:xfrm rot="18900000">
              <a:off x="4113" y="3220"/>
              <a:ext cx="131" cy="194"/>
            </a:xfrm>
            <a:prstGeom prst="rect">
              <a:avLst/>
            </a:prstGeom>
            <a:noFill/>
            <a:ln w="9525">
              <a:noFill/>
              <a:miter lim="800000"/>
              <a:headEnd/>
              <a:tailEnd/>
            </a:ln>
          </p:spPr>
          <p:txBody>
            <a:bodyPr wrap="none" lIns="0" tIns="0" rIns="0" bIns="0">
              <a:spAutoFit/>
            </a:bodyPr>
            <a:lstStyle/>
            <a:p>
              <a:r>
                <a:rPr lang="en-US" sz="2000" b="1" dirty="0">
                  <a:solidFill>
                    <a:srgbClr val="000000"/>
                  </a:solidFill>
                </a:rPr>
                <a:t>G</a:t>
              </a:r>
              <a:endParaRPr lang="en-US" sz="2000" dirty="0"/>
            </a:p>
          </p:txBody>
        </p:sp>
        <p:sp>
          <p:nvSpPr>
            <p:cNvPr id="477286" name="Rectangle 102"/>
            <p:cNvSpPr>
              <a:spLocks noChangeArrowheads="1"/>
            </p:cNvSpPr>
            <p:nvPr/>
          </p:nvSpPr>
          <p:spPr bwMode="auto">
            <a:xfrm rot="18900000">
              <a:off x="4267" y="3305"/>
              <a:ext cx="488" cy="155"/>
            </a:xfrm>
            <a:prstGeom prst="rect">
              <a:avLst/>
            </a:prstGeom>
            <a:noFill/>
            <a:ln w="9525">
              <a:noFill/>
              <a:miter lim="800000"/>
              <a:headEnd/>
              <a:tailEnd/>
            </a:ln>
          </p:spPr>
          <p:txBody>
            <a:bodyPr wrap="none" lIns="0" tIns="0" rIns="0" bIns="0">
              <a:spAutoFit/>
            </a:bodyPr>
            <a:lstStyle/>
            <a:p>
              <a:r>
                <a:rPr lang="en-US" sz="1600" b="1" dirty="0">
                  <a:solidFill>
                    <a:srgbClr val="000000"/>
                  </a:solidFill>
                </a:rPr>
                <a:t>Others</a:t>
              </a:r>
              <a:endParaRPr lang="en-US" sz="1600" dirty="0"/>
            </a:p>
          </p:txBody>
        </p:sp>
        <p:sp>
          <p:nvSpPr>
            <p:cNvPr id="477287" name="Rectangle 103"/>
            <p:cNvSpPr>
              <a:spLocks noChangeArrowheads="1"/>
            </p:cNvSpPr>
            <p:nvPr/>
          </p:nvSpPr>
          <p:spPr bwMode="auto">
            <a:xfrm rot="16200000">
              <a:off x="161" y="2539"/>
              <a:ext cx="1060" cy="154"/>
            </a:xfrm>
            <a:prstGeom prst="rect">
              <a:avLst/>
            </a:prstGeom>
            <a:noFill/>
            <a:ln w="9525">
              <a:noFill/>
              <a:miter lim="800000"/>
              <a:headEnd/>
              <a:tailEnd/>
            </a:ln>
          </p:spPr>
          <p:txBody>
            <a:bodyPr wrap="none" lIns="0" tIns="0" rIns="0" bIns="0">
              <a:spAutoFit/>
            </a:bodyPr>
            <a:lstStyle/>
            <a:p>
              <a:r>
                <a:rPr lang="en-US" sz="1600" b="1" dirty="0">
                  <a:solidFill>
                    <a:srgbClr val="000000"/>
                  </a:solidFill>
                </a:rPr>
                <a:t>Number of Errors</a:t>
              </a:r>
              <a:endParaRPr lang="en-US" dirty="0"/>
            </a:p>
          </p:txBody>
        </p:sp>
        <p:sp>
          <p:nvSpPr>
            <p:cNvPr id="477288" name="Rectangle 104"/>
            <p:cNvSpPr>
              <a:spLocks noChangeArrowheads="1"/>
            </p:cNvSpPr>
            <p:nvPr/>
          </p:nvSpPr>
          <p:spPr bwMode="auto">
            <a:xfrm>
              <a:off x="5036" y="3132"/>
              <a:ext cx="150" cy="125"/>
            </a:xfrm>
            <a:prstGeom prst="rect">
              <a:avLst/>
            </a:prstGeom>
            <a:noFill/>
            <a:ln w="9525">
              <a:noFill/>
              <a:miter lim="800000"/>
              <a:headEnd/>
              <a:tailEnd/>
            </a:ln>
          </p:spPr>
          <p:txBody>
            <a:bodyPr wrap="none" lIns="0" tIns="0" rIns="0" bIns="0">
              <a:spAutoFit/>
            </a:bodyPr>
            <a:lstStyle/>
            <a:p>
              <a:r>
                <a:rPr lang="en-US" sz="1300" b="1">
                  <a:solidFill>
                    <a:srgbClr val="000000"/>
                  </a:solidFill>
                </a:rPr>
                <a:t>0%</a:t>
              </a:r>
              <a:endParaRPr lang="en-US"/>
            </a:p>
          </p:txBody>
        </p:sp>
        <p:sp>
          <p:nvSpPr>
            <p:cNvPr id="477289" name="Rectangle 105"/>
            <p:cNvSpPr>
              <a:spLocks noChangeArrowheads="1"/>
            </p:cNvSpPr>
            <p:nvPr/>
          </p:nvSpPr>
          <p:spPr bwMode="auto">
            <a:xfrm>
              <a:off x="5049" y="2830"/>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20%</a:t>
              </a:r>
              <a:endParaRPr lang="en-US"/>
            </a:p>
          </p:txBody>
        </p:sp>
        <p:sp>
          <p:nvSpPr>
            <p:cNvPr id="477290" name="Rectangle 106"/>
            <p:cNvSpPr>
              <a:spLocks noChangeArrowheads="1"/>
            </p:cNvSpPr>
            <p:nvPr/>
          </p:nvSpPr>
          <p:spPr bwMode="auto">
            <a:xfrm>
              <a:off x="5049" y="2533"/>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40%</a:t>
              </a:r>
              <a:endParaRPr lang="en-US"/>
            </a:p>
          </p:txBody>
        </p:sp>
        <p:sp>
          <p:nvSpPr>
            <p:cNvPr id="477291" name="Rectangle 107"/>
            <p:cNvSpPr>
              <a:spLocks noChangeArrowheads="1"/>
            </p:cNvSpPr>
            <p:nvPr/>
          </p:nvSpPr>
          <p:spPr bwMode="auto">
            <a:xfrm>
              <a:off x="5049" y="2231"/>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60%</a:t>
              </a:r>
              <a:endParaRPr lang="en-US"/>
            </a:p>
          </p:txBody>
        </p:sp>
        <p:sp>
          <p:nvSpPr>
            <p:cNvPr id="477292" name="Rectangle 108"/>
            <p:cNvSpPr>
              <a:spLocks noChangeArrowheads="1"/>
            </p:cNvSpPr>
            <p:nvPr/>
          </p:nvSpPr>
          <p:spPr bwMode="auto">
            <a:xfrm>
              <a:off x="5049" y="1934"/>
              <a:ext cx="208" cy="125"/>
            </a:xfrm>
            <a:prstGeom prst="rect">
              <a:avLst/>
            </a:prstGeom>
            <a:noFill/>
            <a:ln w="9525">
              <a:noFill/>
              <a:miter lim="800000"/>
              <a:headEnd/>
              <a:tailEnd/>
            </a:ln>
          </p:spPr>
          <p:txBody>
            <a:bodyPr wrap="none" lIns="0" tIns="0" rIns="0" bIns="0">
              <a:spAutoFit/>
            </a:bodyPr>
            <a:lstStyle/>
            <a:p>
              <a:r>
                <a:rPr lang="en-US" sz="1300" b="1">
                  <a:solidFill>
                    <a:srgbClr val="000000"/>
                  </a:solidFill>
                </a:rPr>
                <a:t>80%</a:t>
              </a:r>
              <a:endParaRPr lang="en-US"/>
            </a:p>
          </p:txBody>
        </p:sp>
        <p:sp>
          <p:nvSpPr>
            <p:cNvPr id="477293" name="Rectangle 109"/>
            <p:cNvSpPr>
              <a:spLocks noChangeArrowheads="1"/>
            </p:cNvSpPr>
            <p:nvPr/>
          </p:nvSpPr>
          <p:spPr bwMode="auto">
            <a:xfrm>
              <a:off x="5065" y="1632"/>
              <a:ext cx="266" cy="125"/>
            </a:xfrm>
            <a:prstGeom prst="rect">
              <a:avLst/>
            </a:prstGeom>
            <a:noFill/>
            <a:ln w="9525">
              <a:noFill/>
              <a:miter lim="800000"/>
              <a:headEnd/>
              <a:tailEnd/>
            </a:ln>
          </p:spPr>
          <p:txBody>
            <a:bodyPr wrap="none" lIns="0" tIns="0" rIns="0" bIns="0">
              <a:spAutoFit/>
            </a:bodyPr>
            <a:lstStyle/>
            <a:p>
              <a:r>
                <a:rPr lang="en-US" sz="1300" b="1">
                  <a:solidFill>
                    <a:srgbClr val="000000"/>
                  </a:solidFill>
                </a:rPr>
                <a:t>100%</a:t>
              </a:r>
              <a:endParaRPr lang="en-US"/>
            </a:p>
          </p:txBody>
        </p:sp>
        <p:sp>
          <p:nvSpPr>
            <p:cNvPr id="477193" name="Oval 9"/>
            <p:cNvSpPr>
              <a:spLocks noChangeArrowheads="1"/>
            </p:cNvSpPr>
            <p:nvPr/>
          </p:nvSpPr>
          <p:spPr bwMode="auto">
            <a:xfrm>
              <a:off x="1296" y="2106"/>
              <a:ext cx="1200" cy="1152"/>
            </a:xfrm>
            <a:prstGeom prst="ellipse">
              <a:avLst/>
            </a:prstGeom>
            <a:solidFill>
              <a:srgbClr val="CC3300">
                <a:alpha val="30000"/>
              </a:srgbClr>
            </a:solidFill>
            <a:ln w="9525" algn="ctr">
              <a:solidFill>
                <a:schemeClr val="bg1"/>
              </a:solidFill>
              <a:round/>
              <a:headEnd/>
              <a:tailEnd/>
            </a:ln>
            <a:effectLst/>
          </p:spPr>
          <p:txBody>
            <a:bodyPr wrap="none" anchor="ctr"/>
            <a:lstStyle/>
            <a:p>
              <a:endParaRPr lang="en-US"/>
            </a:p>
          </p:txBody>
        </p:sp>
        <p:sp>
          <p:nvSpPr>
            <p:cNvPr id="477195" name="AutoShape 11"/>
            <p:cNvSpPr>
              <a:spLocks/>
            </p:cNvSpPr>
            <p:nvPr/>
          </p:nvSpPr>
          <p:spPr bwMode="auto">
            <a:xfrm>
              <a:off x="2256" y="3618"/>
              <a:ext cx="2736" cy="384"/>
            </a:xfrm>
            <a:prstGeom prst="borderCallout1">
              <a:avLst>
                <a:gd name="adj1" fmla="val 18750"/>
                <a:gd name="adj2" fmla="val -1755"/>
                <a:gd name="adj3" fmla="val -101565"/>
                <a:gd name="adj4" fmla="val -16884"/>
              </a:avLst>
            </a:prstGeom>
            <a:solidFill>
              <a:schemeClr val="accent1">
                <a:lumMod val="20000"/>
                <a:lumOff val="80000"/>
              </a:schemeClr>
            </a:solidFill>
            <a:ln w="9525" algn="ctr">
              <a:solidFill>
                <a:srgbClr val="CC3300"/>
              </a:solidFill>
              <a:miter lim="800000"/>
              <a:headEnd/>
              <a:tailEnd/>
            </a:ln>
            <a:effectLst/>
          </p:spPr>
          <p:txBody>
            <a:bodyPr anchor="ctr"/>
            <a:lstStyle/>
            <a:p>
              <a:r>
                <a:rPr lang="en-US" sz="1600" b="1" dirty="0">
                  <a:solidFill>
                    <a:schemeClr val="tx1"/>
                  </a:solidFill>
                </a:rPr>
                <a:t>A, B &amp; C contribute to 80% of the errors</a:t>
              </a:r>
            </a:p>
          </p:txBody>
        </p:sp>
        <p:sp>
          <p:nvSpPr>
            <p:cNvPr id="477210" name="Line 26"/>
            <p:cNvSpPr>
              <a:spLocks noChangeShapeType="1"/>
            </p:cNvSpPr>
            <p:nvPr/>
          </p:nvSpPr>
          <p:spPr bwMode="auto">
            <a:xfrm flipH="1">
              <a:off x="2266" y="1969"/>
              <a:ext cx="2534" cy="0"/>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1" name="Line 27"/>
            <p:cNvSpPr>
              <a:spLocks noChangeShapeType="1"/>
            </p:cNvSpPr>
            <p:nvPr/>
          </p:nvSpPr>
          <p:spPr bwMode="auto">
            <a:xfrm>
              <a:off x="2274" y="1440"/>
              <a:ext cx="0" cy="1098"/>
            </a:xfrm>
            <a:prstGeom prst="line">
              <a:avLst/>
            </a:prstGeom>
            <a:noFill/>
            <a:ln w="12700">
              <a:solidFill>
                <a:schemeClr val="tx1"/>
              </a:solidFill>
              <a:prstDash val="dash"/>
              <a:round/>
              <a:headEnd type="none" w="sm" len="sm"/>
              <a:tailEnd type="none" w="sm" len="sm"/>
            </a:ln>
            <a:effectLst/>
          </p:spPr>
          <p:txBody>
            <a:bodyPr wrap="none" anchor="ctr"/>
            <a:lstStyle/>
            <a:p>
              <a:endParaRPr lang="en-US"/>
            </a:p>
          </p:txBody>
        </p:sp>
        <p:sp>
          <p:nvSpPr>
            <p:cNvPr id="477212" name="Rectangle 28"/>
            <p:cNvSpPr>
              <a:spLocks noChangeArrowheads="1"/>
            </p:cNvSpPr>
            <p:nvPr/>
          </p:nvSpPr>
          <p:spPr bwMode="auto">
            <a:xfrm>
              <a:off x="2791" y="2190"/>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Trivial Many </a:t>
              </a:r>
            </a:p>
          </p:txBody>
        </p:sp>
        <p:sp>
          <p:nvSpPr>
            <p:cNvPr id="477213" name="Rectangle 29"/>
            <p:cNvSpPr>
              <a:spLocks noChangeArrowheads="1"/>
            </p:cNvSpPr>
            <p:nvPr/>
          </p:nvSpPr>
          <p:spPr bwMode="auto">
            <a:xfrm>
              <a:off x="922" y="1467"/>
              <a:ext cx="1453" cy="193"/>
            </a:xfrm>
            <a:prstGeom prst="rect">
              <a:avLst/>
            </a:prstGeom>
            <a:noFill/>
            <a:ln w="9525">
              <a:noFill/>
              <a:miter lim="800000"/>
              <a:headEnd/>
              <a:tailEnd/>
            </a:ln>
            <a:effectLst/>
          </p:spPr>
          <p:txBody>
            <a:bodyPr lIns="92075" tIns="46038" rIns="92075" bIns="46038" anchor="ctr" anchorCtr="1"/>
            <a:lstStyle/>
            <a:p>
              <a:pPr algn="l"/>
              <a:r>
                <a:rPr lang="en-US" sz="1400" b="1" i="1">
                  <a:solidFill>
                    <a:srgbClr val="FF9900"/>
                  </a:solidFill>
                </a:rPr>
                <a:t>Vital Few</a:t>
              </a:r>
            </a:p>
          </p:txBody>
        </p:sp>
      </p:grpSp>
      <p:pic>
        <p:nvPicPr>
          <p:cNvPr id="91"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3" name="Rectangle 5"/>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Poka Yoke</a:t>
            </a:r>
            <a:endParaRPr lang="en-US" sz="2000" b="1">
              <a:solidFill>
                <a:srgbClr val="000000"/>
              </a:solidFill>
            </a:endParaRPr>
          </a:p>
        </p:txBody>
      </p:sp>
      <p:sp>
        <p:nvSpPr>
          <p:cNvPr id="427017" name="Rectangle 9"/>
          <p:cNvSpPr>
            <a:spLocks noChangeArrowheads="1"/>
          </p:cNvSpPr>
          <p:nvPr/>
        </p:nvSpPr>
        <p:spPr bwMode="hidden">
          <a:xfrm>
            <a:off x="0" y="1968500"/>
            <a:ext cx="9144000" cy="736600"/>
          </a:xfrm>
          <a:prstGeom prst="rect">
            <a:avLst/>
          </a:prstGeom>
          <a:solidFill>
            <a:schemeClr val="accent6">
              <a:lumMod val="50000"/>
              <a:alpha val="10001"/>
            </a:schemeClr>
          </a:solidFill>
          <a:ln w="9525">
            <a:noFill/>
            <a:miter lim="800000"/>
            <a:headEnd/>
            <a:tailEnd/>
          </a:ln>
        </p:spPr>
        <p:txBody>
          <a:bodyPr/>
          <a:lstStyle/>
          <a:p>
            <a:r>
              <a:rPr lang="en-US" sz="1700" dirty="0" smtClean="0"/>
              <a:t>Simple, failsafe methods which </a:t>
            </a:r>
            <a:r>
              <a:rPr lang="en-US" sz="1700" b="1" dirty="0" smtClean="0"/>
              <a:t>prevent mistakes</a:t>
            </a:r>
            <a:r>
              <a:rPr lang="en-US" sz="1700" dirty="0" smtClean="0"/>
              <a:t> from being made or from becoming defects.</a:t>
            </a:r>
            <a:endParaRPr lang="en-US" sz="1700" dirty="0">
              <a:solidFill>
                <a:schemeClr val="tx1"/>
              </a:solidFill>
              <a:latin typeface="Times New Roman" pitchFamily="18" charset="0"/>
            </a:endParaRPr>
          </a:p>
        </p:txBody>
      </p:sp>
      <p:sp>
        <p:nvSpPr>
          <p:cNvPr id="427019" name="Rectangle 11"/>
          <p:cNvSpPr>
            <a:spLocks noChangeArrowheads="1"/>
          </p:cNvSpPr>
          <p:nvPr/>
        </p:nvSpPr>
        <p:spPr bwMode="auto">
          <a:xfrm>
            <a:off x="0" y="2717800"/>
            <a:ext cx="9144000" cy="2070100"/>
          </a:xfrm>
          <a:prstGeom prst="rect">
            <a:avLst/>
          </a:prstGeom>
          <a:noFill/>
          <a:ln w="9525">
            <a:noFill/>
            <a:miter lim="800000"/>
            <a:headEnd/>
            <a:tailEnd/>
          </a:ln>
        </p:spPr>
        <p:txBody>
          <a:bodyPr/>
          <a:lstStyle/>
          <a:p>
            <a:pPr marL="342900" indent="-342900" algn="l" eaLnBrk="1" hangingPunct="1">
              <a:spcBef>
                <a:spcPct val="20000"/>
              </a:spcBef>
            </a:pPr>
            <a:r>
              <a:rPr lang="en-US" sz="1800" b="1" dirty="0">
                <a:solidFill>
                  <a:schemeClr val="tx1"/>
                </a:solidFill>
              </a:rPr>
              <a:t>What does a </a:t>
            </a:r>
            <a:r>
              <a:rPr lang="en-US" sz="1800" b="1" dirty="0" err="1">
                <a:solidFill>
                  <a:schemeClr val="tx1"/>
                </a:solidFill>
              </a:rPr>
              <a:t>Poka</a:t>
            </a:r>
            <a:r>
              <a:rPr lang="en-US" sz="1800" b="1" dirty="0">
                <a:solidFill>
                  <a:schemeClr val="tx1"/>
                </a:solidFill>
              </a:rPr>
              <a:t> Yoke do?</a:t>
            </a:r>
          </a:p>
          <a:p>
            <a:pPr marL="342900" indent="-342900" algn="l" eaLnBrk="1" hangingPunct="1">
              <a:spcBef>
                <a:spcPct val="20000"/>
              </a:spcBef>
              <a:buFontTx/>
              <a:buChar char="•"/>
            </a:pPr>
            <a:r>
              <a:rPr lang="en-US" sz="1800" dirty="0">
                <a:solidFill>
                  <a:schemeClr val="tx1"/>
                </a:solidFill>
              </a:rPr>
              <a:t>Eliminates the cause of an error at the source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as it is being made</a:t>
            </a:r>
            <a:r>
              <a:rPr lang="en-US" sz="1800" dirty="0" smtClean="0">
                <a:solidFill>
                  <a:schemeClr val="tx1"/>
                </a:solidFill>
              </a:rPr>
              <a:t>;</a:t>
            </a:r>
            <a:endParaRPr lang="en-US" sz="1800" dirty="0">
              <a:solidFill>
                <a:schemeClr val="tx1"/>
              </a:solidFill>
            </a:endParaRPr>
          </a:p>
          <a:p>
            <a:pPr marL="342900" indent="-342900" algn="l" eaLnBrk="1" hangingPunct="1">
              <a:spcBef>
                <a:spcPct val="20000"/>
              </a:spcBef>
              <a:buFontTx/>
              <a:buChar char="•"/>
            </a:pPr>
            <a:r>
              <a:rPr lang="en-US" sz="1800" dirty="0">
                <a:solidFill>
                  <a:schemeClr val="tx1"/>
                </a:solidFill>
              </a:rPr>
              <a:t>Detects an error soon after it has been made but before it </a:t>
            </a:r>
            <a:r>
              <a:rPr lang="en-US" sz="1800" dirty="0" smtClean="0">
                <a:solidFill>
                  <a:schemeClr val="tx1"/>
                </a:solidFill>
              </a:rPr>
              <a:t>reaches the </a:t>
            </a:r>
            <a:r>
              <a:rPr lang="en-US" sz="1800" dirty="0">
                <a:solidFill>
                  <a:schemeClr val="tx1"/>
                </a:solidFill>
              </a:rPr>
              <a:t>next operation.</a:t>
            </a:r>
          </a:p>
          <a:p>
            <a:pPr marL="342900" indent="-342900" algn="l" eaLnBrk="1" hangingPunct="1">
              <a:spcBef>
                <a:spcPct val="20000"/>
              </a:spcBef>
            </a:pPr>
            <a:endParaRPr lang="en-US" sz="1800" dirty="0">
              <a:solidFill>
                <a:schemeClr val="tx1"/>
              </a:solidFill>
            </a:endParaRPr>
          </a:p>
        </p:txBody>
      </p:sp>
      <p:sp>
        <p:nvSpPr>
          <p:cNvPr id="427020" name="Rectangle 12"/>
          <p:cNvSpPr>
            <a:spLocks noChangeArrowheads="1"/>
          </p:cNvSpPr>
          <p:nvPr/>
        </p:nvSpPr>
        <p:spPr bwMode="hidden">
          <a:xfrm>
            <a:off x="0" y="990600"/>
            <a:ext cx="9144000" cy="914400"/>
          </a:xfrm>
          <a:prstGeom prst="rect">
            <a:avLst/>
          </a:prstGeom>
          <a:solidFill>
            <a:schemeClr val="accent6">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427022" name="Rectangle 14"/>
          <p:cNvSpPr>
            <a:spLocks noChangeArrowheads="1"/>
          </p:cNvSpPr>
          <p:nvPr/>
        </p:nvSpPr>
        <p:spPr bwMode="auto">
          <a:xfrm>
            <a:off x="152400" y="1054100"/>
            <a:ext cx="4635500" cy="615553"/>
          </a:xfrm>
          <a:prstGeom prst="rect">
            <a:avLst/>
          </a:prstGeom>
          <a:noFill/>
          <a:ln w="9525">
            <a:noFill/>
            <a:miter lim="800000"/>
            <a:headEnd/>
            <a:tailEnd/>
          </a:ln>
          <a:effectLst/>
        </p:spPr>
        <p:txBody>
          <a:bodyPr wrap="square" tIns="0" bIns="0" anchor="ctr">
            <a:spAutoFit/>
          </a:bodyPr>
          <a:lstStyle/>
          <a:p>
            <a:pPr algn="l" eaLnBrk="1" hangingPunct="1"/>
            <a:r>
              <a:rPr lang="en-US" sz="2000" b="1" dirty="0" err="1">
                <a:solidFill>
                  <a:schemeClr val="tx1">
                    <a:lumMod val="95000"/>
                    <a:lumOff val="5000"/>
                  </a:schemeClr>
                </a:solidFill>
              </a:rPr>
              <a:t>Yokeru</a:t>
            </a:r>
            <a:r>
              <a:rPr lang="en-US" sz="2000" b="1" dirty="0">
                <a:solidFill>
                  <a:schemeClr val="tx1">
                    <a:lumMod val="95000"/>
                    <a:lumOff val="5000"/>
                  </a:schemeClr>
                </a:solidFill>
              </a:rPr>
              <a:t> – To prevent</a:t>
            </a:r>
          </a:p>
          <a:p>
            <a:pPr algn="l" eaLnBrk="1" hangingPunct="1"/>
            <a:r>
              <a:rPr lang="en-US" sz="2000" b="1" dirty="0" err="1">
                <a:solidFill>
                  <a:schemeClr val="tx1">
                    <a:lumMod val="95000"/>
                    <a:lumOff val="5000"/>
                  </a:schemeClr>
                </a:solidFill>
              </a:rPr>
              <a:t>Poka</a:t>
            </a:r>
            <a:r>
              <a:rPr lang="en-US" sz="2000" b="1" dirty="0">
                <a:solidFill>
                  <a:schemeClr val="tx1">
                    <a:lumMod val="95000"/>
                    <a:lumOff val="5000"/>
                  </a:schemeClr>
                </a:solidFill>
              </a:rPr>
              <a:t> – Inadvertent errors</a:t>
            </a:r>
          </a:p>
        </p:txBody>
      </p:sp>
      <p:pic>
        <p:nvPicPr>
          <p:cNvPr id="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pSp>
        <p:nvGrpSpPr>
          <p:cNvPr id="19" name="Group 18"/>
          <p:cNvGrpSpPr/>
          <p:nvPr/>
        </p:nvGrpSpPr>
        <p:grpSpPr>
          <a:xfrm>
            <a:off x="2844800" y="4622800"/>
            <a:ext cx="6248400" cy="1816101"/>
            <a:chOff x="144463" y="891550"/>
            <a:chExt cx="8694737" cy="2832878"/>
          </a:xfrm>
        </p:grpSpPr>
        <p:sp>
          <p:nvSpPr>
            <p:cNvPr id="13" name="Rectangle 2"/>
            <p:cNvSpPr>
              <a:spLocks noChangeArrowheads="1"/>
            </p:cNvSpPr>
            <p:nvPr/>
          </p:nvSpPr>
          <p:spPr bwMode="auto">
            <a:xfrm>
              <a:off x="6219825" y="1371600"/>
              <a:ext cx="2619375"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GB" sz="1400" b="1" dirty="0">
                  <a:solidFill>
                    <a:schemeClr val="tx1">
                      <a:lumMod val="95000"/>
                      <a:lumOff val="5000"/>
                    </a:schemeClr>
                  </a:solidFill>
                </a:rPr>
                <a:t>“Errors can be </a:t>
              </a:r>
            </a:p>
            <a:p>
              <a:pPr algn="ctr" eaLnBrk="1" hangingPunct="1"/>
              <a:r>
                <a:rPr lang="en-GB" sz="1400" b="1" dirty="0">
                  <a:solidFill>
                    <a:schemeClr val="tx1">
                      <a:lumMod val="95000"/>
                      <a:lumOff val="5000"/>
                    </a:schemeClr>
                  </a:solidFill>
                </a:rPr>
                <a:t>eliminated”</a:t>
              </a:r>
            </a:p>
          </p:txBody>
        </p:sp>
        <p:sp>
          <p:nvSpPr>
            <p:cNvPr id="14" name="Text Box 4"/>
            <p:cNvSpPr txBox="1">
              <a:spLocks noChangeArrowheads="1"/>
            </p:cNvSpPr>
            <p:nvPr/>
          </p:nvSpPr>
          <p:spPr bwMode="auto">
            <a:xfrm>
              <a:off x="144463" y="931170"/>
              <a:ext cx="1082288"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From:</a:t>
              </a:r>
            </a:p>
          </p:txBody>
        </p:sp>
        <p:sp>
          <p:nvSpPr>
            <p:cNvPr id="15" name="Text Box 5"/>
            <p:cNvSpPr txBox="1">
              <a:spLocks noChangeArrowheads="1"/>
            </p:cNvSpPr>
            <p:nvPr/>
          </p:nvSpPr>
          <p:spPr bwMode="auto">
            <a:xfrm>
              <a:off x="6078538" y="891550"/>
              <a:ext cx="712009" cy="480092"/>
            </a:xfrm>
            <a:prstGeom prst="rect">
              <a:avLst/>
            </a:prstGeom>
            <a:noFill/>
            <a:ln w="9525">
              <a:noFill/>
              <a:miter lim="800000"/>
              <a:headEnd/>
              <a:tailEnd/>
            </a:ln>
            <a:effectLst/>
          </p:spPr>
          <p:txBody>
            <a:bodyPr wrap="none" anchor="ctr">
              <a:spAutoFit/>
            </a:bodyPr>
            <a:lstStyle/>
            <a:p>
              <a:pPr eaLnBrk="1" hangingPunct="1"/>
              <a:r>
                <a:rPr lang="en-GB" sz="1400" b="1" dirty="0">
                  <a:solidFill>
                    <a:schemeClr val="tx1"/>
                  </a:solidFill>
                </a:rPr>
                <a:t>To</a:t>
              </a:r>
              <a:r>
                <a:rPr lang="en-GB" sz="1400" dirty="0">
                  <a:solidFill>
                    <a:schemeClr val="tx1"/>
                  </a:solidFill>
                </a:rPr>
                <a:t>:</a:t>
              </a:r>
            </a:p>
          </p:txBody>
        </p:sp>
        <p:sp>
          <p:nvSpPr>
            <p:cNvPr id="16" name="Rectangle 58"/>
            <p:cNvSpPr>
              <a:spLocks noChangeArrowheads="1"/>
            </p:cNvSpPr>
            <p:nvPr/>
          </p:nvSpPr>
          <p:spPr bwMode="auto">
            <a:xfrm>
              <a:off x="228600" y="1371600"/>
              <a:ext cx="2667000" cy="9794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GB" sz="1400" dirty="0">
                  <a:solidFill>
                    <a:srgbClr val="CC3300"/>
                  </a:solidFill>
                </a:rPr>
                <a:t>“Errors are </a:t>
              </a:r>
            </a:p>
            <a:p>
              <a:pPr algn="ctr" eaLnBrk="1" hangingPunct="1"/>
              <a:r>
                <a:rPr lang="en-GB" sz="1400" dirty="0">
                  <a:solidFill>
                    <a:srgbClr val="CC3300"/>
                  </a:solidFill>
                </a:rPr>
                <a:t>inevitable!”</a:t>
              </a:r>
            </a:p>
          </p:txBody>
        </p:sp>
        <p:sp>
          <p:nvSpPr>
            <p:cNvPr id="17" name="AutoShape 64"/>
            <p:cNvSpPr>
              <a:spLocks noChangeArrowheads="1"/>
            </p:cNvSpPr>
            <p:nvPr/>
          </p:nvSpPr>
          <p:spPr bwMode="auto">
            <a:xfrm>
              <a:off x="3264439" y="1322857"/>
              <a:ext cx="25146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2"/>
            </a:solidFill>
            <a:ln w="9525" algn="ctr">
              <a:solidFill>
                <a:schemeClr val="bg1"/>
              </a:solidFill>
              <a:miter lim="800000"/>
              <a:headEnd/>
              <a:tailEnd/>
            </a:ln>
            <a:effectLst/>
          </p:spPr>
          <p:txBody>
            <a:bodyPr wrap="none" anchor="ctr"/>
            <a:lstStyle/>
            <a:p>
              <a:endParaRPr lang="en-US" sz="1400"/>
            </a:p>
          </p:txBody>
        </p:sp>
        <p:sp>
          <p:nvSpPr>
            <p:cNvPr id="18" name="AutoShape 63"/>
            <p:cNvSpPr>
              <a:spLocks noChangeArrowheads="1"/>
            </p:cNvSpPr>
            <p:nvPr/>
          </p:nvSpPr>
          <p:spPr bwMode="auto">
            <a:xfrm>
              <a:off x="2371165" y="1584913"/>
              <a:ext cx="4170646" cy="2139515"/>
            </a:xfrm>
            <a:prstGeom prst="irregularSeal2">
              <a:avLst/>
            </a:prstGeom>
            <a:solidFill>
              <a:srgbClr val="FF0000">
                <a:alpha val="39999"/>
              </a:srgbClr>
            </a:solidFill>
            <a:ln w="9525" algn="ctr">
              <a:solidFill>
                <a:schemeClr val="bg1"/>
              </a:solidFill>
              <a:miter lim="800000"/>
              <a:headEnd/>
              <a:tailEnd/>
            </a:ln>
            <a:effectLst/>
          </p:spPr>
          <p:txBody>
            <a:bodyPr wrap="none" anchor="ctr"/>
            <a:lstStyle/>
            <a:p>
              <a:pPr algn="ctr" eaLnBrk="1" hangingPunct="1">
                <a:spcBef>
                  <a:spcPct val="20000"/>
                </a:spcBef>
              </a:pPr>
              <a:r>
                <a:rPr lang="en-GB" sz="1400" b="1" dirty="0">
                  <a:solidFill>
                    <a:schemeClr val="tx1"/>
                  </a:solidFill>
                </a:rPr>
                <a:t>Paradigm shift </a:t>
              </a:r>
            </a:p>
            <a:p>
              <a:pPr algn="ctr" eaLnBrk="1" hangingPunct="1">
                <a:spcBef>
                  <a:spcPct val="20000"/>
                </a:spcBef>
              </a:pPr>
              <a:r>
                <a:rPr lang="en-GB" sz="1400" b="1" dirty="0"/>
                <a:t>i</a:t>
              </a:r>
              <a:r>
                <a:rPr lang="en-GB" sz="1400" b="1" dirty="0" smtClean="0">
                  <a:solidFill>
                    <a:schemeClr val="tx1"/>
                  </a:solidFill>
                </a:rPr>
                <a:t>n </a:t>
              </a:r>
              <a:r>
                <a:rPr lang="en-GB" sz="1400" b="1" dirty="0">
                  <a:solidFill>
                    <a:schemeClr val="tx1"/>
                  </a:solidFill>
                </a:rPr>
                <a:t>thinking </a:t>
              </a:r>
              <a:endParaRPr lang="en-GB" sz="1400" b="1" dirty="0" smtClean="0">
                <a:solidFill>
                  <a:schemeClr val="tx1"/>
                </a:solidFill>
              </a:endParaRPr>
            </a:p>
            <a:p>
              <a:pPr algn="ctr" eaLnBrk="1" hangingPunct="1">
                <a:spcBef>
                  <a:spcPct val="20000"/>
                </a:spcBef>
              </a:pPr>
              <a:r>
                <a:rPr lang="en-GB" sz="1400" b="1" dirty="0" smtClean="0">
                  <a:solidFill>
                    <a:schemeClr val="tx1"/>
                  </a:solidFill>
                </a:rPr>
                <a:t>required</a:t>
              </a:r>
              <a:endParaRPr lang="en-US" sz="1400" b="1" dirty="0">
                <a:solidFill>
                  <a:schemeClr val="tx1"/>
                </a:solidFill>
              </a:endParaRPr>
            </a:p>
          </p:txBody>
        </p:sp>
      </p:gr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29" t="7638" r="31046" b="57571"/>
          <a:stretch/>
        </p:blipFill>
        <p:spPr bwMode="auto">
          <a:xfrm>
            <a:off x="1453305" y="2844980"/>
            <a:ext cx="6066458" cy="25450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861" t="20335" r="55445" b="45573"/>
          <a:stretch/>
        </p:blipFill>
        <p:spPr bwMode="auto">
          <a:xfrm>
            <a:off x="2628050" y="3064586"/>
            <a:ext cx="4253828" cy="24938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76" y="3142427"/>
            <a:ext cx="229552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000"/>
                                  </p:stCondLst>
                                  <p:childTnLst>
                                    <p:animEffect transition="out" filter="fade">
                                      <p:cBhvr>
                                        <p:cTn id="6" dur="3000" tmFilter="0, 0; .2, .5; .8, .5; 1, 0"/>
                                        <p:tgtEl>
                                          <p:spTgt spid="427019">
                                            <p:txEl>
                                              <p:pRg st="1" end="1"/>
                                            </p:txEl>
                                          </p:spTgt>
                                        </p:tgtEl>
                                      </p:cBhvr>
                                    </p:animEffect>
                                    <p:animScale>
                                      <p:cBhvr>
                                        <p:cTn id="7" dur="1500" autoRev="1" fill="hold"/>
                                        <p:tgtEl>
                                          <p:spTgt spid="427019">
                                            <p:txEl>
                                              <p:pRg st="1" end="1"/>
                                            </p:txEl>
                                          </p:spTgt>
                                        </p:tgtEl>
                                      </p:cBhvr>
                                      <p:by x="105000" y="105000"/>
                                    </p:animScale>
                                  </p:childTnLst>
                                </p:cTn>
                              </p:par>
                            </p:childTnLst>
                          </p:cTn>
                        </p:par>
                        <p:par>
                          <p:cTn id="8" fill="hold">
                            <p:stCondLst>
                              <p:cond delay="10000"/>
                            </p:stCondLst>
                            <p:childTnLst>
                              <p:par>
                                <p:cTn id="9" presetID="10" presetClass="entr" presetSubtype="0" fill="hold" nodeType="afterEffect">
                                  <p:stCondLst>
                                    <p:cond delay="500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218"/>
                                        </p:tgtEl>
                                      </p:cBhvr>
                                    </p:animEffect>
                                    <p:set>
                                      <p:cBhvr>
                                        <p:cTn id="16" dur="1" fill="hold">
                                          <p:stCondLst>
                                            <p:cond delay="499"/>
                                          </p:stCondLst>
                                        </p:cTn>
                                        <p:tgtEl>
                                          <p:spTgt spid="9218"/>
                                        </p:tgtEl>
                                        <p:attrNameLst>
                                          <p:attrName>style.visibility</p:attrName>
                                        </p:attrNameLst>
                                      </p:cBhvr>
                                      <p:to>
                                        <p:strVal val="hidden"/>
                                      </p:to>
                                    </p:set>
                                  </p:childTnLst>
                                </p:cTn>
                              </p:par>
                            </p:childTnLst>
                          </p:cTn>
                        </p:par>
                        <p:par>
                          <p:cTn id="17" fill="hold">
                            <p:stCondLst>
                              <p:cond delay="500"/>
                            </p:stCondLst>
                            <p:childTnLst>
                              <p:par>
                                <p:cTn id="18" presetID="26" presetClass="emph" presetSubtype="0" fill="hold" nodeType="afterEffect">
                                  <p:stCondLst>
                                    <p:cond delay="5000"/>
                                  </p:stCondLst>
                                  <p:childTnLst>
                                    <p:animEffect transition="out" filter="fade">
                                      <p:cBhvr>
                                        <p:cTn id="19" dur="3000" tmFilter="0, 0; .2, .5; .8, .5; 1, 0"/>
                                        <p:tgtEl>
                                          <p:spTgt spid="427019">
                                            <p:txEl>
                                              <p:pRg st="2" end="2"/>
                                            </p:txEl>
                                          </p:spTgt>
                                        </p:tgtEl>
                                      </p:cBhvr>
                                    </p:animEffect>
                                    <p:animScale>
                                      <p:cBhvr>
                                        <p:cTn id="20" dur="1500" autoRev="1" fill="hold"/>
                                        <p:tgtEl>
                                          <p:spTgt spid="427019">
                                            <p:txEl>
                                              <p:pRg st="2" end="2"/>
                                            </p:txEl>
                                          </p:spTgt>
                                        </p:tgtEl>
                                      </p:cBhvr>
                                      <p:by x="105000" y="105000"/>
                                    </p:animScale>
                                  </p:childTnLst>
                                </p:cTn>
                              </p:par>
                            </p:childTnLst>
                          </p:cTn>
                        </p:par>
                        <p:par>
                          <p:cTn id="21" fill="hold">
                            <p:stCondLst>
                              <p:cond delay="8500"/>
                            </p:stCondLst>
                            <p:childTnLst>
                              <p:par>
                                <p:cTn id="22" presetID="10" presetClass="entr" presetSubtype="0" fill="hold" nodeType="afterEffect">
                                  <p:stCondLst>
                                    <p:cond delay="5000"/>
                                  </p:stCondLst>
                                  <p:childTnLst>
                                    <p:set>
                                      <p:cBhvr>
                                        <p:cTn id="23" dur="1" fill="hold">
                                          <p:stCondLst>
                                            <p:cond delay="0"/>
                                          </p:stCondLst>
                                        </p:cTn>
                                        <p:tgtEl>
                                          <p:spTgt spid="9220"/>
                                        </p:tgtEl>
                                        <p:attrNameLst>
                                          <p:attrName>style.visibility</p:attrName>
                                        </p:attrNameLst>
                                      </p:cBhvr>
                                      <p:to>
                                        <p:strVal val="visible"/>
                                      </p:to>
                                    </p:set>
                                    <p:animEffect transition="in" filter="fade">
                                      <p:cBhvr>
                                        <p:cTn id="24" dur="500"/>
                                        <p:tgtEl>
                                          <p:spTgt spid="92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20"/>
                                        </p:tgtEl>
                                      </p:cBhvr>
                                    </p:animEffect>
                                    <p:set>
                                      <p:cBhvr>
                                        <p:cTn id="29" dur="1" fill="hold">
                                          <p:stCondLst>
                                            <p:cond delay="499"/>
                                          </p:stCondLst>
                                        </p:cTn>
                                        <p:tgtEl>
                                          <p:spTgt spid="9220"/>
                                        </p:tgtEl>
                                        <p:attrNameLst>
                                          <p:attrName>style.visibility</p:attrName>
                                        </p:attrNameLst>
                                      </p:cBhvr>
                                      <p:to>
                                        <p:strVal val="hidden"/>
                                      </p:to>
                                    </p:set>
                                  </p:childTnLst>
                                </p:cTn>
                              </p:par>
                            </p:childTnLst>
                          </p:cTn>
                        </p:par>
                        <p:par>
                          <p:cTn id="30" fill="hold">
                            <p:stCondLst>
                              <p:cond delay="500"/>
                            </p:stCondLst>
                            <p:childTnLst>
                              <p:par>
                                <p:cTn id="31" presetID="26" presetClass="emph" presetSubtype="0" fill="hold" nodeType="afterEffect">
                                  <p:stCondLst>
                                    <p:cond delay="5000"/>
                                  </p:stCondLst>
                                  <p:childTnLst>
                                    <p:animEffect transition="out" filter="fade">
                                      <p:cBhvr>
                                        <p:cTn id="32" dur="3000" tmFilter="0, 0; .2, .5; .8, .5; 1, 0"/>
                                        <p:tgtEl>
                                          <p:spTgt spid="427019">
                                            <p:txEl>
                                              <p:pRg st="3" end="3"/>
                                            </p:txEl>
                                          </p:spTgt>
                                        </p:tgtEl>
                                      </p:cBhvr>
                                    </p:animEffect>
                                    <p:animScale>
                                      <p:cBhvr>
                                        <p:cTn id="33" dur="1500" autoRev="1" fill="hold"/>
                                        <p:tgtEl>
                                          <p:spTgt spid="427019">
                                            <p:txEl>
                                              <p:pRg st="3" end="3"/>
                                            </p:txEl>
                                          </p:spTgt>
                                        </p:tgtEl>
                                      </p:cBhvr>
                                      <p:by x="105000" y="105000"/>
                                    </p:animScale>
                                  </p:childTnLst>
                                </p:cTn>
                              </p:par>
                            </p:childTnLst>
                          </p:cTn>
                        </p:par>
                        <p:par>
                          <p:cTn id="34" fill="hold">
                            <p:stCondLst>
                              <p:cond delay="8500"/>
                            </p:stCondLst>
                            <p:childTnLst>
                              <p:par>
                                <p:cTn id="35" presetID="10" presetClass="entr" presetSubtype="0" fill="hold" nodeType="afterEffect">
                                  <p:stCondLst>
                                    <p:cond delay="5000"/>
                                  </p:stCondLst>
                                  <p:childTnLst>
                                    <p:set>
                                      <p:cBhvr>
                                        <p:cTn id="36" dur="1" fill="hold">
                                          <p:stCondLst>
                                            <p:cond delay="0"/>
                                          </p:stCondLst>
                                        </p:cTn>
                                        <p:tgtEl>
                                          <p:spTgt spid="9221"/>
                                        </p:tgtEl>
                                        <p:attrNameLst>
                                          <p:attrName>style.visibility</p:attrName>
                                        </p:attrNameLst>
                                      </p:cBhvr>
                                      <p:to>
                                        <p:strVal val="visible"/>
                                      </p:to>
                                    </p:set>
                                    <p:animEffect transition="in" filter="fade">
                                      <p:cBhvr>
                                        <p:cTn id="3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35" name="Rectangle 11"/>
          <p:cNvSpPr>
            <a:spLocks noChangeArrowheads="1"/>
          </p:cNvSpPr>
          <p:nvPr/>
        </p:nvSpPr>
        <p:spPr bwMode="hidden">
          <a:xfrm>
            <a:off x="0" y="5867400"/>
            <a:ext cx="9144000" cy="5334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5434" name="Text Box 10"/>
          <p:cNvSpPr txBox="1">
            <a:spLocks noChangeArrowheads="1"/>
          </p:cNvSpPr>
          <p:nvPr/>
        </p:nvSpPr>
        <p:spPr bwMode="auto">
          <a:xfrm>
            <a:off x="279400" y="5927725"/>
            <a:ext cx="9347200" cy="369332"/>
          </a:xfrm>
          <a:prstGeom prst="rect">
            <a:avLst/>
          </a:prstGeom>
          <a:noFill/>
          <a:ln w="9525">
            <a:noFill/>
            <a:miter lim="800000"/>
            <a:headEnd/>
            <a:tailEnd/>
          </a:ln>
          <a:effectLst/>
        </p:spPr>
        <p:txBody>
          <a:bodyPr wrap="square">
            <a:spAutoFit/>
          </a:bodyPr>
          <a:lstStyle/>
          <a:p>
            <a:pPr eaLnBrk="1" hangingPunct="1">
              <a:spcBef>
                <a:spcPct val="50000"/>
              </a:spcBef>
            </a:pPr>
            <a:r>
              <a:rPr lang="en-US" sz="1800" b="1" dirty="0">
                <a:solidFill>
                  <a:srgbClr val="CC0000"/>
                </a:solidFill>
              </a:rPr>
              <a:t>TAKT time is often called the </a:t>
            </a:r>
            <a:r>
              <a:rPr lang="en-US" sz="1800" b="1" dirty="0" smtClean="0">
                <a:solidFill>
                  <a:srgbClr val="CC0000"/>
                </a:solidFill>
              </a:rPr>
              <a:t>heartbeat </a:t>
            </a:r>
            <a:r>
              <a:rPr lang="en-US" sz="1800" b="1" dirty="0">
                <a:solidFill>
                  <a:srgbClr val="CC0000"/>
                </a:solidFill>
              </a:rPr>
              <a:t>of production</a:t>
            </a:r>
          </a:p>
        </p:txBody>
      </p:sp>
      <p:sp>
        <p:nvSpPr>
          <p:cNvPr id="615429" name="Rectangle 5"/>
          <p:cNvSpPr>
            <a:spLocks noChangeArrowheads="1"/>
          </p:cNvSpPr>
          <p:nvPr/>
        </p:nvSpPr>
        <p:spPr bwMode="hidden">
          <a:xfrm>
            <a:off x="0" y="990600"/>
            <a:ext cx="9144000" cy="914400"/>
          </a:xfrm>
          <a:prstGeom prst="rect">
            <a:avLst/>
          </a:prstGeom>
          <a:solidFill>
            <a:schemeClr val="accent2">
              <a:lumMod val="40000"/>
              <a:lumOff val="60000"/>
            </a:schemeClr>
          </a:solidFill>
          <a:ln w="9525">
            <a:noFill/>
            <a:miter lim="800000"/>
            <a:headEnd/>
            <a:tailEnd/>
          </a:ln>
        </p:spPr>
        <p:txBody>
          <a:bodyPr/>
          <a:lstStyle/>
          <a:p>
            <a:pPr algn="ctr"/>
            <a:r>
              <a:rPr lang="en-US" sz="2000" b="1" dirty="0" smtClean="0"/>
              <a:t>TAKT time</a:t>
            </a:r>
            <a:r>
              <a:rPr lang="en-US" sz="2000" dirty="0" smtClean="0"/>
              <a:t> is the </a:t>
            </a:r>
            <a:r>
              <a:rPr lang="en-US" sz="2000" b="1" dirty="0" smtClean="0"/>
              <a:t>rate </a:t>
            </a:r>
            <a:r>
              <a:rPr lang="en-US" sz="2000" dirty="0" smtClean="0"/>
              <a:t>at which a process should be producing, in order to meet the customer’s demand. </a:t>
            </a:r>
          </a:p>
          <a:p>
            <a:pPr algn="ctr" eaLnBrk="1" hangingPunct="1"/>
            <a:endParaRPr lang="en-US" sz="2000" dirty="0">
              <a:solidFill>
                <a:schemeClr val="tx1"/>
              </a:solidFill>
              <a:latin typeface="Times New Roman" pitchFamily="18" charset="0"/>
            </a:endParaRPr>
          </a:p>
        </p:txBody>
      </p:sp>
      <p:sp>
        <p:nvSpPr>
          <p:cNvPr id="615428" name="Rectangle 4"/>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a:t>
            </a:r>
          </a:p>
        </p:txBody>
      </p:sp>
      <p:sp>
        <p:nvSpPr>
          <p:cNvPr id="615433" name="Rectangle 9"/>
          <p:cNvSpPr>
            <a:spLocks noChangeArrowheads="1"/>
          </p:cNvSpPr>
          <p:nvPr/>
        </p:nvSpPr>
        <p:spPr bwMode="auto">
          <a:xfrm>
            <a:off x="457200" y="2133600"/>
            <a:ext cx="6045200" cy="1143000"/>
          </a:xfrm>
          <a:prstGeom prst="rect">
            <a:avLst/>
          </a:prstGeom>
          <a:noFill/>
          <a:ln w="9525">
            <a:noFill/>
            <a:miter lim="800000"/>
            <a:headEnd/>
            <a:tailEnd/>
          </a:ln>
        </p:spPr>
        <p:txBody>
          <a:bodyPr/>
          <a:lstStyle/>
          <a:p>
            <a:pPr marL="342900" indent="-342900" eaLnBrk="1" hangingPunct="1">
              <a:spcBef>
                <a:spcPct val="20000"/>
              </a:spcBef>
            </a:pPr>
            <a:r>
              <a:rPr lang="en-US" sz="1600" b="1" i="1" dirty="0">
                <a:solidFill>
                  <a:schemeClr val="tx1"/>
                </a:solidFill>
              </a:rPr>
              <a:t>TAKT time = Available time for production per day    </a:t>
            </a:r>
          </a:p>
          <a:p>
            <a:pPr marL="342900" indent="-342900" eaLnBrk="1" hangingPunct="1">
              <a:spcBef>
                <a:spcPct val="20000"/>
              </a:spcBef>
            </a:pPr>
            <a:r>
              <a:rPr lang="en-US" sz="1600" b="1" i="1" dirty="0">
                <a:solidFill>
                  <a:schemeClr val="tx1"/>
                </a:solidFill>
              </a:rPr>
              <a:t>		      Customer demand per day </a:t>
            </a:r>
          </a:p>
        </p:txBody>
      </p:sp>
      <p:sp>
        <p:nvSpPr>
          <p:cNvPr id="615436" name="Line 12"/>
          <p:cNvSpPr>
            <a:spLocks noChangeShapeType="1"/>
          </p:cNvSpPr>
          <p:nvPr/>
        </p:nvSpPr>
        <p:spPr bwMode="auto">
          <a:xfrm>
            <a:off x="1752600" y="2438399"/>
            <a:ext cx="4610100" cy="45719"/>
          </a:xfrm>
          <a:prstGeom prst="line">
            <a:avLst/>
          </a:prstGeom>
          <a:noFill/>
          <a:ln w="38100">
            <a:solidFill>
              <a:srgbClr val="003399"/>
            </a:solidFill>
            <a:round/>
            <a:headEnd/>
            <a:tailEnd/>
          </a:ln>
          <a:effectLst/>
        </p:spPr>
        <p:txBody>
          <a:bodyPr wrap="none" anchor="ctr"/>
          <a:lstStyle/>
          <a:p>
            <a:endParaRPr lang="en-US"/>
          </a:p>
        </p:txBody>
      </p:sp>
      <p:pic>
        <p:nvPicPr>
          <p:cNvPr id="615437" name="Picture 13"/>
          <p:cNvPicPr>
            <a:picLocks noChangeAspect="1" noChangeArrowheads="1"/>
          </p:cNvPicPr>
          <p:nvPr/>
        </p:nvPicPr>
        <p:blipFill>
          <a:blip r:embed="rId2"/>
          <a:srcRect/>
          <a:stretch>
            <a:fillRect/>
          </a:stretch>
        </p:blipFill>
        <p:spPr bwMode="auto">
          <a:xfrm>
            <a:off x="4151313" y="2743200"/>
            <a:ext cx="4992687" cy="3028950"/>
          </a:xfrm>
          <a:prstGeom prst="rect">
            <a:avLst/>
          </a:prstGeom>
          <a:noFill/>
          <a:ln w="9525" algn="ctr">
            <a:noFill/>
            <a:miter lim="800000"/>
            <a:headEnd/>
            <a:tailEnd/>
          </a:ln>
          <a:effectLst/>
        </p:spPr>
      </p:pic>
      <p:sp>
        <p:nvSpPr>
          <p:cNvPr id="615438" name="Oval 14"/>
          <p:cNvSpPr>
            <a:spLocks noChangeArrowheads="1"/>
          </p:cNvSpPr>
          <p:nvPr/>
        </p:nvSpPr>
        <p:spPr bwMode="auto">
          <a:xfrm>
            <a:off x="4724400" y="3810000"/>
            <a:ext cx="1981200" cy="1828800"/>
          </a:xfrm>
          <a:prstGeom prst="ellipse">
            <a:avLst/>
          </a:prstGeom>
          <a:solidFill>
            <a:srgbClr val="FF0000">
              <a:alpha val="20000"/>
            </a:srgbClr>
          </a:solidFill>
          <a:ln w="9525" algn="ctr">
            <a:solidFill>
              <a:schemeClr val="bg1"/>
            </a:solidFill>
            <a:round/>
            <a:headEnd/>
            <a:tailEnd/>
          </a:ln>
          <a:effectLst/>
        </p:spPr>
        <p:txBody>
          <a:bodyPr wrap="none" anchor="ctr"/>
          <a:lstStyle/>
          <a:p>
            <a:endParaRPr lang="en-US"/>
          </a:p>
        </p:txBody>
      </p:sp>
      <p:sp>
        <p:nvSpPr>
          <p:cNvPr id="615439" name="AutoShape 15"/>
          <p:cNvSpPr>
            <a:spLocks/>
          </p:cNvSpPr>
          <p:nvPr/>
        </p:nvSpPr>
        <p:spPr bwMode="auto">
          <a:xfrm>
            <a:off x="63500" y="4092575"/>
            <a:ext cx="3886200" cy="914400"/>
          </a:xfrm>
          <a:prstGeom prst="borderCallout1">
            <a:avLst>
              <a:gd name="adj1" fmla="val 108333"/>
              <a:gd name="adj2" fmla="val 2940"/>
              <a:gd name="adj3" fmla="val 108333"/>
              <a:gd name="adj4" fmla="val 97957"/>
            </a:avLst>
          </a:prstGeom>
          <a:solidFill>
            <a:schemeClr val="accent2">
              <a:lumMod val="40000"/>
              <a:lumOff val="60000"/>
            </a:schemeClr>
          </a:solidFill>
          <a:ln w="9525" algn="ctr">
            <a:solidFill>
              <a:schemeClr val="tx1"/>
            </a:solidFill>
            <a:miter lim="800000"/>
            <a:headEnd/>
            <a:tailEnd/>
          </a:ln>
          <a:effectLst/>
        </p:spPr>
        <p:txBody>
          <a:bodyPr anchor="ctr"/>
          <a:lstStyle/>
          <a:p>
            <a:r>
              <a:rPr lang="en-US" sz="1500" dirty="0">
                <a:solidFill>
                  <a:schemeClr val="tx1"/>
                </a:solidFill>
              </a:rPr>
              <a:t>The process will not meet customer demand </a:t>
            </a:r>
            <a:r>
              <a:rPr lang="en-US" sz="1500" b="1" dirty="0">
                <a:solidFill>
                  <a:schemeClr val="tx1"/>
                </a:solidFill>
              </a:rPr>
              <a:t>if Cycle Time is greater than TAKT time</a:t>
            </a:r>
            <a:r>
              <a:rPr lang="en-US" sz="1500" dirty="0">
                <a:solidFill>
                  <a:schemeClr val="tx1"/>
                </a:solidFill>
              </a:rPr>
              <a:t>….cause for</a:t>
            </a:r>
            <a:r>
              <a:rPr lang="en-US" sz="1500" b="1" dirty="0">
                <a:solidFill>
                  <a:schemeClr val="tx1"/>
                </a:solidFill>
              </a:rPr>
              <a:t> </a:t>
            </a:r>
            <a:r>
              <a:rPr lang="en-US" sz="1500" b="1" dirty="0">
                <a:solidFill>
                  <a:srgbClr val="FF0000"/>
                </a:solidFill>
              </a:rPr>
              <a:t>ALARM</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6" name="Rectangle 4"/>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TAKT Time Calculation Example</a:t>
            </a:r>
          </a:p>
        </p:txBody>
      </p:sp>
      <p:pic>
        <p:nvPicPr>
          <p:cNvPr id="627749" name="Picture 37"/>
          <p:cNvPicPr>
            <a:picLocks noChangeAspect="1" noChangeArrowheads="1"/>
          </p:cNvPicPr>
          <p:nvPr/>
        </p:nvPicPr>
        <p:blipFill>
          <a:blip r:embed="rId2"/>
          <a:srcRect/>
          <a:stretch>
            <a:fillRect/>
          </a:stretch>
        </p:blipFill>
        <p:spPr bwMode="auto">
          <a:xfrm>
            <a:off x="6324600" y="2590800"/>
            <a:ext cx="2819400" cy="2282825"/>
          </a:xfrm>
          <a:prstGeom prst="rect">
            <a:avLst/>
          </a:prstGeom>
          <a:noFill/>
          <a:ln w="9525" algn="ctr">
            <a:noFill/>
            <a:miter lim="800000"/>
            <a:headEnd/>
            <a:tailEnd/>
          </a:ln>
          <a:effectLst/>
        </p:spPr>
      </p:pic>
      <p:sp>
        <p:nvSpPr>
          <p:cNvPr id="627744" name="AutoShape 32"/>
          <p:cNvSpPr>
            <a:spLocks noChangeArrowheads="1"/>
          </p:cNvSpPr>
          <p:nvPr/>
        </p:nvSpPr>
        <p:spPr bwMode="auto">
          <a:xfrm>
            <a:off x="0" y="1143000"/>
            <a:ext cx="9144000" cy="5029200"/>
          </a:xfrm>
          <a:prstGeom prst="foldedCorner">
            <a:avLst>
              <a:gd name="adj" fmla="val 6528"/>
            </a:avLst>
          </a:prstGeom>
          <a:solidFill>
            <a:schemeClr val="accent2">
              <a:alpha val="10001"/>
            </a:schemeClr>
          </a:solidFill>
          <a:ln w="9525">
            <a:solidFill>
              <a:schemeClr val="bg1"/>
            </a:solidFill>
            <a:round/>
            <a:headEnd/>
            <a:tailEnd/>
          </a:ln>
          <a:effectLst/>
        </p:spPr>
        <p:txBody>
          <a:bodyPr wrap="none" anchor="ctr"/>
          <a:lstStyle/>
          <a:p>
            <a:endParaRPr lang="en-US"/>
          </a:p>
        </p:txBody>
      </p:sp>
      <p:sp>
        <p:nvSpPr>
          <p:cNvPr id="627729" name="Rectangle 3"/>
          <p:cNvSpPr>
            <a:spLocks noChangeArrowheads="1"/>
          </p:cNvSpPr>
          <p:nvPr/>
        </p:nvSpPr>
        <p:spPr bwMode="auto">
          <a:xfrm>
            <a:off x="639763" y="2355850"/>
            <a:ext cx="8199437" cy="688975"/>
          </a:xfrm>
          <a:prstGeom prst="rect">
            <a:avLst/>
          </a:prstGeom>
          <a:noFill/>
          <a:ln w="9525">
            <a:noFill/>
            <a:miter lim="800000"/>
            <a:headEnd/>
            <a:tailEnd/>
          </a:ln>
        </p:spPr>
        <p:txBody>
          <a:bodyPr lIns="0" tIns="0" rIns="0" bIns="0"/>
          <a:lstStyle/>
          <a:p>
            <a:pPr marL="2346325" indent="-2346325" algn="l">
              <a:spcBef>
                <a:spcPct val="20000"/>
              </a:spcBef>
              <a:tabLst>
                <a:tab pos="2117725" algn="l"/>
              </a:tabLst>
            </a:pPr>
            <a:r>
              <a:rPr lang="en-US" sz="1800" dirty="0">
                <a:solidFill>
                  <a:srgbClr val="000066"/>
                </a:solidFill>
              </a:rPr>
              <a:t>Available time   =	1 shift x 9 hours – (2) 15-min. breaks – (1)  30 minute </a:t>
            </a:r>
            <a:r>
              <a:rPr lang="en-US" sz="1800" dirty="0" smtClean="0">
                <a:solidFill>
                  <a:srgbClr val="000066"/>
                </a:solidFill>
              </a:rPr>
              <a:t>lunch =  </a:t>
            </a:r>
            <a:r>
              <a:rPr lang="en-US" sz="1800" dirty="0">
                <a:solidFill>
                  <a:srgbClr val="000066"/>
                </a:solidFill>
              </a:rPr>
              <a:t>480 minutes/day</a:t>
            </a:r>
          </a:p>
        </p:txBody>
      </p:sp>
      <p:sp>
        <p:nvSpPr>
          <p:cNvPr id="627731" name="Rectangle 14"/>
          <p:cNvSpPr>
            <a:spLocks noChangeArrowheads="1"/>
          </p:cNvSpPr>
          <p:nvPr/>
        </p:nvSpPr>
        <p:spPr bwMode="auto">
          <a:xfrm>
            <a:off x="2724150" y="1066800"/>
            <a:ext cx="4667250" cy="822325"/>
          </a:xfrm>
          <a:prstGeom prst="rect">
            <a:avLst/>
          </a:prstGeom>
          <a:noFill/>
          <a:ln w="9525">
            <a:noFill/>
            <a:miter lim="800000"/>
            <a:headEnd/>
            <a:tailEnd/>
          </a:ln>
        </p:spPr>
        <p:txBody>
          <a:bodyPr wrap="none" lIns="92075" tIns="46038" rIns="92075" bIns="46038">
            <a:spAutoFit/>
          </a:bodyPr>
          <a:lstStyle/>
          <a:p>
            <a:pPr>
              <a:lnSpc>
                <a:spcPct val="120000"/>
              </a:lnSpc>
            </a:pPr>
            <a:r>
              <a:rPr lang="en-US" sz="2000" b="1">
                <a:solidFill>
                  <a:srgbClr val="A50021"/>
                </a:solidFill>
              </a:rPr>
              <a:t>Available time for production per day</a:t>
            </a:r>
          </a:p>
          <a:p>
            <a:pPr>
              <a:lnSpc>
                <a:spcPct val="120000"/>
              </a:lnSpc>
            </a:pPr>
            <a:r>
              <a:rPr lang="en-US" sz="2000" b="1">
                <a:solidFill>
                  <a:srgbClr val="A50021"/>
                </a:solidFill>
              </a:rPr>
              <a:t>Customer Demand in that Time</a:t>
            </a:r>
          </a:p>
        </p:txBody>
      </p:sp>
      <p:sp>
        <p:nvSpPr>
          <p:cNvPr id="627733" name="Rectangle 16"/>
          <p:cNvSpPr>
            <a:spLocks noChangeArrowheads="1"/>
          </p:cNvSpPr>
          <p:nvPr/>
        </p:nvSpPr>
        <p:spPr bwMode="auto">
          <a:xfrm>
            <a:off x="533400" y="1311275"/>
            <a:ext cx="1952625" cy="396875"/>
          </a:xfrm>
          <a:prstGeom prst="rect">
            <a:avLst/>
          </a:prstGeom>
          <a:noFill/>
          <a:ln w="9525">
            <a:noFill/>
            <a:miter lim="800000"/>
            <a:headEnd/>
            <a:tailEnd/>
          </a:ln>
        </p:spPr>
        <p:txBody>
          <a:bodyPr wrap="none" lIns="92075" tIns="46038" rIns="92075" bIns="46038">
            <a:spAutoFit/>
          </a:bodyPr>
          <a:lstStyle/>
          <a:p>
            <a:pPr algn="l"/>
            <a:r>
              <a:rPr lang="en-US" sz="2000" b="1">
                <a:solidFill>
                  <a:srgbClr val="A50021"/>
                </a:solidFill>
              </a:rPr>
              <a:t>TAKT Time    =</a:t>
            </a:r>
          </a:p>
        </p:txBody>
      </p:sp>
      <p:sp>
        <p:nvSpPr>
          <p:cNvPr id="627735" name="Rectangle 18"/>
          <p:cNvSpPr>
            <a:spLocks noChangeArrowheads="1"/>
          </p:cNvSpPr>
          <p:nvPr/>
        </p:nvSpPr>
        <p:spPr bwMode="auto">
          <a:xfrm>
            <a:off x="685800" y="3170238"/>
            <a:ext cx="6691313" cy="868362"/>
          </a:xfrm>
          <a:prstGeom prst="rect">
            <a:avLst/>
          </a:prstGeom>
          <a:noFill/>
          <a:ln w="9525">
            <a:noFill/>
            <a:miter lim="800000"/>
            <a:headEnd/>
            <a:tailEnd/>
          </a:ln>
        </p:spPr>
        <p:txBody>
          <a:bodyPr lIns="0" tIns="0" rIns="0" bIns="0"/>
          <a:lstStyle/>
          <a:p>
            <a:pPr algn="l">
              <a:tabLst>
                <a:tab pos="1708150" algn="l"/>
                <a:tab pos="3136900" algn="ctr"/>
                <a:tab pos="4565650" algn="l"/>
              </a:tabLst>
            </a:pPr>
            <a:r>
              <a:rPr lang="en-US" sz="1800" dirty="0" smtClean="0">
                <a:solidFill>
                  <a:srgbClr val="000066"/>
                </a:solidFill>
              </a:rPr>
              <a:t>Customer  DD      </a:t>
            </a:r>
            <a:r>
              <a:rPr lang="en-US" sz="1800" dirty="0">
                <a:solidFill>
                  <a:srgbClr val="000066"/>
                </a:solidFill>
              </a:rPr>
              <a:t>	</a:t>
            </a:r>
            <a:r>
              <a:rPr lang="en-US" sz="1800" dirty="0" smtClean="0">
                <a:solidFill>
                  <a:srgbClr val="000066"/>
                </a:solidFill>
              </a:rPr>
              <a:t> 960 </a:t>
            </a:r>
            <a:r>
              <a:rPr lang="en-US" sz="1800" dirty="0">
                <a:solidFill>
                  <a:srgbClr val="000066"/>
                </a:solidFill>
              </a:rPr>
              <a:t>units/month</a:t>
            </a:r>
          </a:p>
          <a:p>
            <a:pPr algn="l">
              <a:lnSpc>
                <a:spcPct val="55000"/>
              </a:lnSpc>
              <a:tabLst>
                <a:tab pos="1708150" algn="l"/>
                <a:tab pos="3136900" algn="ctr"/>
                <a:tab pos="4565650" algn="l"/>
              </a:tabLst>
            </a:pPr>
            <a:r>
              <a:rPr lang="en-US" sz="1800" dirty="0">
                <a:solidFill>
                  <a:srgbClr val="000066"/>
                </a:solidFill>
              </a:rPr>
              <a:t>             </a:t>
            </a:r>
            <a:r>
              <a:rPr lang="en-US" sz="1800" dirty="0" smtClean="0">
                <a:solidFill>
                  <a:srgbClr val="000066"/>
                </a:solidFill>
              </a:rPr>
              <a:t>             = </a:t>
            </a:r>
            <a:r>
              <a:rPr lang="en-US" sz="1800" dirty="0">
                <a:solidFill>
                  <a:srgbClr val="000066"/>
                </a:solidFill>
              </a:rPr>
              <a:t>	                         </a:t>
            </a:r>
            <a:r>
              <a:rPr lang="en-US" sz="1800" dirty="0" smtClean="0">
                <a:solidFill>
                  <a:srgbClr val="000066"/>
                </a:solidFill>
              </a:rPr>
              <a:t>          </a:t>
            </a:r>
            <a:r>
              <a:rPr lang="en-US" sz="1800" dirty="0">
                <a:solidFill>
                  <a:srgbClr val="000066"/>
                </a:solidFill>
              </a:rPr>
              <a:t>=   48 </a:t>
            </a:r>
            <a:r>
              <a:rPr lang="en-US" sz="1800" dirty="0" smtClean="0">
                <a:solidFill>
                  <a:srgbClr val="000066"/>
                </a:solidFill>
              </a:rPr>
              <a:t>units</a:t>
            </a:r>
            <a:endParaRPr lang="en-US" sz="1800" dirty="0">
              <a:solidFill>
                <a:srgbClr val="000066"/>
              </a:solidFill>
            </a:endParaRPr>
          </a:p>
          <a:p>
            <a:pPr algn="l">
              <a:lnSpc>
                <a:spcPct val="55000"/>
              </a:lnSpc>
              <a:tabLst>
                <a:tab pos="1708150" algn="l"/>
                <a:tab pos="3136900" algn="ctr"/>
                <a:tab pos="4565650" algn="l"/>
              </a:tabLst>
            </a:pPr>
            <a:r>
              <a:rPr lang="en-US" sz="1800" dirty="0" smtClean="0">
                <a:solidFill>
                  <a:srgbClr val="000066"/>
                </a:solidFill>
              </a:rPr>
              <a:t>Units/ day</a:t>
            </a:r>
            <a:r>
              <a:rPr lang="en-US" sz="1800" dirty="0">
                <a:solidFill>
                  <a:srgbClr val="000066"/>
                </a:solidFill>
              </a:rPr>
              <a:t>		</a:t>
            </a:r>
            <a:r>
              <a:rPr lang="en-US" sz="1800" dirty="0" smtClean="0">
                <a:solidFill>
                  <a:srgbClr val="000066"/>
                </a:solidFill>
              </a:rPr>
              <a:t>    20 </a:t>
            </a:r>
            <a:r>
              <a:rPr lang="en-US" sz="1800" dirty="0">
                <a:solidFill>
                  <a:srgbClr val="000066"/>
                </a:solidFill>
              </a:rPr>
              <a:t>days/month</a:t>
            </a:r>
          </a:p>
        </p:txBody>
      </p:sp>
      <p:sp>
        <p:nvSpPr>
          <p:cNvPr id="627738" name="Rectangle 21"/>
          <p:cNvSpPr>
            <a:spLocks noChangeArrowheads="1"/>
          </p:cNvSpPr>
          <p:nvPr/>
        </p:nvSpPr>
        <p:spPr bwMode="auto">
          <a:xfrm>
            <a:off x="685800" y="4062413"/>
            <a:ext cx="6724650" cy="7381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800" dirty="0">
                <a:solidFill>
                  <a:srgbClr val="000066"/>
                </a:solidFill>
              </a:rPr>
              <a:t>	         480 minutes/day</a:t>
            </a:r>
          </a:p>
          <a:p>
            <a:pPr algn="l">
              <a:lnSpc>
                <a:spcPct val="55000"/>
              </a:lnSpc>
              <a:tabLst>
                <a:tab pos="1600200" algn="l"/>
                <a:tab pos="3543300" algn="ctr"/>
                <a:tab pos="4335463" algn="l"/>
              </a:tabLst>
            </a:pPr>
            <a:r>
              <a:rPr lang="en-US" sz="1800" dirty="0">
                <a:solidFill>
                  <a:srgbClr val="000066"/>
                </a:solidFill>
              </a:rPr>
              <a:t>TAKT time        = 	                                      =   </a:t>
            </a:r>
            <a:r>
              <a:rPr lang="en-US" sz="1800" dirty="0">
                <a:solidFill>
                  <a:schemeClr val="tx1"/>
                </a:solidFill>
              </a:rPr>
              <a:t>10 </a:t>
            </a:r>
            <a:endParaRPr lang="en-US" sz="1800" dirty="0" smtClean="0">
              <a:solidFill>
                <a:schemeClr val="tx1"/>
              </a:solidFill>
            </a:endParaRPr>
          </a:p>
          <a:p>
            <a:pPr algn="l">
              <a:lnSpc>
                <a:spcPct val="55000"/>
              </a:lnSpc>
              <a:tabLst>
                <a:tab pos="1600200" algn="l"/>
                <a:tab pos="3543300" algn="ctr"/>
                <a:tab pos="4335463" algn="l"/>
              </a:tabLst>
            </a:pPr>
            <a:endParaRPr lang="en-US" sz="1800" dirty="0" smtClean="0"/>
          </a:p>
          <a:p>
            <a:pPr algn="l">
              <a:lnSpc>
                <a:spcPct val="55000"/>
              </a:lnSpc>
              <a:tabLst>
                <a:tab pos="1600200" algn="l"/>
                <a:tab pos="3543300" algn="ctr"/>
                <a:tab pos="4335463" algn="l"/>
              </a:tabLst>
            </a:pPr>
            <a:r>
              <a:rPr lang="en-US" sz="1800" dirty="0" smtClean="0">
                <a:solidFill>
                  <a:srgbClr val="000066"/>
                </a:solidFill>
              </a:rPr>
              <a:t>minutes/unit</a:t>
            </a:r>
            <a:r>
              <a:rPr lang="en-US" sz="1800" dirty="0">
                <a:solidFill>
                  <a:srgbClr val="000066"/>
                </a:solidFill>
              </a:rPr>
              <a:t>	            48 units/day</a:t>
            </a:r>
          </a:p>
        </p:txBody>
      </p:sp>
      <p:sp>
        <p:nvSpPr>
          <p:cNvPr id="627741" name="Line 29"/>
          <p:cNvSpPr>
            <a:spLocks noChangeShapeType="1"/>
          </p:cNvSpPr>
          <p:nvPr/>
        </p:nvSpPr>
        <p:spPr bwMode="auto">
          <a:xfrm>
            <a:off x="2740025" y="1524000"/>
            <a:ext cx="4651375" cy="0"/>
          </a:xfrm>
          <a:prstGeom prst="line">
            <a:avLst/>
          </a:prstGeom>
          <a:noFill/>
          <a:ln w="38100">
            <a:solidFill>
              <a:srgbClr val="003399"/>
            </a:solidFill>
            <a:round/>
            <a:headEnd/>
            <a:tailEnd/>
          </a:ln>
          <a:effectLst/>
        </p:spPr>
        <p:txBody>
          <a:bodyPr wrap="none" anchor="ctr"/>
          <a:lstStyle/>
          <a:p>
            <a:endParaRPr lang="en-US"/>
          </a:p>
        </p:txBody>
      </p:sp>
      <p:sp>
        <p:nvSpPr>
          <p:cNvPr id="627742" name="Line 30"/>
          <p:cNvSpPr>
            <a:spLocks noChangeShapeType="1"/>
          </p:cNvSpPr>
          <p:nvPr/>
        </p:nvSpPr>
        <p:spPr bwMode="auto">
          <a:xfrm>
            <a:off x="2971800" y="3505200"/>
            <a:ext cx="1752600" cy="0"/>
          </a:xfrm>
          <a:prstGeom prst="line">
            <a:avLst/>
          </a:prstGeom>
          <a:noFill/>
          <a:ln w="38100">
            <a:solidFill>
              <a:srgbClr val="003399"/>
            </a:solidFill>
            <a:round/>
            <a:headEnd/>
            <a:tailEnd/>
          </a:ln>
          <a:effectLst/>
        </p:spPr>
        <p:txBody>
          <a:bodyPr wrap="none" anchor="ctr"/>
          <a:lstStyle/>
          <a:p>
            <a:endParaRPr lang="en-US"/>
          </a:p>
        </p:txBody>
      </p:sp>
      <p:sp>
        <p:nvSpPr>
          <p:cNvPr id="627743" name="Line 31"/>
          <p:cNvSpPr>
            <a:spLocks noChangeShapeType="1"/>
          </p:cNvSpPr>
          <p:nvPr/>
        </p:nvSpPr>
        <p:spPr bwMode="auto">
          <a:xfrm>
            <a:off x="2895600" y="4343400"/>
            <a:ext cx="1752600" cy="0"/>
          </a:xfrm>
          <a:prstGeom prst="line">
            <a:avLst/>
          </a:prstGeom>
          <a:noFill/>
          <a:ln w="38100">
            <a:solidFill>
              <a:srgbClr val="003399"/>
            </a:solidFill>
            <a:round/>
            <a:headEnd/>
            <a:tailEnd/>
          </a:ln>
          <a:effectLst/>
        </p:spPr>
        <p:txBody>
          <a:bodyPr wrap="none" anchor="ctr"/>
          <a:lstStyle/>
          <a:p>
            <a:endParaRPr lang="en-US"/>
          </a:p>
        </p:txBody>
      </p:sp>
      <p:sp>
        <p:nvSpPr>
          <p:cNvPr id="627751" name="Rectangle 21"/>
          <p:cNvSpPr>
            <a:spLocks noChangeArrowheads="1"/>
          </p:cNvSpPr>
          <p:nvPr/>
        </p:nvSpPr>
        <p:spPr bwMode="auto">
          <a:xfrm>
            <a:off x="673100" y="4926013"/>
            <a:ext cx="8470900" cy="725487"/>
          </a:xfrm>
          <a:prstGeom prst="rect">
            <a:avLst/>
          </a:prstGeom>
          <a:noFill/>
          <a:ln w="9525">
            <a:noFill/>
            <a:miter lim="800000"/>
            <a:headEnd/>
            <a:tailEnd/>
          </a:ln>
        </p:spPr>
        <p:txBody>
          <a:bodyPr lIns="0" tIns="0" rIns="0" bIns="0"/>
          <a:lstStyle/>
          <a:p>
            <a:pPr algn="l">
              <a:tabLst>
                <a:tab pos="1600200" algn="l"/>
                <a:tab pos="3543300" algn="ctr"/>
                <a:tab pos="4335463" algn="l"/>
              </a:tabLst>
            </a:pPr>
            <a:r>
              <a:rPr lang="en-US" sz="1600" dirty="0">
                <a:solidFill>
                  <a:srgbClr val="000066"/>
                </a:solidFill>
              </a:rPr>
              <a:t>	       </a:t>
            </a:r>
          </a:p>
          <a:p>
            <a:pPr algn="l">
              <a:tabLst>
                <a:tab pos="1600200" algn="l"/>
                <a:tab pos="3543300" algn="ctr"/>
                <a:tab pos="4335463" algn="l"/>
              </a:tabLst>
            </a:pPr>
            <a:r>
              <a:rPr lang="en-US" sz="1600" dirty="0">
                <a:solidFill>
                  <a:schemeClr val="tx1"/>
                </a:solidFill>
              </a:rPr>
              <a:t>Therefore, </a:t>
            </a:r>
            <a:endParaRPr lang="en-US" sz="1600" dirty="0" smtClean="0">
              <a:solidFill>
                <a:schemeClr val="tx1"/>
              </a:solidFill>
            </a:endParaRP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12 minutes, process will </a:t>
            </a:r>
            <a:r>
              <a:rPr lang="en-US" sz="1600" b="1" dirty="0">
                <a:solidFill>
                  <a:schemeClr val="tx1"/>
                </a:solidFill>
              </a:rPr>
              <a:t>not</a:t>
            </a:r>
            <a:r>
              <a:rPr lang="en-US" sz="1600" dirty="0">
                <a:solidFill>
                  <a:schemeClr val="tx1"/>
                </a:solidFill>
              </a:rPr>
              <a:t> meet customers demand</a:t>
            </a:r>
          </a:p>
          <a:p>
            <a:pPr>
              <a:tabLst>
                <a:tab pos="1600200" algn="l"/>
                <a:tab pos="3543300" algn="ctr"/>
                <a:tab pos="4335463" algn="l"/>
              </a:tabLst>
            </a:pPr>
            <a:r>
              <a:rPr lang="en-US" sz="1600" dirty="0" smtClean="0"/>
              <a:t>Cycle Time = 10 minutes, process is </a:t>
            </a:r>
            <a:r>
              <a:rPr lang="en-US" sz="1600" b="1" dirty="0" smtClean="0"/>
              <a:t>on</a:t>
            </a:r>
            <a:r>
              <a:rPr lang="en-US" sz="1600" dirty="0" smtClean="0"/>
              <a:t> schedule to meet customers demand</a:t>
            </a:r>
          </a:p>
          <a:p>
            <a:pPr algn="l">
              <a:tabLst>
                <a:tab pos="1600200" algn="l"/>
                <a:tab pos="3543300" algn="ctr"/>
                <a:tab pos="4335463" algn="l"/>
              </a:tabLst>
            </a:pPr>
            <a:r>
              <a:rPr lang="en-US" sz="1600" dirty="0" smtClean="0">
                <a:solidFill>
                  <a:schemeClr val="tx1"/>
                </a:solidFill>
              </a:rPr>
              <a:t>Cycle </a:t>
            </a:r>
            <a:r>
              <a:rPr lang="en-US" sz="1600" dirty="0">
                <a:solidFill>
                  <a:schemeClr val="tx1"/>
                </a:solidFill>
              </a:rPr>
              <a:t>Time = 8 minutes, process is </a:t>
            </a:r>
            <a:r>
              <a:rPr lang="en-US" sz="1600" b="1" dirty="0" smtClean="0">
                <a:solidFill>
                  <a:schemeClr val="tx1"/>
                </a:solidFill>
              </a:rPr>
              <a:t>before </a:t>
            </a:r>
            <a:r>
              <a:rPr lang="en-US" sz="1600" b="1" dirty="0">
                <a:solidFill>
                  <a:schemeClr val="tx1"/>
                </a:solidFill>
              </a:rPr>
              <a:t>schedule</a:t>
            </a:r>
            <a:r>
              <a:rPr lang="en-US" sz="1600" dirty="0">
                <a:solidFill>
                  <a:schemeClr val="tx1"/>
                </a:solidFill>
              </a:rPr>
              <a:t> to meet customers demand</a:t>
            </a:r>
            <a:r>
              <a:rPr lang="en-US" sz="1600" dirty="0">
                <a:solidFill>
                  <a:srgbClr val="000066"/>
                </a:solidFill>
              </a:rPr>
              <a:t> </a:t>
            </a: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81" name="Rectangle 9"/>
          <p:cNvSpPr>
            <a:spLocks noChangeArrowheads="1"/>
          </p:cNvSpPr>
          <p:nvPr/>
        </p:nvSpPr>
        <p:spPr bwMode="hidden">
          <a:xfrm>
            <a:off x="0" y="5715000"/>
            <a:ext cx="9144000" cy="685800"/>
          </a:xfrm>
          <a:prstGeom prst="rect">
            <a:avLst/>
          </a:prstGeom>
          <a:solidFill>
            <a:schemeClr val="accent2">
              <a:lumMod val="50000"/>
              <a:alpha val="10001"/>
            </a:scheme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17474" name="Rectangle 2"/>
          <p:cNvSpPr>
            <a:spLocks noChangeArrowheads="1"/>
          </p:cNvSpPr>
          <p:nvPr/>
        </p:nvSpPr>
        <p:spPr bwMode="auto">
          <a:xfrm>
            <a:off x="177800" y="266700"/>
            <a:ext cx="7696200" cy="609600"/>
          </a:xfrm>
          <a:prstGeom prst="rect">
            <a:avLst/>
          </a:prstGeom>
          <a:noFill/>
          <a:ln w="9525">
            <a:noFill/>
            <a:miter lim="800000"/>
            <a:headEnd/>
            <a:tailEnd/>
          </a:ln>
          <a:effectLst/>
        </p:spPr>
        <p:txBody>
          <a:bodyPr anchor="ctr"/>
          <a:lstStyle/>
          <a:p>
            <a:pPr algn="l" eaLnBrk="1" hangingPunct="1"/>
            <a:r>
              <a:rPr lang="en-US" sz="2800" b="1" dirty="0" err="1">
                <a:solidFill>
                  <a:srgbClr val="000000"/>
                </a:solidFill>
              </a:rPr>
              <a:t>Kanban</a:t>
            </a:r>
            <a:endParaRPr lang="en-US" sz="2800" b="1" dirty="0">
              <a:solidFill>
                <a:srgbClr val="000000"/>
              </a:solidFill>
            </a:endParaRPr>
          </a:p>
        </p:txBody>
      </p:sp>
      <p:sp>
        <p:nvSpPr>
          <p:cNvPr id="617477" name="Rectangle 5"/>
          <p:cNvSpPr>
            <a:spLocks noChangeArrowheads="1"/>
          </p:cNvSpPr>
          <p:nvPr/>
        </p:nvSpPr>
        <p:spPr bwMode="hidden">
          <a:xfrm>
            <a:off x="0" y="990600"/>
            <a:ext cx="9144000" cy="1143000"/>
          </a:xfrm>
          <a:prstGeom prst="rect">
            <a:avLst/>
          </a:prstGeom>
          <a:solidFill>
            <a:schemeClr val="accent2">
              <a:lumMod val="40000"/>
              <a:lumOff val="60000"/>
              <a:alpha val="10001"/>
            </a:schemeClr>
          </a:solidFill>
          <a:ln w="9525">
            <a:noFill/>
            <a:miter lim="800000"/>
            <a:headEnd/>
            <a:tailEnd/>
          </a:ln>
        </p:spPr>
        <p:txBody>
          <a:bodyPr/>
          <a:lstStyle/>
          <a:p>
            <a:r>
              <a:rPr lang="en-US" sz="2000" b="1" dirty="0" smtClean="0">
                <a:solidFill>
                  <a:srgbClr val="2D5B89"/>
                </a:solidFill>
              </a:rPr>
              <a:t>Kan – Signal</a:t>
            </a:r>
          </a:p>
          <a:p>
            <a:r>
              <a:rPr lang="en-US" sz="2000" b="1" dirty="0" smtClean="0">
                <a:solidFill>
                  <a:srgbClr val="2D5B89"/>
                </a:solidFill>
              </a:rPr>
              <a:t>Ban – Cards</a:t>
            </a:r>
          </a:p>
          <a:p>
            <a:pPr>
              <a:spcBef>
                <a:spcPct val="20000"/>
              </a:spcBef>
            </a:pPr>
            <a:r>
              <a:rPr lang="en-US" sz="1700" b="1" dirty="0" err="1" smtClean="0"/>
              <a:t>Kanban</a:t>
            </a:r>
            <a:r>
              <a:rPr lang="en-US" sz="1700" b="1" dirty="0" smtClean="0"/>
              <a:t> </a:t>
            </a:r>
            <a:r>
              <a:rPr lang="en-US" sz="1700" dirty="0" smtClean="0"/>
              <a:t>is a signaling system. It uses cards to signal the need for an item.</a:t>
            </a:r>
          </a:p>
          <a:p>
            <a:pPr algn="l" eaLnBrk="1" hangingPunct="1"/>
            <a:endParaRPr lang="en-US" sz="2400" dirty="0">
              <a:solidFill>
                <a:schemeClr val="tx1"/>
              </a:solidFill>
              <a:latin typeface="Times New Roman" pitchFamily="18" charset="0"/>
            </a:endParaRPr>
          </a:p>
        </p:txBody>
      </p:sp>
      <p:sp>
        <p:nvSpPr>
          <p:cNvPr id="617480" name="Text Box 8"/>
          <p:cNvSpPr txBox="1">
            <a:spLocks noChangeArrowheads="1"/>
          </p:cNvSpPr>
          <p:nvPr/>
        </p:nvSpPr>
        <p:spPr bwMode="auto">
          <a:xfrm>
            <a:off x="0" y="5715000"/>
            <a:ext cx="9144000" cy="701675"/>
          </a:xfrm>
          <a:prstGeom prst="rect">
            <a:avLst/>
          </a:prstGeom>
          <a:noFill/>
          <a:ln w="9525">
            <a:noFill/>
            <a:miter lim="800000"/>
            <a:headEnd/>
            <a:tailEnd/>
          </a:ln>
          <a:effectLst/>
        </p:spPr>
        <p:txBody>
          <a:bodyPr>
            <a:spAutoFit/>
          </a:bodyPr>
          <a:lstStyle/>
          <a:p>
            <a:pPr eaLnBrk="1" hangingPunct="1">
              <a:spcBef>
                <a:spcPct val="50000"/>
              </a:spcBef>
            </a:pPr>
            <a:r>
              <a:rPr lang="en-US" sz="2000" dirty="0">
                <a:solidFill>
                  <a:schemeClr val="tx1">
                    <a:lumMod val="95000"/>
                    <a:lumOff val="5000"/>
                  </a:schemeClr>
                </a:solidFill>
              </a:rPr>
              <a:t>Different systems can be used instead of cards like</a:t>
            </a:r>
            <a:r>
              <a:rPr lang="en-US" sz="2000" b="1" dirty="0">
                <a:solidFill>
                  <a:schemeClr val="tx1">
                    <a:lumMod val="95000"/>
                    <a:lumOff val="5000"/>
                  </a:schemeClr>
                </a:solidFill>
              </a:rPr>
              <a:t> flags, lights, emails, post its or macros</a:t>
            </a:r>
          </a:p>
        </p:txBody>
      </p:sp>
      <p:sp>
        <p:nvSpPr>
          <p:cNvPr id="617488" name="Rectangle 16"/>
          <p:cNvSpPr>
            <a:spLocks noChangeArrowheads="1"/>
          </p:cNvSpPr>
          <p:nvPr/>
        </p:nvSpPr>
        <p:spPr bwMode="auto">
          <a:xfrm>
            <a:off x="5334000" y="4964942"/>
            <a:ext cx="3657600" cy="6858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1600" b="1" dirty="0" smtClean="0">
                <a:solidFill>
                  <a:schemeClr val="tx1"/>
                </a:solidFill>
              </a:rPr>
              <a:t>Flagging mails </a:t>
            </a:r>
            <a:r>
              <a:rPr lang="en-US" sz="1600" b="1" dirty="0">
                <a:solidFill>
                  <a:schemeClr val="tx1"/>
                </a:solidFill>
              </a:rPr>
              <a:t>to </a:t>
            </a:r>
            <a:r>
              <a:rPr lang="en-US" sz="1600" b="1" dirty="0" smtClean="0">
                <a:solidFill>
                  <a:schemeClr val="tx1"/>
                </a:solidFill>
              </a:rPr>
              <a:t>prioritize work </a:t>
            </a:r>
            <a:endParaRPr lang="en-US" sz="1600" b="1" dirty="0">
              <a:solidFill>
                <a:schemeClr val="tx1"/>
              </a:solidFill>
            </a:endParaRPr>
          </a:p>
        </p:txBody>
      </p:sp>
      <p:sp>
        <p:nvSpPr>
          <p:cNvPr id="617489" name="Rectangle 17"/>
          <p:cNvSpPr>
            <a:spLocks noChangeArrowheads="1"/>
          </p:cNvSpPr>
          <p:nvPr/>
        </p:nvSpPr>
        <p:spPr bwMode="auto">
          <a:xfrm>
            <a:off x="533400" y="4648200"/>
            <a:ext cx="3886200" cy="990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n-US" sz="1500" b="1" dirty="0" smtClean="0">
                <a:solidFill>
                  <a:schemeClr val="tx1"/>
                </a:solidFill>
              </a:rPr>
              <a:t>Status on </a:t>
            </a:r>
            <a:r>
              <a:rPr lang="en-US" sz="1500" b="1" dirty="0" err="1" smtClean="0">
                <a:solidFill>
                  <a:schemeClr val="tx1"/>
                </a:solidFill>
              </a:rPr>
              <a:t>Lync</a:t>
            </a:r>
            <a:r>
              <a:rPr lang="en-US" sz="1500" b="1" dirty="0" smtClean="0">
                <a:solidFill>
                  <a:schemeClr val="tx1"/>
                </a:solidFill>
              </a:rPr>
              <a:t> uses </a:t>
            </a:r>
            <a:r>
              <a:rPr lang="en-US" sz="1500" b="1" dirty="0" err="1">
                <a:solidFill>
                  <a:schemeClr val="tx1"/>
                </a:solidFill>
              </a:rPr>
              <a:t>kanbans</a:t>
            </a:r>
            <a:r>
              <a:rPr lang="en-US" sz="1500" b="1" dirty="0">
                <a:solidFill>
                  <a:schemeClr val="tx1"/>
                </a:solidFill>
              </a:rPr>
              <a:t> with a color </a:t>
            </a:r>
          </a:p>
          <a:p>
            <a:r>
              <a:rPr lang="en-US" sz="1500" b="1" dirty="0">
                <a:solidFill>
                  <a:schemeClr val="tx1"/>
                </a:solidFill>
              </a:rPr>
              <a:t>coded signaling mechanism</a:t>
            </a:r>
          </a:p>
        </p:txBody>
      </p:sp>
      <p:pic>
        <p:nvPicPr>
          <p:cNvPr id="12" name="Picture 3"/>
          <p:cNvPicPr>
            <a:picLocks noChangeAspect="1" noChangeArrowheads="1"/>
          </p:cNvPicPr>
          <p:nvPr/>
        </p:nvPicPr>
        <p:blipFill>
          <a:blip r:embed="rId2"/>
          <a:srcRect/>
          <a:stretch>
            <a:fillRect/>
          </a:stretch>
        </p:blipFill>
        <p:spPr bwMode="auto">
          <a:xfrm>
            <a:off x="7174230" y="6502400"/>
            <a:ext cx="1969770" cy="304800"/>
          </a:xfrm>
          <a:prstGeom prst="rect">
            <a:avLst/>
          </a:prstGeom>
          <a:noFill/>
          <a:ln w="9525">
            <a:noFill/>
            <a:miter lim="800000"/>
            <a:headEnd/>
            <a:tailEnd/>
          </a:ln>
          <a:effectLst/>
        </p:spPr>
      </p:pic>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476" b="26979"/>
          <a:stretch/>
        </p:blipFill>
        <p:spPr bwMode="auto">
          <a:xfrm>
            <a:off x="1122855" y="2145249"/>
            <a:ext cx="2298497" cy="2362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909" t="18442" r="28224" b="51402"/>
          <a:stretch/>
        </p:blipFill>
        <p:spPr bwMode="auto">
          <a:xfrm>
            <a:off x="4123386" y="2133600"/>
            <a:ext cx="4572000" cy="2205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bwMode="auto">
          <a:xfrm>
            <a:off x="1122855" y="2756079"/>
            <a:ext cx="693066"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
        <p:nvSpPr>
          <p:cNvPr id="15" name="Rounded Rectangle 14"/>
          <p:cNvSpPr/>
          <p:nvPr/>
        </p:nvSpPr>
        <p:spPr bwMode="auto">
          <a:xfrm>
            <a:off x="8348852" y="2588038"/>
            <a:ext cx="346533" cy="1751527"/>
          </a:xfrm>
          <a:prstGeom prst="roundRect">
            <a:avLst/>
          </a:prstGeom>
          <a:noFill/>
          <a:ln w="28575">
            <a:solidFill>
              <a:srgbClr val="FF33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411" y="2133599"/>
            <a:ext cx="4224271" cy="251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8000"/>
                                  </p:stCondLst>
                                  <p:childTnLst>
                                    <p:set>
                                      <p:cBhvr>
                                        <p:cTn id="13" dur="1" fill="hold">
                                          <p:stCondLst>
                                            <p:cond delay="0"/>
                                          </p:stCondLst>
                                        </p:cTn>
                                        <p:tgtEl>
                                          <p:spTgt spid="17412"/>
                                        </p:tgtEl>
                                        <p:attrNameLst>
                                          <p:attrName>style.visibility</p:attrName>
                                        </p:attrNameLst>
                                      </p:cBhvr>
                                      <p:to>
                                        <p:strVal val="visible"/>
                                      </p:to>
                                    </p:set>
                                    <p:animEffect transition="in" filter="fade">
                                      <p:cBhvr>
                                        <p:cTn id="14"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3" name="Rectangle 5"/>
          <p:cNvSpPr>
            <a:spLocks noChangeArrowheads="1"/>
          </p:cNvSpPr>
          <p:nvPr/>
        </p:nvSpPr>
        <p:spPr bwMode="hidden">
          <a:xfrm>
            <a:off x="0" y="990600"/>
            <a:ext cx="9144000" cy="762000"/>
          </a:xfrm>
          <a:prstGeom prst="rect">
            <a:avLst/>
          </a:prstGeom>
          <a:solidFill>
            <a:srgbClr val="00007D">
              <a:alpha val="10001"/>
            </a:srgbClr>
          </a:solidFill>
          <a:ln w="9525">
            <a:noFill/>
            <a:miter lim="800000"/>
            <a:headEnd/>
            <a:tailEnd/>
          </a:ln>
        </p:spPr>
        <p:txBody>
          <a:bodyPr/>
          <a:lstStyle/>
          <a:p>
            <a:pPr algn="l" eaLnBrk="1" hangingPunct="1"/>
            <a:endParaRPr lang="en-US" sz="2400">
              <a:solidFill>
                <a:schemeClr val="tx1"/>
              </a:solidFill>
              <a:latin typeface="Times New Roman" pitchFamily="18" charset="0"/>
            </a:endParaRPr>
          </a:p>
        </p:txBody>
      </p:sp>
      <p:sp>
        <p:nvSpPr>
          <p:cNvPr id="621574" name="Rectangle 6"/>
          <p:cNvSpPr>
            <a:spLocks noChangeArrowheads="1"/>
          </p:cNvSpPr>
          <p:nvPr/>
        </p:nvSpPr>
        <p:spPr bwMode="auto">
          <a:xfrm>
            <a:off x="0" y="990600"/>
            <a:ext cx="9309100" cy="685800"/>
          </a:xfrm>
          <a:prstGeom prst="rect">
            <a:avLst/>
          </a:prstGeom>
          <a:noFill/>
          <a:ln w="9525">
            <a:noFill/>
            <a:miter lim="800000"/>
            <a:headEnd/>
            <a:tailEnd/>
          </a:ln>
        </p:spPr>
        <p:txBody>
          <a:bodyPr/>
          <a:lstStyle/>
          <a:p>
            <a:pPr marL="342900" indent="-342900" algn="l" eaLnBrk="1" hangingPunct="1">
              <a:spcBef>
                <a:spcPct val="20000"/>
              </a:spcBef>
            </a:pPr>
            <a:r>
              <a:rPr lang="en-US" sz="2000" b="1" dirty="0" err="1">
                <a:solidFill>
                  <a:schemeClr val="tx1"/>
                </a:solidFill>
              </a:rPr>
              <a:t>Heijunka</a:t>
            </a:r>
            <a:r>
              <a:rPr lang="en-US" sz="2000" b="1" dirty="0">
                <a:solidFill>
                  <a:schemeClr val="tx1"/>
                </a:solidFill>
              </a:rPr>
              <a:t> </a:t>
            </a:r>
            <a:r>
              <a:rPr lang="en-US" sz="2000" dirty="0">
                <a:solidFill>
                  <a:schemeClr val="tx1"/>
                </a:solidFill>
              </a:rPr>
              <a:t>means </a:t>
            </a:r>
            <a:r>
              <a:rPr lang="en-US" sz="2000" b="1" dirty="0">
                <a:solidFill>
                  <a:schemeClr val="tx1"/>
                </a:solidFill>
              </a:rPr>
              <a:t>leveling of workflow – </a:t>
            </a:r>
            <a:r>
              <a:rPr lang="en-US" sz="2000" dirty="0">
                <a:solidFill>
                  <a:schemeClr val="tx1"/>
                </a:solidFill>
              </a:rPr>
              <a:t>produce as per </a:t>
            </a:r>
            <a:r>
              <a:rPr lang="en-US" sz="2000" dirty="0" smtClean="0">
                <a:solidFill>
                  <a:schemeClr val="tx1"/>
                </a:solidFill>
              </a:rPr>
              <a:t>customer </a:t>
            </a:r>
          </a:p>
          <a:p>
            <a:pPr marL="342900" indent="-342900" algn="l" eaLnBrk="1" hangingPunct="1">
              <a:spcBef>
                <a:spcPct val="20000"/>
              </a:spcBef>
            </a:pPr>
            <a:r>
              <a:rPr lang="en-US" sz="2000" dirty="0" smtClean="0">
                <a:solidFill>
                  <a:schemeClr val="tx1"/>
                </a:solidFill>
              </a:rPr>
              <a:t>demand</a:t>
            </a:r>
            <a:r>
              <a:rPr lang="en-US" sz="2000" dirty="0">
                <a:solidFill>
                  <a:schemeClr val="tx1"/>
                </a:solidFill>
              </a:rPr>
              <a:t>, in small batches to result in </a:t>
            </a:r>
            <a:r>
              <a:rPr lang="en-US" sz="2000" b="1" dirty="0">
                <a:solidFill>
                  <a:schemeClr val="tx1"/>
                </a:solidFill>
              </a:rPr>
              <a:t>optimum resource utilization </a:t>
            </a:r>
          </a:p>
        </p:txBody>
      </p:sp>
      <p:sp>
        <p:nvSpPr>
          <p:cNvPr id="621572" name="Rectangle 4"/>
          <p:cNvSpPr>
            <a:spLocks noChangeArrowheads="1"/>
          </p:cNvSpPr>
          <p:nvPr/>
        </p:nvSpPr>
        <p:spPr bwMode="auto">
          <a:xfrm>
            <a:off x="165100" y="2667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Heijunka</a:t>
            </a:r>
          </a:p>
        </p:txBody>
      </p:sp>
      <p:sp>
        <p:nvSpPr>
          <p:cNvPr id="621575" name="Rectangle 7"/>
          <p:cNvSpPr>
            <a:spLocks noChangeArrowheads="1"/>
          </p:cNvSpPr>
          <p:nvPr/>
        </p:nvSpPr>
        <p:spPr bwMode="auto">
          <a:xfrm>
            <a:off x="457200" y="1752600"/>
            <a:ext cx="9144000" cy="533400"/>
          </a:xfrm>
          <a:prstGeom prst="rect">
            <a:avLst/>
          </a:prstGeom>
          <a:noFill/>
          <a:ln w="9525">
            <a:noFill/>
            <a:miter lim="800000"/>
            <a:headEnd/>
            <a:tailEnd/>
          </a:ln>
        </p:spPr>
        <p:txBody>
          <a:bodyPr/>
          <a:lstStyle/>
          <a:p>
            <a:pPr marL="609600" indent="-609600" algn="l" eaLnBrk="1" hangingPunct="1">
              <a:spcBef>
                <a:spcPct val="20000"/>
              </a:spcBef>
            </a:pPr>
            <a:r>
              <a:rPr lang="en-US" sz="2000">
                <a:solidFill>
                  <a:schemeClr val="tx1"/>
                </a:solidFill>
              </a:rPr>
              <a:t>There are 2 types of heijunka:</a:t>
            </a: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volume</a:t>
            </a:r>
          </a:p>
          <a:p>
            <a:pPr marL="609600" indent="-609600" algn="l" eaLnBrk="1" hangingPunct="1">
              <a:spcBef>
                <a:spcPct val="20000"/>
              </a:spcBef>
              <a:buFontTx/>
              <a:buAutoNum type="arabicPeriod"/>
            </a:pPr>
            <a:endParaRPr lang="en-US" sz="2000" b="1">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000">
              <a:solidFill>
                <a:schemeClr val="tx1"/>
              </a:solidFill>
            </a:endParaRPr>
          </a:p>
          <a:p>
            <a:pPr marL="609600" indent="-609600" algn="l" eaLnBrk="1" hangingPunct="1">
              <a:spcBef>
                <a:spcPct val="20000"/>
              </a:spcBef>
              <a:buFontTx/>
              <a:buAutoNum type="arabicPeriod"/>
            </a:pPr>
            <a:endParaRPr lang="en-US" sz="2400">
              <a:solidFill>
                <a:schemeClr val="tx1"/>
              </a:solidFill>
            </a:endParaRPr>
          </a:p>
          <a:p>
            <a:pPr marL="609600" indent="-609600" algn="l" eaLnBrk="1" hangingPunct="1">
              <a:spcBef>
                <a:spcPct val="20000"/>
              </a:spcBef>
              <a:buFontTx/>
              <a:buAutoNum type="arabicPeriod"/>
            </a:pPr>
            <a:r>
              <a:rPr lang="en-US" sz="2000">
                <a:solidFill>
                  <a:schemeClr val="tx1"/>
                </a:solidFill>
              </a:rPr>
              <a:t>Leveling of production by </a:t>
            </a:r>
            <a:r>
              <a:rPr lang="en-US" sz="2000" b="1">
                <a:solidFill>
                  <a:schemeClr val="tx1"/>
                </a:solidFill>
              </a:rPr>
              <a:t>product type</a:t>
            </a:r>
          </a:p>
        </p:txBody>
      </p:sp>
      <p:sp>
        <p:nvSpPr>
          <p:cNvPr id="621582" name="AutoShape 14"/>
          <p:cNvSpPr>
            <a:spLocks noChangeArrowheads="1"/>
          </p:cNvSpPr>
          <p:nvPr/>
        </p:nvSpPr>
        <p:spPr bwMode="auto">
          <a:xfrm>
            <a:off x="3854360" y="3276600"/>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3" name="Picture 15"/>
          <p:cNvPicPr>
            <a:picLocks noChangeAspect="1" noChangeArrowheads="1"/>
          </p:cNvPicPr>
          <p:nvPr/>
        </p:nvPicPr>
        <p:blipFill>
          <a:blip r:embed="rId2"/>
          <a:srcRect/>
          <a:stretch>
            <a:fillRect/>
          </a:stretch>
        </p:blipFill>
        <p:spPr bwMode="auto">
          <a:xfrm>
            <a:off x="762000" y="4762500"/>
            <a:ext cx="3009730" cy="1552575"/>
          </a:xfrm>
          <a:prstGeom prst="rect">
            <a:avLst/>
          </a:prstGeom>
          <a:noFill/>
          <a:ln w="9525">
            <a:solidFill>
              <a:schemeClr val="tx1"/>
            </a:solidFill>
            <a:miter lim="800000"/>
            <a:headEnd/>
            <a:tailEnd/>
          </a:ln>
          <a:effectLst/>
        </p:spPr>
      </p:pic>
      <p:sp>
        <p:nvSpPr>
          <p:cNvPr id="621584" name="AutoShape 16"/>
          <p:cNvSpPr>
            <a:spLocks noChangeArrowheads="1"/>
          </p:cNvSpPr>
          <p:nvPr/>
        </p:nvSpPr>
        <p:spPr bwMode="auto">
          <a:xfrm>
            <a:off x="3930560" y="5324475"/>
            <a:ext cx="11430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lgn="ctr">
            <a:solidFill>
              <a:schemeClr val="bg1"/>
            </a:solidFill>
            <a:miter lim="800000"/>
            <a:headEnd/>
            <a:tailEnd/>
          </a:ln>
          <a:effectLst/>
        </p:spPr>
        <p:txBody>
          <a:bodyPr wrap="none" anchor="ctr"/>
          <a:lstStyle/>
          <a:p>
            <a:endParaRPr lang="en-US"/>
          </a:p>
        </p:txBody>
      </p:sp>
      <p:pic>
        <p:nvPicPr>
          <p:cNvPr id="621585" name="Picture 17"/>
          <p:cNvPicPr>
            <a:picLocks noChangeAspect="1" noChangeArrowheads="1"/>
          </p:cNvPicPr>
          <p:nvPr/>
        </p:nvPicPr>
        <p:blipFill>
          <a:blip r:embed="rId3"/>
          <a:srcRect/>
          <a:stretch>
            <a:fillRect/>
          </a:stretch>
        </p:blipFill>
        <p:spPr bwMode="auto">
          <a:xfrm>
            <a:off x="5149760" y="4791075"/>
            <a:ext cx="3161731" cy="1533525"/>
          </a:xfrm>
          <a:prstGeom prst="rect">
            <a:avLst/>
          </a:prstGeom>
          <a:noFill/>
          <a:ln w="9525">
            <a:solidFill>
              <a:schemeClr val="tx1"/>
            </a:solidFill>
            <a:miter lim="800000"/>
            <a:headEnd/>
            <a:tailEnd/>
          </a:ln>
          <a:effectLst/>
        </p:spPr>
      </p:pic>
      <p:pic>
        <p:nvPicPr>
          <p:cNvPr id="621589" name="Picture 21"/>
          <p:cNvPicPr>
            <a:picLocks noChangeAspect="1" noChangeArrowheads="1"/>
          </p:cNvPicPr>
          <p:nvPr/>
        </p:nvPicPr>
        <p:blipFill>
          <a:blip r:embed="rId4"/>
          <a:srcRect/>
          <a:stretch>
            <a:fillRect/>
          </a:stretch>
        </p:blipFill>
        <p:spPr bwMode="auto">
          <a:xfrm>
            <a:off x="742950" y="2438400"/>
            <a:ext cx="3111410" cy="2028825"/>
          </a:xfrm>
          <a:prstGeom prst="rect">
            <a:avLst/>
          </a:prstGeom>
          <a:noFill/>
          <a:ln w="9525" algn="ctr">
            <a:noFill/>
            <a:miter lim="800000"/>
            <a:headEnd/>
            <a:tailEnd/>
          </a:ln>
          <a:effectLst/>
        </p:spPr>
      </p:pic>
      <p:pic>
        <p:nvPicPr>
          <p:cNvPr id="621590" name="Picture 22"/>
          <p:cNvPicPr>
            <a:picLocks noChangeAspect="1" noChangeArrowheads="1"/>
          </p:cNvPicPr>
          <p:nvPr/>
        </p:nvPicPr>
        <p:blipFill>
          <a:blip r:embed="rId5"/>
          <a:srcRect/>
          <a:stretch>
            <a:fillRect/>
          </a:stretch>
        </p:blipFill>
        <p:spPr bwMode="auto">
          <a:xfrm>
            <a:off x="5073559" y="2438400"/>
            <a:ext cx="3358515" cy="2057400"/>
          </a:xfrm>
          <a:prstGeom prst="rect">
            <a:avLst/>
          </a:prstGeom>
          <a:noFill/>
          <a:ln w="9525" algn="ctr">
            <a:noFill/>
            <a:miter lim="800000"/>
            <a:headEnd/>
            <a:tailEnd/>
          </a:ln>
          <a:effectLst/>
        </p:spPr>
      </p:pic>
      <p:pic>
        <p:nvPicPr>
          <p:cNvPr id="12" name="Picture 3"/>
          <p:cNvPicPr>
            <a:picLocks noChangeAspect="1" noChangeArrowheads="1"/>
          </p:cNvPicPr>
          <p:nvPr/>
        </p:nvPicPr>
        <p:blipFill>
          <a:blip r:embed="rId6"/>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56" name="Rectangle 12"/>
          <p:cNvSpPr>
            <a:spLocks noChangeArrowheads="1"/>
          </p:cNvSpPr>
          <p:nvPr/>
        </p:nvSpPr>
        <p:spPr bwMode="auto">
          <a:xfrm>
            <a:off x="228600" y="4765675"/>
            <a:ext cx="8731250" cy="422275"/>
          </a:xfrm>
          <a:prstGeom prst="rect">
            <a:avLst/>
          </a:prstGeom>
          <a:gradFill rotWithShape="0">
            <a:gsLst>
              <a:gs pos="0">
                <a:schemeClr val="accent6">
                  <a:lumMod val="40000"/>
                  <a:lumOff val="60000"/>
                </a:schemeClr>
              </a:gs>
              <a:gs pos="64999">
                <a:srgbClr val="F0EBD5"/>
              </a:gs>
              <a:gs pos="100000">
                <a:srgbClr val="D1C39F"/>
              </a:gs>
            </a:gsLst>
            <a:lin ang="5400000" scaled="0"/>
          </a:gradFill>
          <a:ln w="9525">
            <a:noFill/>
            <a:miter lim="800000"/>
            <a:headEnd/>
            <a:tailEnd/>
          </a:ln>
        </p:spPr>
        <p:txBody>
          <a:bodyPr/>
          <a:lstStyle/>
          <a:p>
            <a:r>
              <a:rPr lang="en-US" b="1" dirty="0" smtClean="0"/>
              <a:t>PROJECT CHARTER</a:t>
            </a:r>
          </a:p>
          <a:p>
            <a:pPr algn="l" eaLnBrk="1" hangingPunct="1"/>
            <a:endParaRPr lang="en-US" sz="2400" dirty="0">
              <a:solidFill>
                <a:schemeClr val="tx1"/>
              </a:solidFill>
              <a:latin typeface="Times New Roman" pitchFamily="18" charset="0"/>
            </a:endParaRPr>
          </a:p>
        </p:txBody>
      </p:sp>
      <p:sp>
        <p:nvSpPr>
          <p:cNvPr id="569414" name="Rectangle 70"/>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Agenda</a:t>
            </a:r>
          </a:p>
        </p:txBody>
      </p:sp>
      <p:pic>
        <p:nvPicPr>
          <p:cNvPr id="12"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4" name="Rectangle 4"/>
          <p:cNvSpPr>
            <a:spLocks noChangeArrowheads="1"/>
          </p:cNvSpPr>
          <p:nvPr/>
        </p:nvSpPr>
        <p:spPr bwMode="auto">
          <a:xfrm>
            <a:off x="177800" y="254000"/>
            <a:ext cx="8686800" cy="609600"/>
          </a:xfrm>
          <a:prstGeom prst="rect">
            <a:avLst/>
          </a:prstGeom>
          <a:noFill/>
          <a:ln w="9525">
            <a:noFill/>
            <a:miter lim="800000"/>
            <a:headEnd/>
            <a:tailEnd/>
          </a:ln>
          <a:effectLst/>
        </p:spPr>
        <p:txBody>
          <a:bodyPr anchor="ctr"/>
          <a:lstStyle/>
          <a:p>
            <a:pPr algn="l" eaLnBrk="1" hangingPunct="1"/>
            <a:r>
              <a:rPr lang="en-US" sz="2800" b="1" dirty="0" smtClean="0">
                <a:solidFill>
                  <a:srgbClr val="000000"/>
                </a:solidFill>
              </a:rPr>
              <a:t>Project Charter -  A3 Template</a:t>
            </a:r>
            <a:endParaRPr lang="en-US" sz="1800" b="1" dirty="0">
              <a:solidFill>
                <a:srgbClr val="000000"/>
              </a:solidFill>
            </a:endParaRPr>
          </a:p>
        </p:txBody>
      </p:sp>
      <p:pic>
        <p:nvPicPr>
          <p:cNvPr id="9" name="Picture 3"/>
          <p:cNvPicPr>
            <a:picLocks noChangeAspect="1" noChangeArrowheads="1"/>
          </p:cNvPicPr>
          <p:nvPr/>
        </p:nvPicPr>
        <p:blipFill>
          <a:blip r:embed="rId2"/>
          <a:srcRect/>
          <a:stretch>
            <a:fillRect/>
          </a:stretch>
        </p:blipFill>
        <p:spPr bwMode="auto">
          <a:xfrm>
            <a:off x="7174230" y="6553200"/>
            <a:ext cx="1969770" cy="304800"/>
          </a:xfrm>
          <a:prstGeom prst="rect">
            <a:avLst/>
          </a:prstGeom>
          <a:noFill/>
          <a:ln w="9525">
            <a:noFill/>
            <a:miter lim="800000"/>
            <a:headEnd/>
            <a:tailEnd/>
          </a:ln>
          <a:effectLst/>
        </p:spPr>
      </p:pic>
      <p:sp>
        <p:nvSpPr>
          <p:cNvPr id="16" name="Rectangle 15"/>
          <p:cNvSpPr/>
          <p:nvPr/>
        </p:nvSpPr>
        <p:spPr>
          <a:xfrm>
            <a:off x="6273800" y="1075204"/>
            <a:ext cx="2819400" cy="5078313"/>
          </a:xfrm>
          <a:prstGeom prst="rect">
            <a:avLst/>
          </a:prstGeom>
          <a:gradFill>
            <a:gsLst>
              <a:gs pos="0">
                <a:schemeClr val="accent6">
                  <a:lumMod val="60000"/>
                  <a:lumOff val="40000"/>
                </a:schemeClr>
              </a:gs>
              <a:gs pos="64999">
                <a:srgbClr val="F0EBD5"/>
              </a:gs>
              <a:gs pos="100000">
                <a:srgbClr val="D1C39F"/>
              </a:gs>
            </a:gsLst>
            <a:lin ang="5400000" scaled="0"/>
          </a:gradFill>
          <a:scene3d>
            <a:camera prst="obliqueTopLeft"/>
            <a:lightRig rig="threePt" dir="t"/>
          </a:scene3d>
          <a:sp3d>
            <a:bevelT/>
          </a:sp3d>
        </p:spPr>
        <p:txBody>
          <a:bodyPr wrap="square">
            <a:spAutoFit/>
          </a:bodyPr>
          <a:lstStyle/>
          <a:p>
            <a:endParaRPr lang="en-US" sz="1800" dirty="0" smtClean="0"/>
          </a:p>
          <a:p>
            <a:r>
              <a:rPr lang="en-US" sz="1800" dirty="0" smtClean="0"/>
              <a:t>The A3 Report is a simple storyboard that tells the story of an </a:t>
            </a:r>
          </a:p>
          <a:p>
            <a:r>
              <a:rPr lang="en-US" sz="1800" dirty="0" smtClean="0"/>
              <a:t>improvement project. </a:t>
            </a:r>
          </a:p>
          <a:p>
            <a:endParaRPr lang="en-US" sz="1800" dirty="0" smtClean="0"/>
          </a:p>
          <a:p>
            <a:r>
              <a:rPr lang="en-US" sz="1800" dirty="0" smtClean="0"/>
              <a:t>The project team  records the results of investigation and planning in a concise</a:t>
            </a:r>
          </a:p>
          <a:p>
            <a:r>
              <a:rPr lang="en-US" sz="1800" dirty="0" smtClean="0"/>
              <a:t>A3 format that facilitates knowledge sharing and collaboration.</a:t>
            </a:r>
          </a:p>
          <a:p>
            <a:endParaRPr lang="en-US" sz="1800" dirty="0" smtClean="0"/>
          </a:p>
          <a:p>
            <a:endParaRPr lang="en-US" sz="1800" dirty="0" smtClean="0"/>
          </a:p>
          <a:p>
            <a:endParaRPr lang="en-US" sz="1800" dirty="0" smtClean="0"/>
          </a:p>
          <a:p>
            <a:endParaRPr lang="en-US" sz="1800" dirty="0"/>
          </a:p>
        </p:txBody>
      </p:sp>
      <p:grpSp>
        <p:nvGrpSpPr>
          <p:cNvPr id="7" name="Group 6"/>
          <p:cNvGrpSpPr/>
          <p:nvPr/>
        </p:nvGrpSpPr>
        <p:grpSpPr>
          <a:xfrm>
            <a:off x="12700" y="869951"/>
            <a:ext cx="6210300" cy="5607049"/>
            <a:chOff x="0" y="869951"/>
            <a:chExt cx="5740400" cy="5607049"/>
          </a:xfrm>
        </p:grpSpPr>
        <p:pic>
          <p:nvPicPr>
            <p:cNvPr id="66566" name="Picture 6"/>
            <p:cNvPicPr>
              <a:picLocks noChangeAspect="1" noChangeArrowheads="1"/>
            </p:cNvPicPr>
            <p:nvPr/>
          </p:nvPicPr>
          <p:blipFill>
            <a:blip r:embed="rId3" cstate="email"/>
            <a:srcRect/>
            <a:stretch>
              <a:fillRect/>
            </a:stretch>
          </p:blipFill>
          <p:spPr bwMode="auto">
            <a:xfrm>
              <a:off x="0" y="869951"/>
              <a:ext cx="5740400" cy="3003549"/>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email"/>
            <a:srcRect/>
            <a:stretch>
              <a:fillRect/>
            </a:stretch>
          </p:blipFill>
          <p:spPr bwMode="auto">
            <a:xfrm>
              <a:off x="12700" y="3778900"/>
              <a:ext cx="5715000" cy="26981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http://t2.gstatic.com/images?q=tbn:ANd9GcSgsWH1smGgazpMzxn8W3nZstc0Uw2tvq_0vof8gMHldeBNIL-hnG_GoQb9wA">
            <a:hlinkClick r:id="rId2"/>
          </p:cNvPr>
          <p:cNvPicPr>
            <a:picLocks noChangeAspect="1" noChangeArrowheads="1"/>
          </p:cNvPicPr>
          <p:nvPr/>
        </p:nvPicPr>
        <p:blipFill>
          <a:blip r:embed="rId3" cstate="email"/>
          <a:srcRect/>
          <a:stretch>
            <a:fillRect/>
          </a:stretch>
        </p:blipFill>
        <p:spPr bwMode="auto">
          <a:xfrm>
            <a:off x="346075" y="4062413"/>
            <a:ext cx="835025" cy="8350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2" name="Picture 8" descr="http://t3.gstatic.com/images?q=tbn:ANd9GcToQssCIJmVuOWmJAxluPNjj2ZbsaezN4-UF_qcQaDDquyz1LLLUxSdaHjW">
            <a:hlinkClick r:id="rId4"/>
          </p:cNvPr>
          <p:cNvPicPr>
            <a:picLocks noChangeAspect="1" noChangeArrowheads="1"/>
          </p:cNvPicPr>
          <p:nvPr/>
        </p:nvPicPr>
        <p:blipFill>
          <a:blip r:embed="rId5" cstate="email"/>
          <a:srcRect/>
          <a:stretch>
            <a:fillRect/>
          </a:stretch>
        </p:blipFill>
        <p:spPr bwMode="auto">
          <a:xfrm>
            <a:off x="1143001" y="2867946"/>
            <a:ext cx="1270000" cy="10309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90" name="Picture 6" descr="http://t2.gstatic.com/images?q=tbn:ANd9GcT5I9IoAIvYcFenljrW2OWcDpeNCermuGdzoWsp4rI-EWfuE52MUFJLYF0">
            <a:hlinkClick r:id="rId6"/>
          </p:cNvPr>
          <p:cNvPicPr>
            <a:picLocks noChangeAspect="1" noChangeArrowheads="1"/>
          </p:cNvPicPr>
          <p:nvPr/>
        </p:nvPicPr>
        <p:blipFill>
          <a:blip r:embed="rId7"/>
          <a:srcRect/>
          <a:stretch>
            <a:fillRect/>
          </a:stretch>
        </p:blipFill>
        <p:spPr bwMode="auto">
          <a:xfrm>
            <a:off x="2473982" y="1993900"/>
            <a:ext cx="1309266" cy="8762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6" name="Picture 2" descr="http://t0.gstatic.com/images?q=tbn:ANd9GcTn2lod7vyVeuDrhLGTWB_VYhyTvjo2mn4M3XUvF7JxhuAK9dechxrwrAw">
            <a:hlinkClick r:id="rId8"/>
          </p:cNvPr>
          <p:cNvPicPr>
            <a:picLocks noChangeAspect="1" noChangeArrowheads="1"/>
          </p:cNvPicPr>
          <p:nvPr/>
        </p:nvPicPr>
        <p:blipFill>
          <a:blip r:embed="rId9" cstate="email"/>
          <a:srcRect/>
          <a:stretch>
            <a:fillRect/>
          </a:stretch>
        </p:blipFill>
        <p:spPr bwMode="auto">
          <a:xfrm>
            <a:off x="5860419" y="977900"/>
            <a:ext cx="1289681" cy="8715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588" name="Picture 4" descr="http://t3.gstatic.com/images?q=tbn:ANd9GcQTxu1insriv6POe8HpyTkM68Nwq66nhZ45cb8KbRxwqK12CVU7EKVf9z2l1A">
            <a:hlinkClick r:id="rId10"/>
          </p:cNvPr>
          <p:cNvPicPr>
            <a:picLocks noChangeAspect="1" noChangeArrowheads="1"/>
          </p:cNvPicPr>
          <p:nvPr/>
        </p:nvPicPr>
        <p:blipFill>
          <a:blip r:embed="rId11" cstate="email"/>
          <a:srcRect/>
          <a:stretch>
            <a:fillRect/>
          </a:stretch>
        </p:blipFill>
        <p:spPr bwMode="auto">
          <a:xfrm>
            <a:off x="4321175" y="1384300"/>
            <a:ext cx="1127125" cy="901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aphicFrame>
        <p:nvGraphicFramePr>
          <p:cNvPr id="2" name="Diagram 1"/>
          <p:cNvGraphicFramePr/>
          <p:nvPr/>
        </p:nvGraphicFramePr>
        <p:xfrm>
          <a:off x="0" y="914400"/>
          <a:ext cx="9144000" cy="53467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TextBox 3"/>
          <p:cNvSpPr txBox="1"/>
          <p:nvPr/>
        </p:nvSpPr>
        <p:spPr>
          <a:xfrm>
            <a:off x="7493000" y="4457700"/>
            <a:ext cx="184731" cy="307777"/>
          </a:xfrm>
          <a:prstGeom prst="rect">
            <a:avLst/>
          </a:prstGeom>
          <a:noFill/>
          <a:ln>
            <a:noFill/>
          </a:ln>
          <a:effectLst>
            <a:glow rad="228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wrap="none" rtlCol="0">
            <a:spAutoFit/>
            <a:scene3d>
              <a:camera prst="isometricLeftDown"/>
              <a:lightRig rig="threePt" dir="t"/>
            </a:scene3d>
          </a:bodyPr>
          <a:lstStyle/>
          <a:p>
            <a:endParaRPr lang="en-US" sz="1400" dirty="0" smtClean="0"/>
          </a:p>
        </p:txBody>
      </p:sp>
      <p:sp>
        <p:nvSpPr>
          <p:cNvPr id="6" name="Rectangle 9"/>
          <p:cNvSpPr>
            <a:spLocks noChangeArrowheads="1"/>
          </p:cNvSpPr>
          <p:nvPr/>
        </p:nvSpPr>
        <p:spPr bwMode="auto">
          <a:xfrm>
            <a:off x="7200900" y="2463800"/>
            <a:ext cx="2146300" cy="6223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Top line $s generated</a:t>
            </a:r>
            <a:endParaRPr lang="en-US" sz="1000" i="1" dirty="0">
              <a:solidFill>
                <a:srgbClr val="C00000"/>
              </a:solidFill>
            </a:endParaRPr>
          </a:p>
        </p:txBody>
      </p:sp>
      <p:sp>
        <p:nvSpPr>
          <p:cNvPr id="8" name="Rectangle 9"/>
          <p:cNvSpPr>
            <a:spLocks noChangeArrowheads="1"/>
          </p:cNvSpPr>
          <p:nvPr/>
        </p:nvSpPr>
        <p:spPr bwMode="auto">
          <a:xfrm>
            <a:off x="5791200" y="3022600"/>
            <a:ext cx="1727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$s saved in the current </a:t>
            </a:r>
          </a:p>
          <a:p>
            <a:pPr marL="342900" indent="-342900" algn="ctr">
              <a:spcBef>
                <a:spcPct val="20000"/>
              </a:spcBef>
            </a:pPr>
            <a:r>
              <a:rPr lang="en-US" sz="1000" i="1" dirty="0" smtClean="0">
                <a:solidFill>
                  <a:srgbClr val="C00000"/>
                </a:solidFill>
              </a:rPr>
              <a:t>calendar year</a:t>
            </a:r>
            <a:endParaRPr lang="en-US" sz="1000" i="1" dirty="0">
              <a:solidFill>
                <a:srgbClr val="C00000"/>
              </a:solidFill>
            </a:endParaRPr>
          </a:p>
        </p:txBody>
      </p:sp>
      <p:sp>
        <p:nvSpPr>
          <p:cNvPr id="10" name="Rectangle 9"/>
          <p:cNvSpPr>
            <a:spLocks noChangeArrowheads="1"/>
          </p:cNvSpPr>
          <p:nvPr/>
        </p:nvSpPr>
        <p:spPr bwMode="auto">
          <a:xfrm>
            <a:off x="3683000" y="3467100"/>
            <a:ext cx="23876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CSAT &amp; SEEQ score </a:t>
            </a:r>
          </a:p>
          <a:p>
            <a:pPr marL="342900" indent="-342900" algn="ctr">
              <a:spcBef>
                <a:spcPct val="20000"/>
              </a:spcBef>
            </a:pPr>
            <a:r>
              <a:rPr lang="en-US" sz="1000" i="1" dirty="0" smtClean="0">
                <a:solidFill>
                  <a:srgbClr val="C00000"/>
                </a:solidFill>
              </a:rPr>
              <a:t>improvements</a:t>
            </a:r>
            <a:endParaRPr lang="en-US" sz="1000" i="1" dirty="0">
              <a:solidFill>
                <a:srgbClr val="C00000"/>
              </a:solidFill>
            </a:endParaRPr>
          </a:p>
        </p:txBody>
      </p:sp>
      <p:sp>
        <p:nvSpPr>
          <p:cNvPr id="12" name="Rectangle 11"/>
          <p:cNvSpPr>
            <a:spLocks noChangeArrowheads="1"/>
          </p:cNvSpPr>
          <p:nvPr/>
        </p:nvSpPr>
        <p:spPr bwMode="auto">
          <a:xfrm>
            <a:off x="2120900" y="4241800"/>
            <a:ext cx="27432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New service offerings </a:t>
            </a:r>
          </a:p>
          <a:p>
            <a:pPr marL="342900" indent="-342900" algn="ctr">
              <a:spcBef>
                <a:spcPct val="20000"/>
              </a:spcBef>
            </a:pPr>
            <a:r>
              <a:rPr lang="en-US" sz="1000" i="1" dirty="0" smtClean="0">
                <a:solidFill>
                  <a:srgbClr val="C00000"/>
                </a:solidFill>
              </a:rPr>
              <a:t>or new SLA</a:t>
            </a:r>
            <a:endParaRPr lang="en-US" sz="1000" i="1" dirty="0">
              <a:solidFill>
                <a:srgbClr val="C00000"/>
              </a:solidFill>
            </a:endParaRPr>
          </a:p>
        </p:txBody>
      </p:sp>
      <p:sp>
        <p:nvSpPr>
          <p:cNvPr id="14" name="Rectangle 13"/>
          <p:cNvSpPr>
            <a:spLocks noChangeArrowheads="1"/>
          </p:cNvSpPr>
          <p:nvPr/>
        </p:nvSpPr>
        <p:spPr bwMode="auto">
          <a:xfrm>
            <a:off x="1168400" y="5194300"/>
            <a:ext cx="2794000" cy="723900"/>
          </a:xfrm>
          <a:prstGeom prst="rect">
            <a:avLst/>
          </a:prstGeom>
          <a:noFill/>
          <a:ln w="9525">
            <a:noFill/>
            <a:miter lim="800000"/>
            <a:headEnd/>
            <a:tailEnd/>
          </a:ln>
        </p:spPr>
        <p:txBody>
          <a:bodyPr/>
          <a:lstStyle/>
          <a:p>
            <a:pPr marL="342900" indent="-342900" algn="ctr">
              <a:spcBef>
                <a:spcPct val="20000"/>
              </a:spcBef>
            </a:pPr>
            <a:r>
              <a:rPr lang="en-US" sz="1000" i="1" dirty="0" smtClean="0">
                <a:solidFill>
                  <a:srgbClr val="C00000"/>
                </a:solidFill>
              </a:rPr>
              <a:t># Training days per employee, Employees released to other units</a:t>
            </a:r>
            <a:endParaRPr lang="en-US" sz="1000" i="1" dirty="0">
              <a:solidFill>
                <a:srgbClr val="C00000"/>
              </a:solidFill>
            </a:endParaRPr>
          </a:p>
        </p:txBody>
      </p:sp>
      <p:pic>
        <p:nvPicPr>
          <p:cNvPr id="15" name="Picture 3"/>
          <p:cNvPicPr>
            <a:picLocks noChangeAspect="1" noChangeArrowheads="1"/>
          </p:cNvPicPr>
          <p:nvPr/>
        </p:nvPicPr>
        <p:blipFill>
          <a:blip r:embed="rId17"/>
          <a:srcRect/>
          <a:stretch>
            <a:fillRect/>
          </a:stretch>
        </p:blipFill>
        <p:spPr bwMode="auto">
          <a:xfrm>
            <a:off x="7174230" y="6553200"/>
            <a:ext cx="1969770" cy="304800"/>
          </a:xfrm>
          <a:prstGeom prst="rect">
            <a:avLst/>
          </a:prstGeom>
          <a:noFill/>
          <a:ln w="9525">
            <a:noFill/>
            <a:miter lim="800000"/>
            <a:headEnd/>
            <a:tailEnd/>
          </a:ln>
          <a:effectLst/>
        </p:spPr>
      </p:pic>
      <p:sp>
        <p:nvSpPr>
          <p:cNvPr id="16" name="Rectangle 15"/>
          <p:cNvSpPr/>
          <p:nvPr/>
        </p:nvSpPr>
        <p:spPr>
          <a:xfrm>
            <a:off x="229045" y="327968"/>
            <a:ext cx="5723042" cy="523220"/>
          </a:xfrm>
          <a:prstGeom prst="rect">
            <a:avLst/>
          </a:prstGeom>
        </p:spPr>
        <p:txBody>
          <a:bodyPr wrap="none">
            <a:spAutoFit/>
          </a:bodyPr>
          <a:lstStyle/>
          <a:p>
            <a:r>
              <a:rPr lang="en-US" sz="2800" b="1" dirty="0" smtClean="0">
                <a:solidFill>
                  <a:srgbClr val="000000"/>
                </a:solidFill>
              </a:rPr>
              <a:t>LEAN Results Measurement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9" name="Rectangle 9"/>
          <p:cNvSpPr>
            <a:spLocks noChangeArrowheads="1"/>
          </p:cNvSpPr>
          <p:nvPr/>
        </p:nvSpPr>
        <p:spPr bwMode="auto">
          <a:xfrm>
            <a:off x="927100" y="1524000"/>
            <a:ext cx="7823200" cy="1447800"/>
          </a:xfrm>
          <a:prstGeom prst="rect">
            <a:avLst/>
          </a:prstGeom>
          <a:solidFill>
            <a:schemeClr val="bg1"/>
          </a:solidFill>
          <a:ln w="9525" algn="ctr">
            <a:solidFill>
              <a:schemeClr val="bg1"/>
            </a:solidFill>
            <a:miter lim="800000"/>
            <a:headEnd/>
            <a:tailEnd/>
          </a:ln>
          <a:effectLst/>
        </p:spPr>
        <p:txBody>
          <a:bodyPr wrap="none" anchor="ctr"/>
          <a:lstStyle/>
          <a:p>
            <a:pPr algn="l"/>
            <a:r>
              <a:rPr lang="en-US" sz="2000" b="1" dirty="0">
                <a:solidFill>
                  <a:schemeClr val="tx1"/>
                </a:solidFill>
              </a:rPr>
              <a:t>Lean </a:t>
            </a:r>
            <a:r>
              <a:rPr lang="en-US" sz="2000" dirty="0">
                <a:solidFill>
                  <a:schemeClr val="tx1"/>
                </a:solidFill>
              </a:rPr>
              <a:t>is a philosophy that focuses on continuous </a:t>
            </a:r>
            <a:r>
              <a:rPr lang="en-US" sz="2000" dirty="0" smtClean="0">
                <a:solidFill>
                  <a:schemeClr val="tx1"/>
                </a:solidFill>
              </a:rPr>
              <a:t>elimination</a:t>
            </a:r>
          </a:p>
          <a:p>
            <a:pPr algn="l"/>
            <a:r>
              <a:rPr lang="en-US" sz="2000" dirty="0" smtClean="0">
                <a:solidFill>
                  <a:schemeClr val="tx1"/>
                </a:solidFill>
              </a:rPr>
              <a:t>of </a:t>
            </a:r>
            <a:r>
              <a:rPr lang="en-US" sz="2000" b="1" dirty="0" smtClean="0">
                <a:solidFill>
                  <a:schemeClr val="tx1"/>
                </a:solidFill>
              </a:rPr>
              <a:t>waste</a:t>
            </a:r>
            <a:r>
              <a:rPr lang="en-US" sz="2000" b="1" dirty="0">
                <a:solidFill>
                  <a:schemeClr val="tx1"/>
                </a:solidFill>
              </a:rPr>
              <a:t>, inconsistency and unreasonableness</a:t>
            </a:r>
            <a:r>
              <a:rPr lang="en-US" sz="2000" dirty="0">
                <a:solidFill>
                  <a:schemeClr val="tx1"/>
                </a:solidFill>
              </a:rPr>
              <a:t> </a:t>
            </a:r>
            <a:endParaRPr lang="en-US" sz="2000" dirty="0" smtClean="0">
              <a:solidFill>
                <a:schemeClr val="tx1"/>
              </a:solidFill>
            </a:endParaRPr>
          </a:p>
          <a:p>
            <a:pPr algn="l"/>
            <a:r>
              <a:rPr lang="en-US" sz="2000" dirty="0" smtClean="0">
                <a:solidFill>
                  <a:schemeClr val="tx1"/>
                </a:solidFill>
              </a:rPr>
              <a:t>within </a:t>
            </a:r>
            <a:r>
              <a:rPr lang="en-US" sz="2000" dirty="0">
                <a:solidFill>
                  <a:schemeClr val="tx1"/>
                </a:solidFill>
              </a:rPr>
              <a:t>our </a:t>
            </a:r>
            <a:r>
              <a:rPr lang="en-US" sz="2000" dirty="0" smtClean="0">
                <a:solidFill>
                  <a:schemeClr val="tx1"/>
                </a:solidFill>
              </a:rPr>
              <a:t>organization</a:t>
            </a:r>
            <a:r>
              <a:rPr lang="en-US" sz="2000" dirty="0">
                <a:solidFill>
                  <a:schemeClr val="tx1"/>
                </a:solidFill>
              </a:rPr>
              <a:t>, using a set of tools and guidelines.</a:t>
            </a:r>
          </a:p>
        </p:txBody>
      </p:sp>
      <p:sp>
        <p:nvSpPr>
          <p:cNvPr id="261144" name="Rectangle 24"/>
          <p:cNvSpPr>
            <a:spLocks noChangeArrowheads="1"/>
          </p:cNvSpPr>
          <p:nvPr/>
        </p:nvSpPr>
        <p:spPr bwMode="auto">
          <a:xfrm>
            <a:off x="660400" y="4025900"/>
            <a:ext cx="7772400" cy="990600"/>
          </a:xfrm>
          <a:prstGeom prst="rect">
            <a:avLst/>
          </a:prstGeom>
          <a:solidFill>
            <a:schemeClr val="bg1"/>
          </a:solidFill>
          <a:ln w="9525" algn="ctr">
            <a:solidFill>
              <a:schemeClr val="bg1"/>
            </a:solidFill>
            <a:miter lim="800000"/>
            <a:headEnd/>
            <a:tailEnd/>
          </a:ln>
          <a:effectLst/>
        </p:spPr>
        <p:txBody>
          <a:bodyPr wrap="none" anchor="ctr"/>
          <a:lstStyle/>
          <a:p>
            <a:pPr algn="l"/>
            <a:r>
              <a:rPr lang="en-US" sz="1800" b="1" i="1" dirty="0">
                <a:solidFill>
                  <a:schemeClr val="tx1"/>
                </a:solidFill>
              </a:rPr>
              <a:t>    Waste: </a:t>
            </a:r>
            <a:r>
              <a:rPr lang="en-US" sz="1800" i="1" dirty="0">
                <a:solidFill>
                  <a:schemeClr val="tx1"/>
                </a:solidFill>
              </a:rPr>
              <a:t>Any activity </a:t>
            </a:r>
            <a:r>
              <a:rPr lang="en-US" sz="1800" i="1" dirty="0" smtClean="0">
                <a:solidFill>
                  <a:schemeClr val="tx1"/>
                </a:solidFill>
              </a:rPr>
              <a:t>that </a:t>
            </a:r>
            <a:r>
              <a:rPr lang="en-US" sz="1800" i="1" dirty="0">
                <a:solidFill>
                  <a:schemeClr val="tx1"/>
                </a:solidFill>
              </a:rPr>
              <a:t>consumes resources </a:t>
            </a:r>
            <a:r>
              <a:rPr lang="en-US" sz="1800" i="1" dirty="0" smtClean="0"/>
              <a:t> </a:t>
            </a:r>
            <a:r>
              <a:rPr lang="en-US" sz="1800" i="1" dirty="0" smtClean="0">
                <a:solidFill>
                  <a:schemeClr val="tx1"/>
                </a:solidFill>
              </a:rPr>
              <a:t>for </a:t>
            </a:r>
            <a:r>
              <a:rPr lang="en-US" sz="1800" i="1" dirty="0">
                <a:solidFill>
                  <a:schemeClr val="tx1"/>
                </a:solidFill>
              </a:rPr>
              <a:t>which </a:t>
            </a:r>
            <a:endParaRPr lang="en-US" sz="1800" i="1" dirty="0" smtClean="0">
              <a:solidFill>
                <a:schemeClr val="tx1"/>
              </a:solidFill>
            </a:endParaRPr>
          </a:p>
          <a:p>
            <a:pPr algn="l"/>
            <a:r>
              <a:rPr lang="en-US" sz="1800" i="1" dirty="0" smtClean="0"/>
              <a:t>    </a:t>
            </a:r>
            <a:r>
              <a:rPr lang="en-US" sz="1800" i="1" dirty="0" smtClean="0">
                <a:solidFill>
                  <a:schemeClr val="tx1"/>
                </a:solidFill>
              </a:rPr>
              <a:t>the</a:t>
            </a:r>
            <a:r>
              <a:rPr lang="en-US" sz="1800" b="1" i="1" dirty="0" smtClean="0">
                <a:solidFill>
                  <a:schemeClr val="tx1"/>
                </a:solidFill>
              </a:rPr>
              <a:t> customer </a:t>
            </a:r>
            <a:r>
              <a:rPr lang="en-US" sz="1800" b="1" i="1" dirty="0">
                <a:solidFill>
                  <a:schemeClr val="tx1"/>
                </a:solidFill>
              </a:rPr>
              <a:t>is not willing to pay</a:t>
            </a:r>
            <a:r>
              <a:rPr lang="en-US" sz="1800" b="1" i="1" dirty="0" smtClean="0">
                <a:solidFill>
                  <a:schemeClr val="tx1"/>
                </a:solidFill>
              </a:rPr>
              <a:t>.</a:t>
            </a:r>
          </a:p>
          <a:p>
            <a:pPr algn="l"/>
            <a:endParaRPr lang="en-US" sz="1800" b="1" i="1" dirty="0" smtClean="0"/>
          </a:p>
          <a:p>
            <a:pPr algn="l"/>
            <a:r>
              <a:rPr lang="en-US" sz="1800" b="1" i="1" dirty="0" smtClean="0">
                <a:solidFill>
                  <a:schemeClr val="tx1"/>
                </a:solidFill>
              </a:rPr>
              <a:t> </a:t>
            </a:r>
          </a:p>
          <a:p>
            <a:endParaRPr lang="en-US" sz="1800" b="1" i="1" dirty="0" smtClean="0"/>
          </a:p>
          <a:p>
            <a:r>
              <a:rPr lang="en-US" sz="1800" b="1" i="1" dirty="0" smtClean="0"/>
              <a:t>    Customer: </a:t>
            </a:r>
            <a:r>
              <a:rPr lang="en-US" sz="1800" i="1" dirty="0" smtClean="0"/>
              <a:t>Internal &amp; External Customers</a:t>
            </a:r>
            <a:r>
              <a:rPr lang="en-US" sz="1800" b="1" i="1" dirty="0" smtClean="0"/>
              <a:t> </a:t>
            </a:r>
          </a:p>
          <a:p>
            <a:pPr algn="l"/>
            <a:endParaRPr lang="en-US" sz="1800" i="1" dirty="0">
              <a:solidFill>
                <a:schemeClr val="tx1"/>
              </a:solidFill>
            </a:endParaRPr>
          </a:p>
        </p:txBody>
      </p:sp>
      <p:sp>
        <p:nvSpPr>
          <p:cNvPr id="261128" name="Rectangle 8"/>
          <p:cNvSpPr>
            <a:spLocks noChangeArrowheads="1"/>
          </p:cNvSpPr>
          <p:nvPr/>
        </p:nvSpPr>
        <p:spPr bwMode="auto">
          <a:xfrm>
            <a:off x="1905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Introduction To Lean</a:t>
            </a:r>
          </a:p>
        </p:txBody>
      </p:sp>
      <p:pic>
        <p:nvPicPr>
          <p:cNvPr id="29"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sp>
        <p:nvSpPr>
          <p:cNvPr id="14" name="Rectangle 13"/>
          <p:cNvSpPr/>
          <p:nvPr/>
        </p:nvSpPr>
        <p:spPr>
          <a:xfrm>
            <a:off x="2320024" y="4565261"/>
            <a:ext cx="4323620" cy="923330"/>
          </a:xfrm>
          <a:prstGeom prst="rect">
            <a:avLst/>
          </a:prstGeom>
          <a:noFill/>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Question ?</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43" y="1064525"/>
            <a:ext cx="3343701" cy="355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106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afterEffect">
                                  <p:stCondLst>
                                    <p:cond delay="5000"/>
                                  </p:stCondLst>
                                  <p:endCondLst>
                                    <p:cond evt="onNext" delay="0">
                                      <p:tgtEl>
                                        <p:sldTgt/>
                                      </p:tgtEl>
                                    </p:cond>
                                  </p:end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0"/>
                                        <p:tgtEl>
                                          <p:spTgt spid="10242"/>
                                        </p:tgtEl>
                                      </p:cBhvr>
                                    </p:animEffect>
                                    <p:anim calcmode="lin" valueType="num">
                                      <p:cBhvr>
                                        <p:cTn id="8" dur="5000" fill="hold"/>
                                        <p:tgtEl>
                                          <p:spTgt spid="10242"/>
                                        </p:tgtEl>
                                        <p:attrNameLst>
                                          <p:attrName>ppt_w</p:attrName>
                                        </p:attrNameLst>
                                      </p:cBhvr>
                                      <p:tavLst>
                                        <p:tav tm="0" fmla="#ppt_w*sin(2.5*pi*$)">
                                          <p:val>
                                            <p:fltVal val="0"/>
                                          </p:val>
                                        </p:tav>
                                        <p:tav tm="100000">
                                          <p:val>
                                            <p:fltVal val="1"/>
                                          </p:val>
                                        </p:tav>
                                      </p:tavLst>
                                    </p:anim>
                                    <p:anim calcmode="lin" valueType="num">
                                      <p:cBhvr>
                                        <p:cTn id="9" dur="5000" fill="hold"/>
                                        <p:tgtEl>
                                          <p:spTgt spid="102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223963"/>
            <a:ext cx="673417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10243"/>
                                        </p:tgtEl>
                                        <p:attrNameLst>
                                          <p:attrName>style.visibility</p:attrName>
                                        </p:attrNameLst>
                                      </p:cBhvr>
                                      <p:to>
                                        <p:strVal val="visible"/>
                                      </p:to>
                                    </p:set>
                                    <p:animEffect transition="in" filter="wheel(1)">
                                      <p:cBhvr>
                                        <p:cTn id="7"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AutoShape 5" descr="image001"/>
          <p:cNvSpPr>
            <a:spLocks noChangeAspect="1" noChangeArrowheads="1"/>
          </p:cNvSpPr>
          <p:nvPr/>
        </p:nvSpPr>
        <p:spPr bwMode="auto">
          <a:xfrm>
            <a:off x="3840163" y="2336800"/>
            <a:ext cx="1463675" cy="1143000"/>
          </a:xfrm>
          <a:prstGeom prst="rect">
            <a:avLst/>
          </a:prstGeom>
          <a:noFill/>
        </p:spPr>
        <p:txBody>
          <a:bodyPr/>
          <a:lstStyle/>
          <a:p>
            <a:endParaRPr lang="en-US"/>
          </a:p>
        </p:txBody>
      </p:sp>
      <p:sp>
        <p:nvSpPr>
          <p:cNvPr id="272390" name="Text Box 6"/>
          <p:cNvSpPr txBox="1">
            <a:spLocks noChangeArrowheads="1"/>
          </p:cNvSpPr>
          <p:nvPr/>
        </p:nvSpPr>
        <p:spPr bwMode="auto">
          <a:xfrm>
            <a:off x="74613" y="1828800"/>
            <a:ext cx="327660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Muda</a:t>
            </a:r>
            <a:r>
              <a:rPr lang="en-GB" sz="2000" b="1" dirty="0">
                <a:solidFill>
                  <a:schemeClr val="tx1"/>
                </a:solidFill>
              </a:rPr>
              <a:t> </a:t>
            </a:r>
            <a:r>
              <a:rPr lang="en-GB" sz="2000" dirty="0">
                <a:solidFill>
                  <a:schemeClr val="tx1"/>
                </a:solidFill>
              </a:rPr>
              <a:t>-</a:t>
            </a:r>
            <a:r>
              <a:rPr lang="en-GB" sz="2000" b="1" dirty="0">
                <a:solidFill>
                  <a:schemeClr val="tx1"/>
                </a:solidFill>
              </a:rPr>
              <a:t> </a:t>
            </a:r>
            <a:r>
              <a:rPr lang="en-GB" sz="2000" dirty="0">
                <a:solidFill>
                  <a:schemeClr val="tx1"/>
                </a:solidFill>
              </a:rPr>
              <a:t> </a:t>
            </a:r>
            <a:r>
              <a:rPr lang="en-GB" sz="2000" b="1" dirty="0">
                <a:solidFill>
                  <a:schemeClr val="tx1"/>
                </a:solidFill>
              </a:rPr>
              <a:t>W</a:t>
            </a:r>
            <a:r>
              <a:rPr lang="en-GB" sz="2000" dirty="0">
                <a:solidFill>
                  <a:schemeClr val="tx1"/>
                </a:solidFill>
              </a:rPr>
              <a:t>aste   </a:t>
            </a:r>
            <a:endParaRPr lang="en-US" sz="2000" dirty="0">
              <a:solidFill>
                <a:schemeClr val="tx1"/>
              </a:solidFill>
            </a:endParaRPr>
          </a:p>
        </p:txBody>
      </p:sp>
      <p:sp>
        <p:nvSpPr>
          <p:cNvPr id="272391" name="Text Box 7"/>
          <p:cNvSpPr txBox="1">
            <a:spLocks noChangeArrowheads="1"/>
          </p:cNvSpPr>
          <p:nvPr/>
        </p:nvSpPr>
        <p:spPr bwMode="auto">
          <a:xfrm>
            <a:off x="74613" y="3289300"/>
            <a:ext cx="3276600" cy="396875"/>
          </a:xfrm>
          <a:prstGeom prst="rect">
            <a:avLst/>
          </a:prstGeom>
          <a:noFill/>
          <a:ln w="9525">
            <a:noFill/>
            <a:miter lim="800000"/>
            <a:headEnd/>
            <a:tailEnd/>
          </a:ln>
          <a:effectLst/>
        </p:spPr>
        <p:txBody>
          <a:bodyPr>
            <a:spAutoFit/>
          </a:bodyPr>
          <a:lstStyle/>
          <a:p>
            <a:pPr eaLnBrk="1" hangingPunct="1"/>
            <a:r>
              <a:rPr lang="en-GB" sz="2000" b="1" dirty="0">
                <a:solidFill>
                  <a:schemeClr val="tx1"/>
                </a:solidFill>
              </a:rPr>
              <a:t>Mura</a:t>
            </a:r>
            <a:r>
              <a:rPr lang="en-GB" sz="2000" dirty="0">
                <a:solidFill>
                  <a:schemeClr val="tx1"/>
                </a:solidFill>
              </a:rPr>
              <a:t> -   </a:t>
            </a:r>
            <a:r>
              <a:rPr lang="en-GB" sz="2000" b="1" dirty="0">
                <a:solidFill>
                  <a:schemeClr val="tx1"/>
                </a:solidFill>
              </a:rPr>
              <a:t>I</a:t>
            </a:r>
            <a:r>
              <a:rPr lang="en-GB" sz="2000" dirty="0">
                <a:solidFill>
                  <a:schemeClr val="tx1"/>
                </a:solidFill>
              </a:rPr>
              <a:t>nconsistency </a:t>
            </a:r>
            <a:endParaRPr lang="en-US" sz="2000" dirty="0">
              <a:solidFill>
                <a:schemeClr val="tx1"/>
              </a:solidFill>
            </a:endParaRPr>
          </a:p>
        </p:txBody>
      </p:sp>
      <p:sp>
        <p:nvSpPr>
          <p:cNvPr id="272392" name="Text Box 8"/>
          <p:cNvSpPr txBox="1">
            <a:spLocks noChangeArrowheads="1"/>
          </p:cNvSpPr>
          <p:nvPr/>
        </p:nvSpPr>
        <p:spPr bwMode="auto">
          <a:xfrm>
            <a:off x="74613" y="4916488"/>
            <a:ext cx="4019550" cy="396875"/>
          </a:xfrm>
          <a:prstGeom prst="rect">
            <a:avLst/>
          </a:prstGeom>
          <a:noFill/>
          <a:ln w="9525">
            <a:noFill/>
            <a:miter lim="800000"/>
            <a:headEnd/>
            <a:tailEnd/>
          </a:ln>
          <a:effectLst/>
        </p:spPr>
        <p:txBody>
          <a:bodyPr>
            <a:spAutoFit/>
          </a:bodyPr>
          <a:lstStyle/>
          <a:p>
            <a:pPr eaLnBrk="1" hangingPunct="1"/>
            <a:r>
              <a:rPr lang="en-GB" sz="2000" b="1" dirty="0" err="1">
                <a:solidFill>
                  <a:schemeClr val="tx1"/>
                </a:solidFill>
              </a:rPr>
              <a:t>Muri</a:t>
            </a:r>
            <a:r>
              <a:rPr lang="en-GB" sz="2000" b="1" dirty="0">
                <a:solidFill>
                  <a:schemeClr val="tx1"/>
                </a:solidFill>
              </a:rPr>
              <a:t>  </a:t>
            </a:r>
            <a:r>
              <a:rPr lang="en-GB" sz="2000" dirty="0">
                <a:solidFill>
                  <a:schemeClr val="tx1"/>
                </a:solidFill>
              </a:rPr>
              <a:t>- </a:t>
            </a:r>
            <a:r>
              <a:rPr lang="en-GB" sz="2000" b="1" dirty="0">
                <a:solidFill>
                  <a:schemeClr val="tx1"/>
                </a:solidFill>
              </a:rPr>
              <a:t>  U</a:t>
            </a:r>
            <a:r>
              <a:rPr lang="en-GB" sz="2000" dirty="0">
                <a:solidFill>
                  <a:schemeClr val="tx1"/>
                </a:solidFill>
              </a:rPr>
              <a:t>nreasonableness</a:t>
            </a:r>
            <a:endParaRPr lang="en-US" sz="2000" dirty="0">
              <a:solidFill>
                <a:schemeClr val="tx1"/>
              </a:solidFill>
            </a:endParaRPr>
          </a:p>
        </p:txBody>
      </p:sp>
      <p:sp>
        <p:nvSpPr>
          <p:cNvPr id="272405" name="Rectangle 21"/>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dirty="0">
                <a:solidFill>
                  <a:srgbClr val="000000"/>
                </a:solidFill>
              </a:rPr>
              <a:t>The 3 Ms Of Lean</a:t>
            </a:r>
          </a:p>
        </p:txBody>
      </p:sp>
      <p:pic>
        <p:nvPicPr>
          <p:cNvPr id="14"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2059" name="Picture 11" descr="http://www.excellence.mdina.com.mt/img/uploads/competencies/Lean_1341777076.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164" y="983190"/>
            <a:ext cx="2674936" cy="169122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www.allpm.com/allpmnewsletter/November2009/images/clip_image004_0005.gif">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0" y="2856905"/>
            <a:ext cx="2532062" cy="137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6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5000" y="4475163"/>
            <a:ext cx="25146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239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9"/>
                                        </p:tgtEl>
                                        <p:attrNameLst>
                                          <p:attrName>style.visibility</p:attrName>
                                        </p:attrNameLst>
                                      </p:cBhvr>
                                      <p:to>
                                        <p:strVal val="visible"/>
                                      </p:to>
                                    </p:set>
                                    <p:animEffect transition="in" filter="fade">
                                      <p:cBhvr>
                                        <p:cTn id="9" dur="500"/>
                                        <p:tgtEl>
                                          <p:spTgt spid="2059"/>
                                        </p:tgtEl>
                                      </p:cBhvr>
                                    </p:animEffect>
                                  </p:childTnLst>
                                </p:cTn>
                              </p:par>
                            </p:childTnLst>
                          </p:cTn>
                        </p:par>
                        <p:par>
                          <p:cTn id="10" fill="hold">
                            <p:stCondLst>
                              <p:cond delay="500"/>
                            </p:stCondLst>
                            <p:childTnLst>
                              <p:par>
                                <p:cTn id="11" presetID="1" presetClass="entr" presetSubtype="0" fill="hold" grpId="0" nodeType="afterEffect">
                                  <p:stCondLst>
                                    <p:cond delay="2000"/>
                                  </p:stCondLst>
                                  <p:childTnLst>
                                    <p:set>
                                      <p:cBhvr>
                                        <p:cTn id="12" dur="1" fill="hold">
                                          <p:stCondLst>
                                            <p:cond delay="0"/>
                                          </p:stCondLst>
                                        </p:cTn>
                                        <p:tgtEl>
                                          <p:spTgt spid="272391"/>
                                        </p:tgtEl>
                                        <p:attrNameLst>
                                          <p:attrName>style.visibility</p:attrName>
                                        </p:attrNameLst>
                                      </p:cBhvr>
                                      <p:to>
                                        <p:strVal val="visible"/>
                                      </p:to>
                                    </p:set>
                                  </p:childTnLst>
                                </p:cTn>
                              </p:par>
                              <p:par>
                                <p:cTn id="13" presetID="10" presetClass="entr" presetSubtype="0" fill="hold" nodeType="withEffect">
                                  <p:stCondLst>
                                    <p:cond delay="2000"/>
                                  </p:stCondLst>
                                  <p:childTnLst>
                                    <p:set>
                                      <p:cBhvr>
                                        <p:cTn id="14" dur="1" fill="hold">
                                          <p:stCondLst>
                                            <p:cond delay="0"/>
                                          </p:stCondLst>
                                        </p:cTn>
                                        <p:tgtEl>
                                          <p:spTgt spid="2063"/>
                                        </p:tgtEl>
                                        <p:attrNameLst>
                                          <p:attrName>style.visibility</p:attrName>
                                        </p:attrNameLst>
                                      </p:cBhvr>
                                      <p:to>
                                        <p:strVal val="visible"/>
                                      </p:to>
                                    </p:set>
                                    <p:animEffect transition="in" filter="fade">
                                      <p:cBhvr>
                                        <p:cTn id="15" dur="500"/>
                                        <p:tgtEl>
                                          <p:spTgt spid="2063"/>
                                        </p:tgtEl>
                                      </p:cBhvr>
                                    </p:animEffect>
                                  </p:childTnLst>
                                </p:cTn>
                              </p:par>
                            </p:childTnLst>
                          </p:cTn>
                        </p:par>
                        <p:par>
                          <p:cTn id="16" fill="hold">
                            <p:stCondLst>
                              <p:cond delay="3000"/>
                            </p:stCondLst>
                            <p:childTnLst>
                              <p:par>
                                <p:cTn id="17" presetID="1" presetClass="entr" presetSubtype="0" fill="hold" grpId="0" nodeType="afterEffect">
                                  <p:stCondLst>
                                    <p:cond delay="2000"/>
                                  </p:stCondLst>
                                  <p:childTnLst>
                                    <p:set>
                                      <p:cBhvr>
                                        <p:cTn id="18" dur="1" fill="hold">
                                          <p:stCondLst>
                                            <p:cond delay="0"/>
                                          </p:stCondLst>
                                        </p:cTn>
                                        <p:tgtEl>
                                          <p:spTgt spid="272392"/>
                                        </p:tgtEl>
                                        <p:attrNameLst>
                                          <p:attrName>style.visibility</p:attrName>
                                        </p:attrNameLst>
                                      </p:cBhvr>
                                      <p:to>
                                        <p:strVal val="visible"/>
                                      </p:to>
                                    </p:set>
                                  </p:childTnLst>
                                </p:cTn>
                              </p:par>
                              <p:par>
                                <p:cTn id="19" presetID="10" presetClass="entr" presetSubtype="0" fill="hold" nodeType="withEffect">
                                  <p:stCondLst>
                                    <p:cond delay="2000"/>
                                  </p:stCondLst>
                                  <p:childTnLst>
                                    <p:set>
                                      <p:cBhvr>
                                        <p:cTn id="20" dur="1" fill="hold">
                                          <p:stCondLst>
                                            <p:cond delay="0"/>
                                          </p:stCondLst>
                                        </p:cTn>
                                        <p:tgtEl>
                                          <p:spTgt spid="2065"/>
                                        </p:tgtEl>
                                        <p:attrNameLst>
                                          <p:attrName>style.visibility</p:attrName>
                                        </p:attrNameLst>
                                      </p:cBhvr>
                                      <p:to>
                                        <p:strVal val="visible"/>
                                      </p:to>
                                    </p:set>
                                    <p:animEffect transition="in" filter="fade">
                                      <p:cBhvr>
                                        <p:cTn id="21"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90" grpId="0"/>
      <p:bldP spid="272391" grpId="0"/>
      <p:bldP spid="27239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60" name="Text Box 4"/>
          <p:cNvSpPr txBox="1">
            <a:spLocks noChangeArrowheads="1"/>
          </p:cNvSpPr>
          <p:nvPr/>
        </p:nvSpPr>
        <p:spPr bwMode="auto">
          <a:xfrm>
            <a:off x="5346700" y="1770003"/>
            <a:ext cx="3657600" cy="3554819"/>
          </a:xfrm>
          <a:prstGeom prst="rect">
            <a:avLst/>
          </a:prstGeom>
          <a:noFill/>
          <a:ln w="9525">
            <a:noFill/>
            <a:miter lim="800000"/>
            <a:headEnd/>
            <a:tailEnd/>
          </a:ln>
          <a:effectLst/>
        </p:spPr>
        <p:txBody>
          <a:bodyPr wrap="square">
            <a:spAutoFit/>
          </a:bodyPr>
          <a:lstStyle/>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Productivity</a:t>
            </a:r>
          </a:p>
          <a:p>
            <a:pPr marL="228600" indent="-228600" algn="l" eaLnBrk="1" hangingPunct="1">
              <a:spcBef>
                <a:spcPct val="50000"/>
              </a:spcBef>
              <a:buClr>
                <a:srgbClr val="006600"/>
              </a:buClr>
              <a:buFont typeface="Wingdings" pitchFamily="2" charset="2"/>
              <a:buChar char="ü"/>
            </a:pPr>
            <a:r>
              <a:rPr lang="en-GB" sz="1800" b="1" dirty="0" smtClean="0">
                <a:solidFill>
                  <a:schemeClr val="tx1"/>
                </a:solidFill>
              </a:rPr>
              <a:t>Customer </a:t>
            </a:r>
            <a:r>
              <a:rPr lang="en-GB" sz="1800" b="1" dirty="0">
                <a:solidFill>
                  <a:schemeClr val="tx1"/>
                </a:solidFill>
              </a:rPr>
              <a:t>satisfaction</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Profit</a:t>
            </a:r>
          </a:p>
          <a:p>
            <a:pPr marL="228600" indent="-228600" algn="l" eaLnBrk="1" hangingPunct="1">
              <a:spcBef>
                <a:spcPct val="50000"/>
              </a:spcBef>
              <a:buClr>
                <a:srgbClr val="006600"/>
              </a:buClr>
              <a:buFont typeface="Wingdings" pitchFamily="2" charset="2"/>
              <a:buChar char="ü"/>
            </a:pPr>
            <a:r>
              <a:rPr lang="en-GB" sz="1800" b="1" dirty="0" smtClean="0"/>
              <a:t>R</a:t>
            </a:r>
            <a:r>
              <a:rPr lang="en-GB" sz="1800" b="1" dirty="0" smtClean="0">
                <a:solidFill>
                  <a:schemeClr val="tx1"/>
                </a:solidFill>
              </a:rPr>
              <a:t>esponsiveness to Customer</a:t>
            </a:r>
            <a:endParaRPr lang="en-GB" sz="1800" b="1" dirty="0">
              <a:solidFill>
                <a:schemeClr val="tx1"/>
              </a:solidFill>
            </a:endParaRP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Capacity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Quality</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Cash flow</a:t>
            </a:r>
          </a:p>
          <a:p>
            <a:pPr marL="228600" indent="-228600" algn="l" eaLnBrk="1" hangingPunct="1">
              <a:spcBef>
                <a:spcPct val="50000"/>
              </a:spcBef>
              <a:buClr>
                <a:srgbClr val="006600"/>
              </a:buClr>
              <a:buFont typeface="Wingdings" pitchFamily="2" charset="2"/>
              <a:buChar char="ü"/>
            </a:pPr>
            <a:r>
              <a:rPr lang="en-GB" sz="1800" b="1" dirty="0">
                <a:solidFill>
                  <a:schemeClr val="tx1"/>
                </a:solidFill>
              </a:rPr>
              <a:t>On time delivery</a:t>
            </a:r>
            <a:endParaRPr lang="en-US" sz="1800" b="1" dirty="0">
              <a:solidFill>
                <a:schemeClr val="tx1"/>
              </a:solidFill>
            </a:endParaRPr>
          </a:p>
        </p:txBody>
      </p:sp>
      <p:sp>
        <p:nvSpPr>
          <p:cNvPr id="582661" name="Text Box 5"/>
          <p:cNvSpPr txBox="1">
            <a:spLocks noChangeArrowheads="1"/>
          </p:cNvSpPr>
          <p:nvPr/>
        </p:nvSpPr>
        <p:spPr bwMode="auto">
          <a:xfrm>
            <a:off x="793750" y="2211388"/>
            <a:ext cx="1781175" cy="2477601"/>
          </a:xfrm>
          <a:prstGeom prst="rect">
            <a:avLst/>
          </a:prstGeom>
          <a:noFill/>
          <a:ln w="9525">
            <a:noFill/>
            <a:miter lim="800000"/>
            <a:headEnd/>
            <a:tailEnd/>
          </a:ln>
          <a:effectLst/>
        </p:spPr>
        <p:txBody>
          <a:bodyPr>
            <a:spAutoFit/>
          </a:bodyPr>
          <a:lstStyle/>
          <a:p>
            <a:pPr algn="l" eaLnBrk="1" hangingPunct="1">
              <a:spcBef>
                <a:spcPct val="50000"/>
              </a:spcBef>
              <a:buClr>
                <a:srgbClr val="006600"/>
              </a:buClr>
              <a:buFont typeface="Wingdings" pitchFamily="2" charset="2"/>
              <a:buChar char="ü"/>
            </a:pPr>
            <a:r>
              <a:rPr lang="en-GB" sz="2000" dirty="0">
                <a:solidFill>
                  <a:schemeClr val="tx1"/>
                </a:solidFill>
                <a:latin typeface="Trebuchet MS" pitchFamily="34" charset="0"/>
              </a:rPr>
              <a:t> </a:t>
            </a:r>
            <a:r>
              <a:rPr lang="en-GB" sz="1800" b="1" dirty="0">
                <a:solidFill>
                  <a:schemeClr val="tx1"/>
                </a:solidFill>
              </a:rPr>
              <a:t>Cost</a:t>
            </a:r>
          </a:p>
          <a:p>
            <a:pPr algn="l" eaLnBrk="1" hangingPunct="1">
              <a:spcBef>
                <a:spcPct val="50000"/>
              </a:spcBef>
              <a:buClr>
                <a:srgbClr val="006600"/>
              </a:buClr>
              <a:buFont typeface="Wingdings" pitchFamily="2" charset="2"/>
              <a:buChar char="ü"/>
            </a:pPr>
            <a:r>
              <a:rPr lang="en-GB" sz="1800" b="1" dirty="0">
                <a:solidFill>
                  <a:schemeClr val="tx1"/>
                </a:solidFill>
              </a:rPr>
              <a:t> Defects</a:t>
            </a:r>
          </a:p>
          <a:p>
            <a:pPr algn="l" eaLnBrk="1" hangingPunct="1">
              <a:spcBef>
                <a:spcPct val="50000"/>
              </a:spcBef>
              <a:buClr>
                <a:srgbClr val="006600"/>
              </a:buClr>
              <a:buFont typeface="Wingdings" pitchFamily="2" charset="2"/>
              <a:buChar char="ü"/>
            </a:pPr>
            <a:r>
              <a:rPr lang="en-GB" sz="1800" b="1" dirty="0">
                <a:solidFill>
                  <a:schemeClr val="tx1"/>
                </a:solidFill>
              </a:rPr>
              <a:t> Lead time</a:t>
            </a:r>
          </a:p>
          <a:p>
            <a:pPr algn="l" eaLnBrk="1" hangingPunct="1">
              <a:spcBef>
                <a:spcPct val="50000"/>
              </a:spcBef>
              <a:buClr>
                <a:srgbClr val="006600"/>
              </a:buClr>
              <a:buFont typeface="Wingdings" pitchFamily="2" charset="2"/>
              <a:buChar char="ü"/>
            </a:pPr>
            <a:r>
              <a:rPr lang="en-GB" sz="1800" b="1" dirty="0">
                <a:solidFill>
                  <a:schemeClr val="tx1"/>
                </a:solidFill>
              </a:rPr>
              <a:t> Inventory</a:t>
            </a:r>
          </a:p>
          <a:p>
            <a:pPr algn="l" eaLnBrk="1" hangingPunct="1">
              <a:spcBef>
                <a:spcPct val="50000"/>
              </a:spcBef>
              <a:buClr>
                <a:srgbClr val="006600"/>
              </a:buClr>
              <a:buFont typeface="Wingdings" pitchFamily="2" charset="2"/>
              <a:buChar char="ü"/>
            </a:pPr>
            <a:r>
              <a:rPr lang="en-GB" sz="1800" b="1" dirty="0">
                <a:solidFill>
                  <a:schemeClr val="tx1"/>
                </a:solidFill>
              </a:rPr>
              <a:t> Space</a:t>
            </a:r>
          </a:p>
          <a:p>
            <a:pPr algn="l" eaLnBrk="1" hangingPunct="1">
              <a:spcBef>
                <a:spcPct val="50000"/>
              </a:spcBef>
              <a:buClr>
                <a:srgbClr val="006600"/>
              </a:buClr>
              <a:buFont typeface="Wingdings" pitchFamily="2" charset="2"/>
              <a:buChar char="ü"/>
            </a:pPr>
            <a:r>
              <a:rPr lang="en-GB" sz="1800" b="1" dirty="0">
                <a:solidFill>
                  <a:schemeClr val="tx1"/>
                </a:solidFill>
              </a:rPr>
              <a:t> Waste!</a:t>
            </a:r>
            <a:endParaRPr lang="en-US" sz="1800" b="1" dirty="0">
              <a:solidFill>
                <a:schemeClr val="tx1"/>
              </a:solidFill>
            </a:endParaRPr>
          </a:p>
        </p:txBody>
      </p:sp>
      <p:sp>
        <p:nvSpPr>
          <p:cNvPr id="582662" name="AutoShape 6"/>
          <p:cNvSpPr>
            <a:spLocks noChangeArrowheads="1"/>
          </p:cNvSpPr>
          <p:nvPr/>
        </p:nvSpPr>
        <p:spPr bwMode="auto">
          <a:xfrm rot="5400000" flipV="1">
            <a:off x="2263225" y="3116816"/>
            <a:ext cx="2477600" cy="6667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endParaRPr lang="en-US"/>
          </a:p>
        </p:txBody>
      </p:sp>
      <p:sp>
        <p:nvSpPr>
          <p:cNvPr id="582663" name="AutoShape 7"/>
          <p:cNvSpPr>
            <a:spLocks noChangeArrowheads="1"/>
          </p:cNvSpPr>
          <p:nvPr/>
        </p:nvSpPr>
        <p:spPr bwMode="auto">
          <a:xfrm rot="-5400000">
            <a:off x="2613027" y="3006724"/>
            <a:ext cx="3597274" cy="7270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4F7C26">
                  <a:gamma/>
                  <a:shade val="46275"/>
                  <a:invGamma/>
                </a:srgbClr>
              </a:gs>
              <a:gs pos="50000">
                <a:srgbClr val="4F7C26"/>
              </a:gs>
              <a:gs pos="100000">
                <a:srgbClr val="4F7C26">
                  <a:gamma/>
                  <a:shade val="46275"/>
                  <a:invGamma/>
                </a:srgbClr>
              </a:gs>
            </a:gsLst>
            <a:lin ang="5400000" scaled="1"/>
          </a:gradFill>
          <a:ln w="9525">
            <a:solidFill>
              <a:schemeClr val="accent1"/>
            </a:solidFill>
            <a:miter lim="800000"/>
            <a:headEnd/>
            <a:tailEnd/>
          </a:ln>
          <a:effectLst/>
        </p:spPr>
        <p:txBody>
          <a:bodyPr wrap="none" anchor="ctr"/>
          <a:lstStyle/>
          <a:p>
            <a:endParaRPr lang="en-US"/>
          </a:p>
        </p:txBody>
      </p:sp>
      <p:sp>
        <p:nvSpPr>
          <p:cNvPr id="582666" name="Rectangle 10"/>
          <p:cNvSpPr>
            <a:spLocks noChangeArrowheads="1"/>
          </p:cNvSpPr>
          <p:nvPr/>
        </p:nvSpPr>
        <p:spPr bwMode="auto">
          <a:xfrm>
            <a:off x="114300" y="5829300"/>
            <a:ext cx="8693150" cy="396875"/>
          </a:xfrm>
          <a:prstGeom prst="rect">
            <a:avLst/>
          </a:prstGeom>
          <a:noFill/>
          <a:ln w="25400">
            <a:noFill/>
            <a:miter lim="800000"/>
            <a:headEnd/>
            <a:tailEnd/>
          </a:ln>
          <a:effectLst/>
        </p:spPr>
        <p:txBody>
          <a:bodyPr lIns="411162" tIns="46038" rIns="411162" bIns="46038" anchor="b" anchorCtr="1">
            <a:spAutoFit/>
          </a:bodyPr>
          <a:lstStyle/>
          <a:p>
            <a:pPr defTabSz="1023938"/>
            <a:r>
              <a:rPr lang="en-US" sz="2000" b="1">
                <a:solidFill>
                  <a:schemeClr val="tx1"/>
                </a:solidFill>
              </a:rPr>
              <a:t>Relentless Focus on Reducing Waste</a:t>
            </a:r>
          </a:p>
        </p:txBody>
      </p:sp>
      <p:sp>
        <p:nvSpPr>
          <p:cNvPr id="582669" name="Text Box 13"/>
          <p:cNvSpPr txBox="1">
            <a:spLocks noChangeArrowheads="1"/>
          </p:cNvSpPr>
          <p:nvPr/>
        </p:nvSpPr>
        <p:spPr bwMode="auto">
          <a:xfrm>
            <a:off x="3140075" y="925293"/>
            <a:ext cx="2641600" cy="646331"/>
          </a:xfrm>
          <a:prstGeom prst="rect">
            <a:avLst/>
          </a:prstGeom>
          <a:noFill/>
          <a:ln w="9525">
            <a:noFill/>
            <a:miter lim="800000"/>
            <a:headEnd/>
            <a:tailEnd/>
          </a:ln>
          <a:effectLst/>
        </p:spPr>
        <p:txBody>
          <a:bodyPr wrap="square">
            <a:spAutoFit/>
          </a:bodyPr>
          <a:lstStyle/>
          <a:p>
            <a:pPr eaLnBrk="1" hangingPunct="1">
              <a:spcBef>
                <a:spcPct val="50000"/>
              </a:spcBef>
            </a:pPr>
            <a:r>
              <a:rPr lang="en-US" sz="3600" b="1" u="sng" dirty="0">
                <a:solidFill>
                  <a:schemeClr val="tx1"/>
                </a:solidFill>
              </a:rPr>
              <a:t>Benefits</a:t>
            </a:r>
          </a:p>
        </p:txBody>
      </p:sp>
      <p:sp>
        <p:nvSpPr>
          <p:cNvPr id="582671" name="Rectangle 15"/>
          <p:cNvSpPr>
            <a:spLocks noChangeArrowheads="1"/>
          </p:cNvSpPr>
          <p:nvPr/>
        </p:nvSpPr>
        <p:spPr bwMode="auto">
          <a:xfrm>
            <a:off x="177800" y="254000"/>
            <a:ext cx="7696200" cy="609600"/>
          </a:xfrm>
          <a:prstGeom prst="rect">
            <a:avLst/>
          </a:prstGeom>
          <a:noFill/>
          <a:ln w="9525">
            <a:noFill/>
            <a:miter lim="800000"/>
            <a:headEnd/>
            <a:tailEnd/>
          </a:ln>
          <a:effectLst/>
        </p:spPr>
        <p:txBody>
          <a:bodyPr anchor="ctr"/>
          <a:lstStyle/>
          <a:p>
            <a:pPr algn="l" eaLnBrk="1" hangingPunct="1"/>
            <a:r>
              <a:rPr lang="en-US" sz="2800" b="1">
                <a:solidFill>
                  <a:srgbClr val="000000"/>
                </a:solidFill>
              </a:rPr>
              <a:t>Lean – Why Is It Required?</a:t>
            </a:r>
          </a:p>
        </p:txBody>
      </p:sp>
      <p:pic>
        <p:nvPicPr>
          <p:cNvPr id="16"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pic>
        <p:nvPicPr>
          <p:cNvPr id="55300" name="Picture 4" descr="http://www.iconshock.com/img_jpg/SIGMA/project_managment/jpg/128/defect_icon.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08" y="2514600"/>
            <a:ext cx="568333" cy="673099"/>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http://tjsthings.files.wordpress.com/2011/12/hglass.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8873" y="2942821"/>
            <a:ext cx="642035" cy="51389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descr="data:image/jpeg;base64,/9j/4AAQSkZJRgABAQAAAQABAAD/2wCEAAkGBhISEBUUExQQEhQWFRcYGBYTFhsfGRoVFxYXFhgaHBoZHSYeGB8mGRoUHy8gJCcpLiwsFR4xNTAqNSYrLSkBCQoKDgwOGg8PFDUlHyEsKTUvNSoyKTAsLy8vNTU1LyktNTIsKTUsKSwsKS0pKSksLCwsKSwpKSopLCwwKSwsLP/AABEIAGYAZgMBIgACEQEDEQH/xAAcAAACAwEBAQEAAAAAAAAAAAAABgQFBwMBAgj/xABBEAACAQMABwQGBwYFBQAAAAABAgMABBEFBhIhMVFhE0GRoQciMnFygRRCUqKxs8EzNkNistEkgqPC8CMlNDVz/8QAGQEAAgMBAAAAAAAAAAAAAAAAAAQBAgMF/8QAKhEAAgECBAUDBQEAAAAAAAAAAAECAxEEEiExIkFhccEygbETUZHR8EL/2gAMAwEAAhEDEQA/ANC1316Wy2Yok7e7k9iLJ3D7TY3gdO+qaLWnS6gForCXmiu6MOm0SQaqItFi40/eKcg7SDa7wgjyQPAU1X+hYYWADzru+1kfeyKTqTrOTVNKy+/MYiqaSzvcotYdeb+a3MMFldW87MoMqkOqoT6xDLvB+XOqiUXejo3uY7y6mMLL2sU52o3BYBhxyp3g/PjT9bTRDADZXvBxknnkGumlIYZ4WRlVww9lt4ON+KZjmy8W/Qydr6bF5YXizRrIm8MobcwPEZxuNSMdD41mej9SLQHbjE0LnOBBM6DPXZO6rCaO7hyLe8mdwPYuQsiA8i2A48Saj6iy5padycrvZaj5jofGjHQ+NZ5Lr7f2q7d5ZxvEMbctrIfVH2ijb/MU+2V2k0aSR+sjqGU54qwyKtGSkrplWmtztjofGjHQ+NGOh8aMdD41YgMdD40Y6Hxox0PjRjofGgAx0PjRRjofGigDMNBfvFe/Ev5VaD9KQkrlSRxXaGfDNZ5oT94r34l/Kp6uLiInZfZ90g3fItuPyrOktZ9/CLVHpHt5Z7PoqFuMS+8bj5VAm1aT6jSp/myPP+9SzbRgZXaX/wCbnHhnFRneX6r5H84BPipH60xluYuViqu9V5eIdGPMko3ipr3RerwEZ7baEm02GRztbO7GSNzHOePSp5kkHGMN8D/o2K6ocjOyR0PH8arKjCStJXIVWS2Yh6w6ekjjeFjtD11z3kYxvp49GZzoi03H9kO/kSKyrWt8sT1etT9GH/qLTd/D5/zNXNwStmXX9j+I5MacdD40Y6Hxox086MdPOugLBjofGjHQ+NGOnnRjp50AGOh8aKMdPOigDLND/vFefEv5VPNxe7OQY5Mcxgg/IHPlSHos41ivPiH5VOE075OYyR3bLA7vccVWitZd/CK1XZR7eWcCYGPBFb37DeG410+iH6ryD3kMPvb/ADrx7tMYcFRykUgeJGz514lrEd6ADrG+P6Timhc+sSjujf5lT/uFdlzjeuDyzXH6M44O3ucBvwwfOlzWHW2FFeBZ41nAIco42kPQNn1vHFZ1KipxzSLwg5uyFTTlg8hOyM4Ld/OrzVL0kx2FnBbXVtdKUGwHXZZWJJO4bWe/hS1o+yvXY9ncIyKMs1xGMKvNmTBzVfbLc/SGlkhS5I3J2cmyI179lXHE8yc1xaM3SvJWs/7nY6lSKnZfY2Oy9KejJN3biI8plZPMjHnTDZ6Yt5v2UsMmfsSKfwNYS+scJOzNBOnxRbYz70zVNafRLq42g0NvGhIVQwSSRvtHONleQG+mo4ltXlCxi6PJSP03jp50Y6edYUqzwj/D3l6h7lEu0u7o3dWr6i6TkudHW80uGkdPWYbskMVzj3AVtSrRq+kznCUNy+x086KNnp50VsZmS2P7w3nxD8qnJhIDuEbD3kH9RSRBOqaw3ZbABdRv5mIYp4eF85DY6MoI8Rg+ZqKG8u/hFa3+e3lnz9II4xyD4SG/A58q5M0DH1ggP8w2T5gGuuZBxRG+FiPIj9aDc/ajkA6jaH3c0yYFbpqXskBjZhtHHtkjGORzSBrLDAsZklhWZiQqjAyzucAZPM99OmsXZFU2Amdo52cZ4d4rOdarhtlRncLmPykriYpuWIy30VjqYdJUbnuj9SNlCXeWN2OSsLkIvJQO/HM10vdHTwRsy3ZEYGW7dVP3hg1eWdyWzuxjlVNrFcq09qjDKic7QIyDhDjI799KRqSnLiYy4xitDhoTS1+kRdbaIlxhXDFZAnNVOQuR868jnjLrHcWjh5Dsr2ioyE4z7QJ600RSq3DB9xpb1ibZltx9btxlv8j7hyFSqmd2tbfYhxyq9znoiJYbm5ijAC5i3DgMoSQB3b62T0YD/tFru/hn+tqx6xi/xl2xIAXsiSfgNaz6KL+KTRcCIyO0alXUNvUl2IBHdup/C6uXaPwK19l7jhs9POijZ6edFPCxj3pH1Ru4757u3iaaKYLtqm9lZRjhxxuzkZ76WLfXeaE4Y3EJHc2SPBv7Vv8AeWIkGCPOqC91LV+IDdG3/jWE6EZPNs+hpGrJK3LqZ/o/0mMeJhk+63/PlV/a6+QN7aOnUYYeW+uWkvRXC38FR1QlT5Uu3foudP2Us0fQ7x+lRkrR9NT8henLeH4GnS+kYrlU7J42IJOC2yeHJsUia36Mwi7mDfSIsjjjL7zurjd6Ju7VozKY5I2kVOBzvP8AbNMjyqOOBy34rn4hzjUUprXpsN0VFwyxen91OFpalM5wcnupe1jgYXNucHBnbHX1DU/VTMkPbu7s8pYkE+qoVioVV4AYFTdJ2SHYlckCAtJuPJSDkYyd2eFLrgnZ9TZ8UbnmihvPyqs1ggzcW+dwNwB/ptVtom8aaMSmMxht65OSU7mOOGeVQtPwy+3HLsMiswQxqwOASSSd43bsjnUR0nZkvWJFivlS5dWhnVrhlVdsL2Z2FwN4J7snfTt6KbcLe3gAH7KA7twyS+cAVnt7d7a2MnFnkDMRzMR3DkN9OPo+0qILu4JGdqGDyLU9hlap7fGgtWfD7mwbPTzoqFY6REoyBRXTEybs9BRs9BRs9BRs9BQQGz0FfDQA8VFfez0FGz0FAGe+ly0Vbe3IUA/TIv8AdSdpUez7j+Nahr3qs99bKkTJHJHKkql8lSVzuON/fSFd6u6UhB27RZ1528gb7jYakMVRnNpxQ1QqRimmxR1OP/Qi97f1NVrrJKVgcDvikz4GoOiJEtYkjuI5YJELZMkbqN7EjfjHA1L0xNFNbSFJEbEUnskH6pNJVISVW7XMZjJOFkzzV2+PYQLj+GgyD/KKlafOIHI3EowJ78YaoegbFhBA24js0PHf7IqfpxAYG2iFARuJ6MB51k/X7l16RXjA7DR5YgKHGST3dkT+lPeo+gZLiaS47NkhdUWPa3FgmfWA7gc7q5+jzUF7uG3lvE2beJF7OE8ZGCgbb8k5Dv8Adx19IQBgKoA5V16NHK8z31+Tn1Kl9EcLOwWNcBRRUnZ6CimjE8x0FGOgooqCQx0FGOgoooAMdBRjoKKKAPmWFWGGVWHJhkeBFL+kvR3o6fJe1hDH60eUPimKKKAKC49ECL/413cw8lciRPdggHFGhfRhJ2yvfSxXEce9I0UqrNnIaQH2scuFFFV+nG+a2pOeVrXNBCjkKMdBRRViAx0FFFFAH//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0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47" y="3370261"/>
            <a:ext cx="714605" cy="71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1" name="Picture 15" descr="http://www.designboom.com/weblog/images/thonet_icon.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2760" y="3829310"/>
            <a:ext cx="638890" cy="5111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bu.edu/dining/files/2011/05/Zero-Waste-logo.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789" y="4224110"/>
            <a:ext cx="606520" cy="64384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7" descr="data:image/jpeg;base64,/9j/4AAQSkZJRgABAQAAAQABAAD/2wCEAAkGBhQSEBUUEhQUEhQUFBQVFRQUFRgWFxcXFBUVFBQUFBcXHCYeGBkjGRUUHy8gJCcpLC0sFR4yNTAqNSYrLCkBCQoKDgwOGg8PGiwiHSQpLC8qNC01KSosKSksLCktKTUvKiksLC8qLSspLCwtKS8sLCksLCwsKSk0LC8vLCkpKf/AABEIAMIBAwMBIgACEQEDEQH/xAAcAAABBQEBAQAAAAAAAAAAAAAAAQIDBAUHBgj/xAA+EAABAgMEBgULBAICAwAAAAABAAIDESEEEjFBBVFhcYGRBgcTIqEUIzJCUnKSscHR8DNiguGi8bLCQ4PS/8QAGwEBAAIDAQEAAAAAAAAAAAAAAAECAwQFBgf/xAAzEQACAQMCAwUHBAIDAAAAAAAAAQIDBBEhMQUSQRNhcYGRBiJRobHB0RRC4fAyUiNisv/aAAwDAQACEQMRAD8A7ihCEAIQhACEIQAhCEAIQhACEIQAhCEAIQhACEIQAhCEAIQhACEIQAhCEAIQhACEjnACZoNZWLpLplZYIJdED7oJIhi/hjUUB3lVclHdmWnRqVXinFt9xtoUVmtLYjGvYbzXtDmkZhwmDyUqsY2mnhghCEIBCEIAQhCAEIQgBCEIAQhCAEIQgBCEIAQhCAEIQgBCEIAQhCAELN0l0js9n/VjMaZTuzm87mNm48l5u39Z8MUgQnxP3PPZt4CruBAWOVWEd2btCwuK+tODa+Oy9Xoe2UNqtrIQvRHtYNbnBo8Vyy3dObXFmO0EIVpCbdptcZuntBCxnPLjNxLne04lzuJNSteV2v2o7FH2fqPWrNLw1/H3OmW7rAszJhl+McO62TfidKY2iawLb1gR30htZCHxu5mn+K8o1PasEq85dTq0uE2tL9uX36/Lb5Fu16QiRT52I+JscSRwbgOAWF0gtl1gYMXVO4fc/Jak5YpvQTRHlukb7hOFBlEOqh823iRP+JWB5m1Fbs6lN07eEq0liMFnz6I6l0L0W+z2GDDiEl4bMg+rfJdc/jOXBbaELsRjypJHzatVdWpKpLdtt+YIQhWMQIQhACEIQAhCEAIQhACEIQAhCEAIQhACEIQAhCEAKrpPSAgQzELYjwPVhML3fCFaQoZaLSabWUc20h1sPdMWeCG/uiumfgZT/Jea0h0ptUf9SO+XssPZt3SZIkbyV1LTnQ2zWqZey5EP/lh91/HJ38gV4DTXV7aIE3Qx5RDGbBJ4G2Hn/EncFzq0K3V5Xd+D2fDbnhrwowUJf9tfST/jwPNsbLBSBRtOOsGRGYIxBGR2KQLTPSMeFIFGE8KxiZI1PCjCeCpMTKOnLXdh3Ri+nDP7LqvV10f8lsTbwlEi+cfrEx3Gnc2VNZK5r0S0P5fpFocJwYfffPAtYaNwkbzpU1F2pdyW1aQy3Ufgjg+0Nz2dOFpHd+9L7L7+gIQhdE8cCEIQDZovJJomgFmi8kmhALNE0hKrxNIwm+lEhje9o+qZJUW9kWZovKlZNMwIriyFGhRHAElrIjXOAFCSAZymRzVxQmnsTKEoPElgWaJpEKSot5E0iEAt5E0iEAs0Xkk0IBbyJpEIBZomkQgFvImkUVptTYbHPiODGNE3OcZAAa0JSbeEZmnujVmtAL4zA1wH6zTcc0CeLswNTphcltsJjYjhCeYkMGTXubdLhrl9aT1BbPSrpi61uuMmyzg0bgYhGD4mzU3iayl5q1WxsJhc8yA5k6gMyuVXnGcvdX8nveFWta2pZryfh0j/AD4afawE9pUECKHNDhgQCOImpQVrnXZKCqmlbVchyGLqDdmfzWrIKb0e0V5dpBkM1hs7z/cYRe+IkN4qdXot2QnGCdSf+MVl+R0fqz6P+TWMPcJRI8ojp4hv/jbyM97ivXXk0BKuzCChFRR8zuriVzWlWnvJ5/vgLeReSHxRmNx+iua4t5CbXZzQgBCT8ql/MUATQsPpl0hNisjorQC+bWw2vwLnHOVTJoccclzON1s212HYs92H/wDRK16txCm8SOxY8Gub2HaUsYzjV4Og9ZFu7PRsaRkX3YY/k4Xh8IcuFra0v0wtNqhCHaIgiNDw8G61pBDS2XdAEpOOSwocQOExrI5GS5VzVVWXMtj33BbCVhQdKo1zNt6fDRdxrdGtLeTWuDGwDHi97h7r8P2kr6HB1L5lXeOr/S3lGj4RJm6GOyfWZnDoCZ5lt08Vs2E9XDzOJ7V2uYwuF091/Vff1PRoSfn5JE/yq6h4QVIie784Jfz8qgI48drGue4hrWtLnE4ANEyTwXhbV1wWds7kGM+tCbrQduJPgp+tXTfZWQQWnvxzIyJEobCC7mbo2glcjXPubmUJcsD2HBOC0bmj21wm8vTpouvr9DojOug3hOzANmL0os3SzI7oE9i6RYrayNDbEhm8x7Q5p1g78DsXzY9sl7fq16ZeTxPJ4zvMxD3ScIbzSexrqT1GR1rFb3cubFR7m7xf2fpKh2lpHDjutXleedV/eh2NCSf5ilC6p4IEIVDTWm4VlhGLGJDRQD1nOyaxuZ/2aKG0lll4QlUkoxWW9ibSOkYcCG6JFcGMbiT4ADEk5ALknSbpXEtj6zZBaZshz1YPiSxd4DLWavSHpNEtkS8/usb+nCBo0az7T9Z5LJaXOe2HCaYkV5k1jRMz2rl17h1Pdjt9T3nC+DxtF2tbWfyj/Pxfp8WWu3CGJmpODRiV6/od1YOjObatIjUYVmNABiDFHI3eepb3Qrq5bZiI9pIi2jEZthbG63bcstZ9sDqWxQt8e9I5HFeMdo3SoPTq/wAfn0+JyXpvYxCt0QCge1kQCUgARcMv5McsUFe360rGQYEX34R3mT2eDYnNeGBWpWjy1Gjv8Nq9raU5d2PTT7EVvtNxh1mg45rpHVX0f7Cyds4SfaJOrlDE+zHGZd/IalzzQ2ijbbdDg+oDOIdTGyLzxo3eQu6tAADWiQAA2ADALNaQ5pOb6bHO9obrsqMbaO8tZeHReuvkOnzShAEkx9TLid2rj910jxI5pz5bkE94bj82pUw+kNzvm1ASISIQCV1cpfVNvDdzCzWdI4RNQ5u0ifymVdg29j/Re07iJ8RigOYdcmlpxIUAEyY0xXapu7rdswGu+Nc3hPmJrU6WaU8ptcaLOYfEN2XsN7rP8QFl2WCSZNBcTMyAmaCZMhsB5LgVpdpNyPrnDaH6S3p0n0Wvi9WK90gTvVTR7pTHEfX6KxH9FQwGd4SqTSW9Uj/izYqtqrF/D7lte96rekbbP5QyKZQ+zMYb4dHADMkEfCvAkpGPmlKbpy5kL22hd0XQn1+zydUtnXKwfpWdx2xIgb4NB+ap6J63IrrSwR2QmQXOuuLQ680EyDi5zjOVJ0wmucoWZ3VXOcmguAWEYOKhut8tv6n00DPAzRd2BeO6vulbY9ja2K8CJBlDdPFzQO47OdKb2lWOmfSlkCxxDDLi947OGZEAOfQuE8w28cMl11Vi4c/TB84lY1Y3X6X93Nj+fDGvgcy6c6b8qt0R4M2M81D91hMzjgXFx3ELy4tsol04YT2/lFO90gq+j9GmNFZDbi9wbPVM1J2DHguInzybfU+oOCtqUacNFFfJf3UuObMKAhet6X9EfJbr4Qe6AQ1pe4ESfLbk6U98xqXmIjJqtSm4PlZntLqnc01VpvKfyOsdWfTPtofk0Z3nYY7jj67Bkdbm+I3Fe18uZeu37x1AE8yMOK+b4EdzHBzTdc0zBGRC65YesizMsIiADt/RMAekXgekTj2ec66sQulbXKccTex4rjfA5xrKpbRypvVLo/sn6L0PT9IOkkKxwr8SpNGMbRzzqGzWcAuOac09FtcXtIp2MYPRY3U36nE8gKulNLRLTFdFjOvPdwDW5MYMmj+zMq70Z6LRre8iH3ITTKJFIoP2t9p0suclr1a0q0uWOx1rDhtHhlJ1qzXNjV9F3L+5fyKmjdHRbTFEKztvOOLvVYM3OOQ/BM0XX+ifQyFYWd0X4zh34zh3jra32W/PNaGhNBwbHBEOC26BVzj6Tjm55zPgMkWrT0NlGm+dQlLmt2hbKnq9/oeZ4rxmd23Tp+7T+cvH8GgAN/FKX8d31WRo3Sr4sS66TQQSAJzprM961w3YFtnnzznT+xF9giHOGWxBsDXC/wD4Fy5HaY91hOeW9d4t0Br4T2Pox7HNdM0k4EGddq4bYuj8W0xGsukMY67EfgCQZPDKVNDKi513BuS5d2ez9nrmnChNVZYUXnX4Nfx8z2nVZYWQYDo0Rwa+MZCeIhtJlKnrGZnqDV7oaVhD1xwB+ywYuji1l4MbCY0NDWTwFAJDLwRo6wmK+Xqirjs1byt2nBU4qKPL3t1K6ryrS6v0XReSPSstDS28Kt1yxypxT4bZCuJqceX0UbW1kBJrKSGuVBwHidim5rIagT/JqM+mPddq1sUk9/L+lE899tR6L/mxASoRd3IQHzvY+k1oh4PLhqf3h418Vqv6cl0JzXQ5PLSGuaaAkSnI4cyr2lerJ7ZmA+8PZeJH4hQ8l5O36IjQD52G5u0inAii4nNXp6a/U+oRpcLvWppRzv8A6vz2z8yi8r2PVnCayO6O9l8MaWNqB3niTiJ/tmP5rxcKDEiGUOFEedjTL4jJviug9GbA+HCDCGsOLp1MzuxpIcFktaL5030NLjvEoK2lCm8uTxp0XX5aeYRur2BFjOItPYwi6bWGGSQCZ3L167TAGa9Lojq9sFnc2IXGI5rmva6JFAALSCCGskCJjAzT7PZW+s5xOoU+5V+DZoQwhjeSuhG3pxeUjx9Xi95VjyyqPGMaYXzRyLppYRCtcYMM2FxewjC6/vSGwEkcFjQqNrvK6L1n6OmyFGEqEw3SaBQzcycsgb3xLnMc0kuRXhyVHE+i8Luf1FpCs91HD8Vp89yKxxSSQczMfUK0tHoZ0eFqtTWOJDGgveRQgCglvcWjmq2kLE6DFfDf6THFp1GWBGwivFUnF45uhtWtxFydBv3ks+T/AL9DX6EaeFltjHu/Tf3ImxrvW4GR3T1rX6z9PGNaRBFGQBhPF75EkyMqNujZVeF7SslMXzqanWVZVZKn2fQxuxpTu1d/uSa8+j8llefcMi1ove9V2jWML7VExbOHBbKZmR331FKSaDPNy8TYrE6NFbDYJve4NaNpOexdn0X0YEGGyGXCTRKTMTrOGJMzxWezp80uZ7L6nH9pbzsKHYxfvT/89fXb1HaSjeUsdDi3WwnCThUk5jWZg1GAouTaY0U6zxSx05VLHESvsnR2/XtXb4NkYyty7L1nd478w1eX6awGWyHdZK/DmWRDiTm3Y0/ORyW9c0O0jlbo8vwTif6OryTf/HLfufx/Pd4HJnwJnUM1MJAagrELRsVzzDEN5eMWylLeTQDavXdH+r1ziHxpPlW6P0xL2nH0t3zXLp0Z1HhI93ecTtrSPNUlr0S1b/vxehT6KdCHWmUa0nsbNiJ0fF2MGTdvLWOlwLe2GwQrLDAa0SAuyaOA17cUWfQoNXOLzrrd4Tq7wC1IUANwlylylQcl2KNGNJabnzniPE619PM9IrZdF+X3me3RsWJWM4y9lp/AEulrO1kCTW3ZublMnHE4nitS+dXI/eSqaUgGIy6DI3ge9MDPOW1ZjmGBo+0NZFa40AJnuII+q1IumnOpBYTlM18MPFLA0Qxsrx7VxwaKD/W0rRg2YDIT2CQGxupAZrNDxIhvR4hOYYKgfSe4LSs1jbDHca0bc+dVLd2nn90sjr5j7ICvpGEXwnNAmTKVdoOajs1nEKGGgTec5YuOe4DwCuTOxQwX3jfkZYN3ZnifABASQ2gCQPjXaTtUktvyTe0G7fT5oAB1IB1fwf2oXk9o33X/APRS3d/NQxP1GV9V/wD1QE3D5IRXWOX9oQGZHiD/AGs+K1rqETnsp4q8YQ/v+1E5io4pmzGrKOqM86KGQA8VDaNHAVlOWqtN3+1sDBNJ1VWNLlZuTqOrDDMiE0ZS+28ZKYOknxrNM1kNRGPA5KE2cioM/eryOXisxy3FrQg0pY22iC6E6Za4YjIgzBB2EBYGjurqAysUuinV6LeQrzK9G+NLEEbcRzGHGSTtuIVJUoSfM1qbdG+uKFN0qc2ot50+PjuTWOxQoTbsOGxg1BoC8X1kaHE22hgxkyJ/0cf+PBq9abUBjRQW+EI8J8Nw7rwQSctRA1gyNdSrWpKcHH0M3Dr6VpdRrt5/2709/wA+JxtsPvE8vqnlTWuzOhvcxwk5pIPDMbFo6J6LR7RItbdZ7b6DhmeC4ajKTwlqfVp16NGn2k5JR3y+89N1XaDm91pfgybIfvEd93AGVPaK6U6O1jSTJoGP5rWHoqwMgwWQ2ijGymKEnEmY1mZ4qCJZY0Y943GjBp70uWJ2kruUKfZwUT5RxS9d7cyq9Nl4Lb8+ZLpHTJiUFGasztP2TbLox8T1ZDW6g4a1astmZDPo33a53jvkZBv5VXmx73pGX7ajmTIn5b1mOcRWbRLG64jv8RwqOFVpNhnMgywEpAbpJjXyThEQEwinMcjP7Je3GuW+nzUQenByAnDlG+PWTauz1N2n7f7VUuvGTKa3j5NlifAKZkO6JNPOvPM80BKyEBjUnEnE/mpPu7xxUV52oHcZeH9pe21gjhP5TQglkdfMfaSW8dQ5qNkQHAg7kr4oaCTQATKAjtEScmVF70tjc8NeHPUp2xBgCN39KGytMi53pOqdg9VvAeM1OgHJC0agmdmNUt1Pklu7T4H+0A67v5lQRR51lcn4y/bqU1dh5j7qvFf52HMHCJhXJqAs11jl/aEnajb8J+yEJMwRw4Tb3t2HM0TXMJ1DdU8z9lLFsgJmCWu9oZ+8MDxURjFv6gp7bfR4jFvy2qplEZCkde+v+lI5ieK1CXLcoaMsJY0K0WFNVnQ1eLp4Ce3Ac/sozA1+FP7Vcl5Q5nkzYtKVJ1DH+lUfZpmfobsTvy+a2YkGlMk3yQb1bmKOll4MTyYtqBe24O54HwTHRRuOo05ZHgt90FU4tjyNUUslalHl2Z5+0WKG6IIj4bXPGDiJ4Yctauw7Wpo1gAEwboHw8jhwko4dgecpD2pGu5pr+ZqdFqVfaVMRbbxt3fgsC1AZ/wB7hmpWxHO/aP8AL7D8wVaBZgCZGbhjP0v6CuMarGFrG5LCph+b9alDlG0KRoQCiGMpt3H6YeCkDnDMHfTxH2TQh8UNEzQICTyiXpAjbiPDLemsi9pgZMzli77DxPzia0vq6gyZ9Xfb8FgsBxAO3PmgLDJASFAMk8OVUMOTiNh7w8a+KcHuGIB90yPI/dAWZpbyri0jPu+8JeJoVMCgHloOIB3qs5l990TDWSLq4uxa2RpTHknWmPdbSpJk0aycPzYn2aFdaBicSdZNSeaAlF7WDvEvEfZOEQ5t5EH7HwSTSzQgO3GuW+nzUgKZNN7IapbqfJCSaarxj52HuifJqfdOTjxAI+h8VWjuPaw6A0iYUyGv7oQX0KPtf2u8PuhCSIhMiRAMTuGZ3DEpS1xxN0am1PEn6DilZBAwG84k7yalVMhRNmdOcPzesH0T/DLfMHYkhRQCBEmHZFxm0+6cByBWgQmPYCJEAg5HBCUKWppYoTBc0ebIkPUdhuacvEJ9ntYJumbXey7HhkRuUYMnML2acWKS6ookWRkKnUPqclBdNsjLVVjGfoie3LnnwVt8CdXV2DDjr/KJzWKC7aaKkLRwxd3nazgNwy+e1OuK4VHFh1RoQljQz7VZQ6RIB+m45KEWcj0XcHV8cec1pObNQXVeLNetHXJWESXpNI2jvDmKjiApWEETBBGsKSSrWhonJo84fZMpbXEZb1YwEsWMG7ScAMSdiSFBJN59TkBg3drO1Mh2dzTOYiE4k907gcJbJBSi0D1psP7qcjgeaAmATgEAJwQgAnBACUBCRwKZ2Dchd92nyxTwFWtryZQ2+k/PU31nfTigGwAXuvgza2bWXs8nOmOU5K32xGLTvHeHhXwRDhhoAFABIcE8IAhxgcCJ6s+WKkCjcwHEA7xNN7CWBcOMxydPwQE6cFXDnjJrt02nkZjxCXykD0gW7xT4hMeKAsKpaD56F/7P+IVlrwRMGY2KraT56D/7P+IQguzQkSoSMkgpyRQZBqSScmRIgaJuIA2qAElBaiygcJnISmf4yrxS3nOw7jdZHeO5uXHknw4AbhicSak7yUJyQ3HgZlvsz78ve/N6khRGmjaSxGBG8KdhUEeAHbDk4UI3FVwZudPckaZ0Tg2SzxGfDPeHaN9po7w95ue8K220teJsIcNY+qtgxqQkQqSV5qiIUkA1kmBzakV1RRGK1EbIqpEnEBDSQ3NwxOxv3VdmZWuaJWfFLjdZiPSdk37u2c1JBs4aJDOpJxJ1kqaHBDRICQGSdJXNUYGpbqdJEkIwQeSAegSzdh8JpyReeMWh41tofhP0KsSSgKSMEUK0NcZA19k0PI1UwCbEghwk4A7x8lH5M4eg47nd4c8RzQEz3hoJJkAJlV7AwmcR3pPwGpvqj68VWtEcvcGOEmtIMS7Nw1tFBMDWtKFFDhNpBGwzQgelSJUJBKhKgBOSBKgI3WdpM5SOsUPMVVS0sIjQpOJ9OV6su7skVfVK1/rwf5/8UBavv9lvxn/5QpEIByRxkon2ut1gvuzl6I952W6pTRZJ1iG9+3Bo4Z7yoLjfKC79MTHtn0eAxd8tqfDswBmSXO9o5e6MG8FOkQCFNTkSQkbJNKcUIBklVjWEE3mksf7Tc/eGBVshIgKPlbmUiiQ9ttW8Ri1WDGAF6Yu4znRLaY7WCbs6AYknUBms9ui3HvCTDO8IeLB723dghGTSLDFAJmGYgYF3vahsTwFFY7fW5EFx2U6tO4qy5siq4Myk2sFd7UklM5qYGKTHJakckslKGJXNTI5CGSUBLJElJjCShtdouMJxOAGsnAKdUIXnYt71IdG7XZu4KQWLDZrja1cTecdZOKfEsrXGZEj7QoeYqpUIQQXIjcCHjU6h+IfZKLaB6YLPew+IUU6JIBQU4KsbEMWEsP7cOLTTwQHxG4gRBrb3XfCaHmgLSFBCtjSZTk72XC6eRxVhACo2z9eD/P5K8qFt/Xg73/IIDQQhCAIbAAAAAJYBOKEKC41CEIAQUiEAiRCEJEKEIQGdCraXzrJglPKcpy1LQKEIVEuzxrj8lXsDjI7MEIVXubFP/B+RbSsxCEIQx8cVUaEKSsdiN6AhClGN7kNsPm3+675FR6LHmWbvqUiFJUtoCEIBUqVCECJwQhAMjww5pmAaZiaz9BxCbwJJANJnDchCA1Vn239eDvd8ghCA0kIQhB//2Q=="/>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14" name="Picture 1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27962" y="1477717"/>
            <a:ext cx="979488" cy="73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6" name="Picture 20" descr="http://t2.gstatic.com/images?q=tbn:ANd9GcQEHARLU2mqcKq-NkiymU45t0iuH7COLiNWsc222lntvG4If1y3w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75201" y="2038982"/>
            <a:ext cx="691517" cy="691517"/>
          </a:xfrm>
          <a:prstGeom prst="rect">
            <a:avLst/>
          </a:prstGeom>
          <a:noFill/>
          <a:extLst>
            <a:ext uri="{909E8E84-426E-40DD-AFC4-6F175D3DCCD1}">
              <a14:hiddenFill xmlns:a14="http://schemas.microsoft.com/office/drawing/2010/main">
                <a:solidFill>
                  <a:srgbClr val="FFFFFF"/>
                </a:solidFill>
              </a14:hiddenFill>
            </a:ext>
          </a:extLst>
        </p:spPr>
      </p:pic>
      <p:pic>
        <p:nvPicPr>
          <p:cNvPr id="55317" name="Picture 2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51800" y="2504129"/>
            <a:ext cx="651200" cy="6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18" name="Picture 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39960" y="2990272"/>
            <a:ext cx="672987" cy="67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20" name="Picture 24" descr="http://t3.gstatic.com/images?q=tbn:ANd9GcSjmlKIJGHcV4eP7E4iqtiJ6Obd84D2sT78D7pjnWVNdgiKNzvJ"/>
          <p:cNvPicPr>
            <a:picLocks noChangeAspect="1" noChangeArrowheads="1"/>
          </p:cNvPicPr>
          <p:nvPr/>
        </p:nvPicPr>
        <p:blipFill rotWithShape="1">
          <a:blip r:embed="rId17">
            <a:extLst>
              <a:ext uri="{28A0092B-C50C-407E-A947-70E740481C1C}">
                <a14:useLocalDpi xmlns:a14="http://schemas.microsoft.com/office/drawing/2010/main" val="0"/>
              </a:ext>
            </a:extLst>
          </a:blip>
          <a:srcRect t="5341" b="14069"/>
          <a:stretch/>
        </p:blipFill>
        <p:spPr bwMode="auto">
          <a:xfrm>
            <a:off x="7008243" y="3962400"/>
            <a:ext cx="2135757" cy="73201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8"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0"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520700"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2" descr="data:image/jpeg;base64,/9j/4AAQSkZJRgABAQAAAQABAAD/2wCEAAkGBhISERASEBQSFBUWFxoWFRgWFxUVFRcVFxIWFBQWFhgYHCchGCAoHBQXHzAhLycpODgtFR4xNTArOSYsLCwBCQoKDgwOGA8PGikkHCIpKSwuMS81LC8zNSosKSkqNiksLDU0KSosKSwqLCkpLDY0LCosMiwsLCw0LCksNCw2LP/AABEIAFsAawMBIgACEQEDEQH/xAAbAAACAgMBAAAAAAAAAAAAAAAABAUGAgMHAf/EADcQAAIBAgUCAwYEBAcAAAAAAAECAwARBAUSITFBUQYiYRMUMnGBoUJSkdEjcoLBBxYkQ2Lh8P/EABgBAQADAQAAAAAAAAAAAAAAAAABAgME/8QAHxEAAgIDAQADAQAAAAAAAAAAAAECEQMhMRIyQXFR/9oADAMBAAIRAxEAPwDuNFFFAFFFeE0B7RUJP4tgWTQbleC4F0B7XqUwuNjkGqNlYdwb1FoG+vGYAXOwpHOc6jw0ftJb2uALAnc8DYVz/N8/kxiyK7xolyFQFgGUG6ssgurX7EehrLJmUNfZjkyqGvs6UuKU8H9q23rjeB8UpBNFo2T/AHtCkDddgyatNwbbi39qv7eIbYczYce8G4GhTuAeWYWJAHyqMWSU35aM4Z76iy0VXvDHiWTEIxmhMWm3m8wRjuGC6gCbEHvtb5VPLMpNgRe17dbd66JLy/L6dEZqXDOiiioLBRRRQGnF4tIkLyMFUbkmqbPnrY46IiyQE2NjZ2Cnzl/yjoB169qjs2zoSuUxDGN42Zd94jvbzLyvHNKPniYOH/VMYxuUVCjPMpG2hRuq7/ESPmeKpFSyPzFbDairZNy5JCWsFc7XNmspt0YDn5+m9Q2YYLF4Wb3rBxxyoN5EGrUDaxLILEjbZhfi9S/hLMmxUPtjBLFHewD+ZHF76wbAuB3IA7d6sxC7d+bjY39CKmWN424y6c8svrmivZX/AIhx4lLBPZubrpkbQC/ZJCNJ/UHjY1pzjw4vslV5fd55AdRQN7FhqJVZCAN7bahY7Xp3OvCkOJDagVY8ulgxINx7RD5Zd/rVcxU2Ny+O2j3rDjZgbyR6bWJ3/iQH08wqkkn8lZnd/LZGyeEJIGVZLIlx/H+JPnqHwjbg2rZicqlw73Vwz21I0LXDDYDj4Sfl9atfhbxVhMQ4EcjRMwscPJpAJsAPZngjnjc0h45xMGFQ+7gJK7AHTbSL3vZeA1ZvHVuJV47VxITF59iIxaecySbWUcLttr/MfTf1q9+C8LL7N5pwweS3xbHSBzbpcn7Vyzw7iZosVHKEikF/gZgJNz8WmSxJHNxf612rAZgJFB3HcHYg9jVsWPy7fTfFj87Y7RRRW5uFYSNas6UxbbGgIuLKMLPIMSFWRri99wCNr6T+Lbn0rZj/AArhcRIkuJijldPhJX7H8w62N6rqu8LlkOk3I/4t8xVmyrPVlsreR+x4P8p61Mbi7Toye+kkB2rRJhByux+1MUnmOaxwrdiL7WW4BsSBqsT8IvcnoATUSSapkNGmaXQCX2A6/t3+VKQ5pHKNUJubbsfKFAuLuT0/Wo/Fk4nU05VYY2NxcMosAy8X1NZgQQfoNxVY8QZ6SvsoFOj8KcvIRtrfqflVPKKRi29EH/iBJhj7N8NGFkM2h2QaEkCoHZwnCc8/vTWUH3t2Z7E3A0MAQAb2t32HNaMtwUMh0zHzk6rNswPUjtxx6Vc8lyaCCxVSCxtc3YnV1v8ATmqSZpGDUtcEsVkC+yYxopKsLjnYDcLf4eftevckdxLpVnRIxqcatQtfYLY9ePr6U9nmfrHqUMAQOLgOx7KLHvzS0YWBIopDpeZg0nJIJHlTbsOvck1G6Ni75RiGeJWbk3P0ubfanqQwbbCnhW6IA0ji+tPmk8QtAVHM4NTFeNXB9RwahkzAxtoxG1js/A52ufwn7VZ80w96rXiTCwyCKRnKuOVXcm3B0nYb9T6ihnJbLTlviErYS+Zej9R/MOvzrRjMvRNUs05kRwpFggkdkN1tYWFr7MNJA2N+aouCzr2Fl3MY23N2G/6HnipLGY1CodTdSPKo6nqPTenSKMfFXisBdT2VdxHGuw9bAc+rVzN/EeqXWwck8njSb7BR2Aqw5hk7TsXf4uB2A6KB2qLnyMX0yAjsw/eqs0SLPk3iNZFGvRMo/MLuv9Q8y/ep3CywPcJNJHq/A/ni5va62IF7c9q5o2RyxkNHqJ/MuzD51IYLPZFIEq6hwGXZv6lH9v0rOv4W/TpWHyaziaYIUj84YPrDMPgsf37UsCZZg3424v8AhUm5b/3pUZhcUxUBbkN03v8AXvVpyTLdO53Y8mkVb2Tws2DOwp9TSWGSnlFbFTKtMyVurwigInFYa9VTN/DxZtQNtrHrV6kjpSXDXoDnP+W97m5Nb0yW3SrnJgBWHuNAVZMq9KxxGSqwsRVq9yo9xoDm2NySSK5S5X9SP+qMEIidTIpcDynbc/3ro75YDSsfhGLXrtv2HF+9qo4E2ROS5SfjYbn7VasJhrVuw+BAp6OCrJUQeQx0xXgFe1ICiiigPCKwaOtlFALtDWBgpuvLUAp7CvRBTVqLUAusFbBDW2igMQlZUUUAUUUUB//Z"/>
          <p:cNvSpPr>
            <a:spLocks noChangeAspect="1" noChangeArrowheads="1"/>
          </p:cNvSpPr>
          <p:nvPr/>
        </p:nvSpPr>
        <p:spPr bwMode="auto">
          <a:xfrm>
            <a:off x="673100"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30" name="Picture 34" descr="http://t1.gstatic.com/images?q=tbn:ANd9GcSLpfM8nUZE-6yPt7wRKKkanEOOX7vCNh1Iu6E_7Ww6-8Sy8kwG">
            <a:hlinkClick r:id="rId18"/>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8836" b="17647"/>
          <a:stretch/>
        </p:blipFill>
        <p:spPr bwMode="auto">
          <a:xfrm>
            <a:off x="4635185" y="4386265"/>
            <a:ext cx="831534" cy="528162"/>
          </a:xfrm>
          <a:prstGeom prst="rect">
            <a:avLst/>
          </a:prstGeom>
          <a:noFill/>
          <a:extLst>
            <a:ext uri="{909E8E84-426E-40DD-AFC4-6F175D3DCCD1}">
              <a14:hiddenFill xmlns:a14="http://schemas.microsoft.com/office/drawing/2010/main">
                <a:solidFill>
                  <a:srgbClr val="FFFFFF"/>
                </a:solidFill>
              </a14:hiddenFill>
            </a:ext>
          </a:extLst>
        </p:spPr>
      </p:pic>
      <p:pic>
        <p:nvPicPr>
          <p:cNvPr id="55331" name="Picture 3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31747" y="4850720"/>
            <a:ext cx="671253" cy="671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2" name="Picture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6325" y="2051682"/>
            <a:ext cx="6953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33" name="Picture 37"/>
          <p:cNvPicPr>
            <a:picLocks noChangeAspect="1" noChangeArrowheads="1"/>
          </p:cNvPicPr>
          <p:nvPr/>
        </p:nvPicPr>
        <p:blipFill rotWithShape="1">
          <a:blip r:embed="rId22">
            <a:extLst>
              <a:ext uri="{28A0092B-C50C-407E-A947-70E740481C1C}">
                <a14:useLocalDpi xmlns:a14="http://schemas.microsoft.com/office/drawing/2010/main" val="0"/>
              </a:ext>
            </a:extLst>
          </a:blip>
          <a:srcRect l="24892" r="23593"/>
          <a:stretch/>
        </p:blipFill>
        <p:spPr bwMode="auto">
          <a:xfrm>
            <a:off x="7119716" y="3305228"/>
            <a:ext cx="754284" cy="7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000"/>
                                  </p:stCondLst>
                                  <p:childTnLst>
                                    <p:set>
                                      <p:cBhvr>
                                        <p:cTn id="6" dur="1" fill="hold">
                                          <p:stCondLst>
                                            <p:cond delay="0"/>
                                          </p:stCondLst>
                                        </p:cTn>
                                        <p:tgtEl>
                                          <p:spTgt spid="55332"/>
                                        </p:tgtEl>
                                        <p:attrNameLst>
                                          <p:attrName>style.visibility</p:attrName>
                                        </p:attrNameLst>
                                      </p:cBhvr>
                                      <p:to>
                                        <p:strVal val="visible"/>
                                      </p:to>
                                    </p:set>
                                    <p:anim calcmode="lin" valueType="num">
                                      <p:cBhvr>
                                        <p:cTn id="7" dur="2000" fill="hold"/>
                                        <p:tgtEl>
                                          <p:spTgt spid="55332"/>
                                        </p:tgtEl>
                                        <p:attrNameLst>
                                          <p:attrName>ppt_w</p:attrName>
                                        </p:attrNameLst>
                                      </p:cBhvr>
                                      <p:tavLst>
                                        <p:tav tm="0">
                                          <p:val>
                                            <p:fltVal val="0"/>
                                          </p:val>
                                        </p:tav>
                                        <p:tav tm="100000">
                                          <p:val>
                                            <p:strVal val="#ppt_w"/>
                                          </p:val>
                                        </p:tav>
                                      </p:tavLst>
                                    </p:anim>
                                    <p:anim calcmode="lin" valueType="num">
                                      <p:cBhvr>
                                        <p:cTn id="8" dur="2000" fill="hold"/>
                                        <p:tgtEl>
                                          <p:spTgt spid="55332"/>
                                        </p:tgtEl>
                                        <p:attrNameLst>
                                          <p:attrName>ppt_h</p:attrName>
                                        </p:attrNameLst>
                                      </p:cBhvr>
                                      <p:tavLst>
                                        <p:tav tm="0">
                                          <p:val>
                                            <p:fltVal val="0"/>
                                          </p:val>
                                        </p:tav>
                                        <p:tav tm="100000">
                                          <p:val>
                                            <p:strVal val="#ppt_h"/>
                                          </p:val>
                                        </p:tav>
                                      </p:tavLst>
                                    </p:anim>
                                    <p:animEffect transition="in" filter="fade">
                                      <p:cBhvr>
                                        <p:cTn id="9" dur="2000"/>
                                        <p:tgtEl>
                                          <p:spTgt spid="55332"/>
                                        </p:tgtEl>
                                      </p:cBhvr>
                                    </p:animEffect>
                                  </p:childTnLst>
                                </p:cTn>
                              </p:par>
                            </p:childTnLst>
                          </p:cTn>
                        </p:par>
                        <p:par>
                          <p:cTn id="10" fill="hold">
                            <p:stCondLst>
                              <p:cond delay="4000"/>
                            </p:stCondLst>
                            <p:childTnLst>
                              <p:par>
                                <p:cTn id="11" presetID="53" presetClass="entr" presetSubtype="16" fill="hold" nodeType="afterEffect">
                                  <p:stCondLst>
                                    <p:cond delay="1000"/>
                                  </p:stCondLst>
                                  <p:childTnLst>
                                    <p:set>
                                      <p:cBhvr>
                                        <p:cTn id="12" dur="1" fill="hold">
                                          <p:stCondLst>
                                            <p:cond delay="0"/>
                                          </p:stCondLst>
                                        </p:cTn>
                                        <p:tgtEl>
                                          <p:spTgt spid="55300"/>
                                        </p:tgtEl>
                                        <p:attrNameLst>
                                          <p:attrName>style.visibility</p:attrName>
                                        </p:attrNameLst>
                                      </p:cBhvr>
                                      <p:to>
                                        <p:strVal val="visible"/>
                                      </p:to>
                                    </p:set>
                                    <p:anim calcmode="lin" valueType="num">
                                      <p:cBhvr>
                                        <p:cTn id="13" dur="500" fill="hold"/>
                                        <p:tgtEl>
                                          <p:spTgt spid="55300"/>
                                        </p:tgtEl>
                                        <p:attrNameLst>
                                          <p:attrName>ppt_w</p:attrName>
                                        </p:attrNameLst>
                                      </p:cBhvr>
                                      <p:tavLst>
                                        <p:tav tm="0">
                                          <p:val>
                                            <p:fltVal val="0"/>
                                          </p:val>
                                        </p:tav>
                                        <p:tav tm="100000">
                                          <p:val>
                                            <p:strVal val="#ppt_w"/>
                                          </p:val>
                                        </p:tav>
                                      </p:tavLst>
                                    </p:anim>
                                    <p:anim calcmode="lin" valueType="num">
                                      <p:cBhvr>
                                        <p:cTn id="14" dur="500" fill="hold"/>
                                        <p:tgtEl>
                                          <p:spTgt spid="55300"/>
                                        </p:tgtEl>
                                        <p:attrNameLst>
                                          <p:attrName>ppt_h</p:attrName>
                                        </p:attrNameLst>
                                      </p:cBhvr>
                                      <p:tavLst>
                                        <p:tav tm="0">
                                          <p:val>
                                            <p:fltVal val="0"/>
                                          </p:val>
                                        </p:tav>
                                        <p:tav tm="100000">
                                          <p:val>
                                            <p:strVal val="#ppt_h"/>
                                          </p:val>
                                        </p:tav>
                                      </p:tavLst>
                                    </p:anim>
                                    <p:animEffect transition="in" filter="fade">
                                      <p:cBhvr>
                                        <p:cTn id="15" dur="500"/>
                                        <p:tgtEl>
                                          <p:spTgt spid="55300"/>
                                        </p:tgtEl>
                                      </p:cBhvr>
                                    </p:animEffect>
                                  </p:childTnLst>
                                </p:cTn>
                              </p:par>
                            </p:childTnLst>
                          </p:cTn>
                        </p:par>
                        <p:par>
                          <p:cTn id="16" fill="hold">
                            <p:stCondLst>
                              <p:cond delay="5500"/>
                            </p:stCondLst>
                            <p:childTnLst>
                              <p:par>
                                <p:cTn id="17" presetID="31" presetClass="entr" presetSubtype="0" fill="hold" nodeType="afterEffect">
                                  <p:stCondLst>
                                    <p:cond delay="1000"/>
                                  </p:stCondLst>
                                  <p:childTnLst>
                                    <p:set>
                                      <p:cBhvr>
                                        <p:cTn id="18" dur="1" fill="hold">
                                          <p:stCondLst>
                                            <p:cond delay="0"/>
                                          </p:stCondLst>
                                        </p:cTn>
                                        <p:tgtEl>
                                          <p:spTgt spid="55304"/>
                                        </p:tgtEl>
                                        <p:attrNameLst>
                                          <p:attrName>style.visibility</p:attrName>
                                        </p:attrNameLst>
                                      </p:cBhvr>
                                      <p:to>
                                        <p:strVal val="visible"/>
                                      </p:to>
                                    </p:set>
                                    <p:anim calcmode="lin" valueType="num">
                                      <p:cBhvr>
                                        <p:cTn id="19" dur="1000" fill="hold"/>
                                        <p:tgtEl>
                                          <p:spTgt spid="55304"/>
                                        </p:tgtEl>
                                        <p:attrNameLst>
                                          <p:attrName>ppt_w</p:attrName>
                                        </p:attrNameLst>
                                      </p:cBhvr>
                                      <p:tavLst>
                                        <p:tav tm="0">
                                          <p:val>
                                            <p:fltVal val="0"/>
                                          </p:val>
                                        </p:tav>
                                        <p:tav tm="100000">
                                          <p:val>
                                            <p:strVal val="#ppt_w"/>
                                          </p:val>
                                        </p:tav>
                                      </p:tavLst>
                                    </p:anim>
                                    <p:anim calcmode="lin" valueType="num">
                                      <p:cBhvr>
                                        <p:cTn id="20" dur="1000" fill="hold"/>
                                        <p:tgtEl>
                                          <p:spTgt spid="55304"/>
                                        </p:tgtEl>
                                        <p:attrNameLst>
                                          <p:attrName>ppt_h</p:attrName>
                                        </p:attrNameLst>
                                      </p:cBhvr>
                                      <p:tavLst>
                                        <p:tav tm="0">
                                          <p:val>
                                            <p:fltVal val="0"/>
                                          </p:val>
                                        </p:tav>
                                        <p:tav tm="100000">
                                          <p:val>
                                            <p:strVal val="#ppt_h"/>
                                          </p:val>
                                        </p:tav>
                                      </p:tavLst>
                                    </p:anim>
                                    <p:anim calcmode="lin" valueType="num">
                                      <p:cBhvr>
                                        <p:cTn id="21" dur="1000" fill="hold"/>
                                        <p:tgtEl>
                                          <p:spTgt spid="55304"/>
                                        </p:tgtEl>
                                        <p:attrNameLst>
                                          <p:attrName>style.rotation</p:attrName>
                                        </p:attrNameLst>
                                      </p:cBhvr>
                                      <p:tavLst>
                                        <p:tav tm="0">
                                          <p:val>
                                            <p:fltVal val="90"/>
                                          </p:val>
                                        </p:tav>
                                        <p:tav tm="100000">
                                          <p:val>
                                            <p:fltVal val="0"/>
                                          </p:val>
                                        </p:tav>
                                      </p:tavLst>
                                    </p:anim>
                                    <p:animEffect transition="in" filter="fade">
                                      <p:cBhvr>
                                        <p:cTn id="22" dur="1000"/>
                                        <p:tgtEl>
                                          <p:spTgt spid="55304"/>
                                        </p:tgtEl>
                                      </p:cBhvr>
                                    </p:animEffect>
                                  </p:childTnLst>
                                </p:cTn>
                              </p:par>
                            </p:childTnLst>
                          </p:cTn>
                        </p:par>
                        <p:par>
                          <p:cTn id="23" fill="hold">
                            <p:stCondLst>
                              <p:cond delay="7500"/>
                            </p:stCondLst>
                            <p:childTnLst>
                              <p:par>
                                <p:cTn id="24" presetID="53" presetClass="entr" presetSubtype="16" fill="hold" nodeType="afterEffect">
                                  <p:stCondLst>
                                    <p:cond delay="1000"/>
                                  </p:stCondLst>
                                  <p:childTnLst>
                                    <p:set>
                                      <p:cBhvr>
                                        <p:cTn id="25" dur="1" fill="hold">
                                          <p:stCondLst>
                                            <p:cond delay="0"/>
                                          </p:stCondLst>
                                        </p:cTn>
                                        <p:tgtEl>
                                          <p:spTgt spid="55309"/>
                                        </p:tgtEl>
                                        <p:attrNameLst>
                                          <p:attrName>style.visibility</p:attrName>
                                        </p:attrNameLst>
                                      </p:cBhvr>
                                      <p:to>
                                        <p:strVal val="visible"/>
                                      </p:to>
                                    </p:set>
                                    <p:anim calcmode="lin" valueType="num">
                                      <p:cBhvr>
                                        <p:cTn id="26" dur="500" fill="hold"/>
                                        <p:tgtEl>
                                          <p:spTgt spid="55309"/>
                                        </p:tgtEl>
                                        <p:attrNameLst>
                                          <p:attrName>ppt_w</p:attrName>
                                        </p:attrNameLst>
                                      </p:cBhvr>
                                      <p:tavLst>
                                        <p:tav tm="0">
                                          <p:val>
                                            <p:fltVal val="0"/>
                                          </p:val>
                                        </p:tav>
                                        <p:tav tm="100000">
                                          <p:val>
                                            <p:strVal val="#ppt_w"/>
                                          </p:val>
                                        </p:tav>
                                      </p:tavLst>
                                    </p:anim>
                                    <p:anim calcmode="lin" valueType="num">
                                      <p:cBhvr>
                                        <p:cTn id="27" dur="500" fill="hold"/>
                                        <p:tgtEl>
                                          <p:spTgt spid="55309"/>
                                        </p:tgtEl>
                                        <p:attrNameLst>
                                          <p:attrName>ppt_h</p:attrName>
                                        </p:attrNameLst>
                                      </p:cBhvr>
                                      <p:tavLst>
                                        <p:tav tm="0">
                                          <p:val>
                                            <p:fltVal val="0"/>
                                          </p:val>
                                        </p:tav>
                                        <p:tav tm="100000">
                                          <p:val>
                                            <p:strVal val="#ppt_h"/>
                                          </p:val>
                                        </p:tav>
                                      </p:tavLst>
                                    </p:anim>
                                    <p:animEffect transition="in" filter="fade">
                                      <p:cBhvr>
                                        <p:cTn id="28" dur="500"/>
                                        <p:tgtEl>
                                          <p:spTgt spid="55309"/>
                                        </p:tgtEl>
                                      </p:cBhvr>
                                    </p:animEffect>
                                  </p:childTnLst>
                                </p:cTn>
                              </p:par>
                            </p:childTnLst>
                          </p:cTn>
                        </p:par>
                        <p:par>
                          <p:cTn id="29" fill="hold">
                            <p:stCondLst>
                              <p:cond delay="9000"/>
                            </p:stCondLst>
                            <p:childTnLst>
                              <p:par>
                                <p:cTn id="30" presetID="53" presetClass="entr" presetSubtype="16" fill="hold" nodeType="afterEffect">
                                  <p:stCondLst>
                                    <p:cond delay="1000"/>
                                  </p:stCondLst>
                                  <p:childTnLst>
                                    <p:set>
                                      <p:cBhvr>
                                        <p:cTn id="31" dur="1" fill="hold">
                                          <p:stCondLst>
                                            <p:cond delay="0"/>
                                          </p:stCondLst>
                                        </p:cTn>
                                        <p:tgtEl>
                                          <p:spTgt spid="55311"/>
                                        </p:tgtEl>
                                        <p:attrNameLst>
                                          <p:attrName>style.visibility</p:attrName>
                                        </p:attrNameLst>
                                      </p:cBhvr>
                                      <p:to>
                                        <p:strVal val="visible"/>
                                      </p:to>
                                    </p:set>
                                    <p:anim calcmode="lin" valueType="num">
                                      <p:cBhvr>
                                        <p:cTn id="32" dur="500" fill="hold"/>
                                        <p:tgtEl>
                                          <p:spTgt spid="55311"/>
                                        </p:tgtEl>
                                        <p:attrNameLst>
                                          <p:attrName>ppt_w</p:attrName>
                                        </p:attrNameLst>
                                      </p:cBhvr>
                                      <p:tavLst>
                                        <p:tav tm="0">
                                          <p:val>
                                            <p:fltVal val="0"/>
                                          </p:val>
                                        </p:tav>
                                        <p:tav tm="100000">
                                          <p:val>
                                            <p:strVal val="#ppt_w"/>
                                          </p:val>
                                        </p:tav>
                                      </p:tavLst>
                                    </p:anim>
                                    <p:anim calcmode="lin" valueType="num">
                                      <p:cBhvr>
                                        <p:cTn id="33" dur="500" fill="hold"/>
                                        <p:tgtEl>
                                          <p:spTgt spid="55311"/>
                                        </p:tgtEl>
                                        <p:attrNameLst>
                                          <p:attrName>ppt_h</p:attrName>
                                        </p:attrNameLst>
                                      </p:cBhvr>
                                      <p:tavLst>
                                        <p:tav tm="0">
                                          <p:val>
                                            <p:fltVal val="0"/>
                                          </p:val>
                                        </p:tav>
                                        <p:tav tm="100000">
                                          <p:val>
                                            <p:strVal val="#ppt_h"/>
                                          </p:val>
                                        </p:tav>
                                      </p:tavLst>
                                    </p:anim>
                                    <p:animEffect transition="in" filter="fade">
                                      <p:cBhvr>
                                        <p:cTn id="34" dur="500"/>
                                        <p:tgtEl>
                                          <p:spTgt spid="55311"/>
                                        </p:tgtEl>
                                      </p:cBhvr>
                                    </p:animEffect>
                                  </p:childTnLst>
                                </p:cTn>
                              </p:par>
                            </p:childTnLst>
                          </p:cTn>
                        </p:par>
                        <p:par>
                          <p:cTn id="35" fill="hold">
                            <p:stCondLst>
                              <p:cond delay="10500"/>
                            </p:stCondLst>
                            <p:childTnLst>
                              <p:par>
                                <p:cTn id="36" presetID="53" presetClass="entr" presetSubtype="16" fill="hold" nodeType="afterEffect">
                                  <p:stCondLst>
                                    <p:cond delay="10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par>
                          <p:cTn id="41" fill="hold">
                            <p:stCondLst>
                              <p:cond delay="12000"/>
                            </p:stCondLst>
                            <p:childTnLst>
                              <p:par>
                                <p:cTn id="42" presetID="53" presetClass="entr" presetSubtype="16" fill="hold" nodeType="afterEffect">
                                  <p:stCondLst>
                                    <p:cond delay="5000"/>
                                  </p:stCondLst>
                                  <p:childTnLst>
                                    <p:set>
                                      <p:cBhvr>
                                        <p:cTn id="43" dur="1" fill="hold">
                                          <p:stCondLst>
                                            <p:cond delay="0"/>
                                          </p:stCondLst>
                                        </p:cTn>
                                        <p:tgtEl>
                                          <p:spTgt spid="55314"/>
                                        </p:tgtEl>
                                        <p:attrNameLst>
                                          <p:attrName>style.visibility</p:attrName>
                                        </p:attrNameLst>
                                      </p:cBhvr>
                                      <p:to>
                                        <p:strVal val="visible"/>
                                      </p:to>
                                    </p:set>
                                    <p:anim calcmode="lin" valueType="num">
                                      <p:cBhvr>
                                        <p:cTn id="44" dur="500" fill="hold"/>
                                        <p:tgtEl>
                                          <p:spTgt spid="55314"/>
                                        </p:tgtEl>
                                        <p:attrNameLst>
                                          <p:attrName>ppt_w</p:attrName>
                                        </p:attrNameLst>
                                      </p:cBhvr>
                                      <p:tavLst>
                                        <p:tav tm="0">
                                          <p:val>
                                            <p:fltVal val="0"/>
                                          </p:val>
                                        </p:tav>
                                        <p:tav tm="100000">
                                          <p:val>
                                            <p:strVal val="#ppt_w"/>
                                          </p:val>
                                        </p:tav>
                                      </p:tavLst>
                                    </p:anim>
                                    <p:anim calcmode="lin" valueType="num">
                                      <p:cBhvr>
                                        <p:cTn id="45" dur="500" fill="hold"/>
                                        <p:tgtEl>
                                          <p:spTgt spid="55314"/>
                                        </p:tgtEl>
                                        <p:attrNameLst>
                                          <p:attrName>ppt_h</p:attrName>
                                        </p:attrNameLst>
                                      </p:cBhvr>
                                      <p:tavLst>
                                        <p:tav tm="0">
                                          <p:val>
                                            <p:fltVal val="0"/>
                                          </p:val>
                                        </p:tav>
                                        <p:tav tm="100000">
                                          <p:val>
                                            <p:strVal val="#ppt_h"/>
                                          </p:val>
                                        </p:tav>
                                      </p:tavLst>
                                    </p:anim>
                                    <p:animEffect transition="in" filter="fade">
                                      <p:cBhvr>
                                        <p:cTn id="46" dur="500"/>
                                        <p:tgtEl>
                                          <p:spTgt spid="55314"/>
                                        </p:tgtEl>
                                      </p:cBhvr>
                                    </p:animEffect>
                                  </p:childTnLst>
                                </p:cTn>
                              </p:par>
                            </p:childTnLst>
                          </p:cTn>
                        </p:par>
                        <p:par>
                          <p:cTn id="47" fill="hold">
                            <p:stCondLst>
                              <p:cond delay="17500"/>
                            </p:stCondLst>
                            <p:childTnLst>
                              <p:par>
                                <p:cTn id="48" presetID="53" presetClass="entr" presetSubtype="16" fill="hold" nodeType="afterEffect">
                                  <p:stCondLst>
                                    <p:cond delay="1000"/>
                                  </p:stCondLst>
                                  <p:childTnLst>
                                    <p:set>
                                      <p:cBhvr>
                                        <p:cTn id="49" dur="1" fill="hold">
                                          <p:stCondLst>
                                            <p:cond delay="0"/>
                                          </p:stCondLst>
                                        </p:cTn>
                                        <p:tgtEl>
                                          <p:spTgt spid="55316"/>
                                        </p:tgtEl>
                                        <p:attrNameLst>
                                          <p:attrName>style.visibility</p:attrName>
                                        </p:attrNameLst>
                                      </p:cBhvr>
                                      <p:to>
                                        <p:strVal val="visible"/>
                                      </p:to>
                                    </p:set>
                                    <p:anim calcmode="lin" valueType="num">
                                      <p:cBhvr>
                                        <p:cTn id="50" dur="500" fill="hold"/>
                                        <p:tgtEl>
                                          <p:spTgt spid="55316"/>
                                        </p:tgtEl>
                                        <p:attrNameLst>
                                          <p:attrName>ppt_w</p:attrName>
                                        </p:attrNameLst>
                                      </p:cBhvr>
                                      <p:tavLst>
                                        <p:tav tm="0">
                                          <p:val>
                                            <p:fltVal val="0"/>
                                          </p:val>
                                        </p:tav>
                                        <p:tav tm="100000">
                                          <p:val>
                                            <p:strVal val="#ppt_w"/>
                                          </p:val>
                                        </p:tav>
                                      </p:tavLst>
                                    </p:anim>
                                    <p:anim calcmode="lin" valueType="num">
                                      <p:cBhvr>
                                        <p:cTn id="51" dur="500" fill="hold"/>
                                        <p:tgtEl>
                                          <p:spTgt spid="55316"/>
                                        </p:tgtEl>
                                        <p:attrNameLst>
                                          <p:attrName>ppt_h</p:attrName>
                                        </p:attrNameLst>
                                      </p:cBhvr>
                                      <p:tavLst>
                                        <p:tav tm="0">
                                          <p:val>
                                            <p:fltVal val="0"/>
                                          </p:val>
                                        </p:tav>
                                        <p:tav tm="100000">
                                          <p:val>
                                            <p:strVal val="#ppt_h"/>
                                          </p:val>
                                        </p:tav>
                                      </p:tavLst>
                                    </p:anim>
                                    <p:animEffect transition="in" filter="fade">
                                      <p:cBhvr>
                                        <p:cTn id="52" dur="500"/>
                                        <p:tgtEl>
                                          <p:spTgt spid="55316"/>
                                        </p:tgtEl>
                                      </p:cBhvr>
                                    </p:animEffect>
                                  </p:childTnLst>
                                </p:cTn>
                              </p:par>
                            </p:childTnLst>
                          </p:cTn>
                        </p:par>
                        <p:par>
                          <p:cTn id="53" fill="hold">
                            <p:stCondLst>
                              <p:cond delay="19000"/>
                            </p:stCondLst>
                            <p:childTnLst>
                              <p:par>
                                <p:cTn id="54" presetID="53" presetClass="entr" presetSubtype="16" fill="hold" nodeType="afterEffect">
                                  <p:stCondLst>
                                    <p:cond delay="1000"/>
                                  </p:stCondLst>
                                  <p:childTnLst>
                                    <p:set>
                                      <p:cBhvr>
                                        <p:cTn id="55" dur="1" fill="hold">
                                          <p:stCondLst>
                                            <p:cond delay="0"/>
                                          </p:stCondLst>
                                        </p:cTn>
                                        <p:tgtEl>
                                          <p:spTgt spid="55317"/>
                                        </p:tgtEl>
                                        <p:attrNameLst>
                                          <p:attrName>style.visibility</p:attrName>
                                        </p:attrNameLst>
                                      </p:cBhvr>
                                      <p:to>
                                        <p:strVal val="visible"/>
                                      </p:to>
                                    </p:set>
                                    <p:anim calcmode="lin" valueType="num">
                                      <p:cBhvr>
                                        <p:cTn id="56" dur="500" fill="hold"/>
                                        <p:tgtEl>
                                          <p:spTgt spid="55317"/>
                                        </p:tgtEl>
                                        <p:attrNameLst>
                                          <p:attrName>ppt_w</p:attrName>
                                        </p:attrNameLst>
                                      </p:cBhvr>
                                      <p:tavLst>
                                        <p:tav tm="0">
                                          <p:val>
                                            <p:fltVal val="0"/>
                                          </p:val>
                                        </p:tav>
                                        <p:tav tm="100000">
                                          <p:val>
                                            <p:strVal val="#ppt_w"/>
                                          </p:val>
                                        </p:tav>
                                      </p:tavLst>
                                    </p:anim>
                                    <p:anim calcmode="lin" valueType="num">
                                      <p:cBhvr>
                                        <p:cTn id="57" dur="500" fill="hold"/>
                                        <p:tgtEl>
                                          <p:spTgt spid="55317"/>
                                        </p:tgtEl>
                                        <p:attrNameLst>
                                          <p:attrName>ppt_h</p:attrName>
                                        </p:attrNameLst>
                                      </p:cBhvr>
                                      <p:tavLst>
                                        <p:tav tm="0">
                                          <p:val>
                                            <p:fltVal val="0"/>
                                          </p:val>
                                        </p:tav>
                                        <p:tav tm="100000">
                                          <p:val>
                                            <p:strVal val="#ppt_h"/>
                                          </p:val>
                                        </p:tav>
                                      </p:tavLst>
                                    </p:anim>
                                    <p:animEffect transition="in" filter="fade">
                                      <p:cBhvr>
                                        <p:cTn id="58" dur="500"/>
                                        <p:tgtEl>
                                          <p:spTgt spid="55317"/>
                                        </p:tgtEl>
                                      </p:cBhvr>
                                    </p:animEffect>
                                  </p:childTnLst>
                                </p:cTn>
                              </p:par>
                            </p:childTnLst>
                          </p:cTn>
                        </p:par>
                        <p:par>
                          <p:cTn id="59" fill="hold">
                            <p:stCondLst>
                              <p:cond delay="20500"/>
                            </p:stCondLst>
                            <p:childTnLst>
                              <p:par>
                                <p:cTn id="60" presetID="53" presetClass="entr" presetSubtype="16" fill="hold" nodeType="afterEffect">
                                  <p:stCondLst>
                                    <p:cond delay="1000"/>
                                  </p:stCondLst>
                                  <p:childTnLst>
                                    <p:set>
                                      <p:cBhvr>
                                        <p:cTn id="61" dur="1" fill="hold">
                                          <p:stCondLst>
                                            <p:cond delay="0"/>
                                          </p:stCondLst>
                                        </p:cTn>
                                        <p:tgtEl>
                                          <p:spTgt spid="55318"/>
                                        </p:tgtEl>
                                        <p:attrNameLst>
                                          <p:attrName>style.visibility</p:attrName>
                                        </p:attrNameLst>
                                      </p:cBhvr>
                                      <p:to>
                                        <p:strVal val="visible"/>
                                      </p:to>
                                    </p:set>
                                    <p:anim calcmode="lin" valueType="num">
                                      <p:cBhvr>
                                        <p:cTn id="62" dur="500" fill="hold"/>
                                        <p:tgtEl>
                                          <p:spTgt spid="55318"/>
                                        </p:tgtEl>
                                        <p:attrNameLst>
                                          <p:attrName>ppt_w</p:attrName>
                                        </p:attrNameLst>
                                      </p:cBhvr>
                                      <p:tavLst>
                                        <p:tav tm="0">
                                          <p:val>
                                            <p:fltVal val="0"/>
                                          </p:val>
                                        </p:tav>
                                        <p:tav tm="100000">
                                          <p:val>
                                            <p:strVal val="#ppt_w"/>
                                          </p:val>
                                        </p:tav>
                                      </p:tavLst>
                                    </p:anim>
                                    <p:anim calcmode="lin" valueType="num">
                                      <p:cBhvr>
                                        <p:cTn id="63" dur="500" fill="hold"/>
                                        <p:tgtEl>
                                          <p:spTgt spid="55318"/>
                                        </p:tgtEl>
                                        <p:attrNameLst>
                                          <p:attrName>ppt_h</p:attrName>
                                        </p:attrNameLst>
                                      </p:cBhvr>
                                      <p:tavLst>
                                        <p:tav tm="0">
                                          <p:val>
                                            <p:fltVal val="0"/>
                                          </p:val>
                                        </p:tav>
                                        <p:tav tm="100000">
                                          <p:val>
                                            <p:strVal val="#ppt_h"/>
                                          </p:val>
                                        </p:tav>
                                      </p:tavLst>
                                    </p:anim>
                                    <p:animEffect transition="in" filter="fade">
                                      <p:cBhvr>
                                        <p:cTn id="64" dur="500"/>
                                        <p:tgtEl>
                                          <p:spTgt spid="55318"/>
                                        </p:tgtEl>
                                      </p:cBhvr>
                                    </p:animEffect>
                                  </p:childTnLst>
                                </p:cTn>
                              </p:par>
                            </p:childTnLst>
                          </p:cTn>
                        </p:par>
                        <p:par>
                          <p:cTn id="65" fill="hold">
                            <p:stCondLst>
                              <p:cond delay="22000"/>
                            </p:stCondLst>
                            <p:childTnLst>
                              <p:par>
                                <p:cTn id="66" presetID="53" presetClass="entr" presetSubtype="16" fill="hold" nodeType="afterEffect">
                                  <p:stCondLst>
                                    <p:cond delay="1000"/>
                                  </p:stCondLst>
                                  <p:childTnLst>
                                    <p:set>
                                      <p:cBhvr>
                                        <p:cTn id="67" dur="1" fill="hold">
                                          <p:stCondLst>
                                            <p:cond delay="0"/>
                                          </p:stCondLst>
                                        </p:cTn>
                                        <p:tgtEl>
                                          <p:spTgt spid="55333"/>
                                        </p:tgtEl>
                                        <p:attrNameLst>
                                          <p:attrName>style.visibility</p:attrName>
                                        </p:attrNameLst>
                                      </p:cBhvr>
                                      <p:to>
                                        <p:strVal val="visible"/>
                                      </p:to>
                                    </p:set>
                                    <p:anim calcmode="lin" valueType="num">
                                      <p:cBhvr>
                                        <p:cTn id="68" dur="500" fill="hold"/>
                                        <p:tgtEl>
                                          <p:spTgt spid="55333"/>
                                        </p:tgtEl>
                                        <p:attrNameLst>
                                          <p:attrName>ppt_w</p:attrName>
                                        </p:attrNameLst>
                                      </p:cBhvr>
                                      <p:tavLst>
                                        <p:tav tm="0">
                                          <p:val>
                                            <p:fltVal val="0"/>
                                          </p:val>
                                        </p:tav>
                                        <p:tav tm="100000">
                                          <p:val>
                                            <p:strVal val="#ppt_w"/>
                                          </p:val>
                                        </p:tav>
                                      </p:tavLst>
                                    </p:anim>
                                    <p:anim calcmode="lin" valueType="num">
                                      <p:cBhvr>
                                        <p:cTn id="69" dur="500" fill="hold"/>
                                        <p:tgtEl>
                                          <p:spTgt spid="55333"/>
                                        </p:tgtEl>
                                        <p:attrNameLst>
                                          <p:attrName>ppt_h</p:attrName>
                                        </p:attrNameLst>
                                      </p:cBhvr>
                                      <p:tavLst>
                                        <p:tav tm="0">
                                          <p:val>
                                            <p:fltVal val="0"/>
                                          </p:val>
                                        </p:tav>
                                        <p:tav tm="100000">
                                          <p:val>
                                            <p:strVal val="#ppt_h"/>
                                          </p:val>
                                        </p:tav>
                                      </p:tavLst>
                                    </p:anim>
                                    <p:animEffect transition="in" filter="fade">
                                      <p:cBhvr>
                                        <p:cTn id="70" dur="500"/>
                                        <p:tgtEl>
                                          <p:spTgt spid="55333"/>
                                        </p:tgtEl>
                                      </p:cBhvr>
                                    </p:animEffect>
                                  </p:childTnLst>
                                </p:cTn>
                              </p:par>
                            </p:childTnLst>
                          </p:cTn>
                        </p:par>
                        <p:par>
                          <p:cTn id="71" fill="hold">
                            <p:stCondLst>
                              <p:cond delay="23500"/>
                            </p:stCondLst>
                            <p:childTnLst>
                              <p:par>
                                <p:cTn id="72" presetID="53" presetClass="entr" presetSubtype="16" fill="hold" nodeType="afterEffect">
                                  <p:stCondLst>
                                    <p:cond delay="1000"/>
                                  </p:stCondLst>
                                  <p:childTnLst>
                                    <p:set>
                                      <p:cBhvr>
                                        <p:cTn id="73" dur="1" fill="hold">
                                          <p:stCondLst>
                                            <p:cond delay="0"/>
                                          </p:stCondLst>
                                        </p:cTn>
                                        <p:tgtEl>
                                          <p:spTgt spid="55320"/>
                                        </p:tgtEl>
                                        <p:attrNameLst>
                                          <p:attrName>style.visibility</p:attrName>
                                        </p:attrNameLst>
                                      </p:cBhvr>
                                      <p:to>
                                        <p:strVal val="visible"/>
                                      </p:to>
                                    </p:set>
                                    <p:anim calcmode="lin" valueType="num">
                                      <p:cBhvr>
                                        <p:cTn id="74" dur="500" fill="hold"/>
                                        <p:tgtEl>
                                          <p:spTgt spid="55320"/>
                                        </p:tgtEl>
                                        <p:attrNameLst>
                                          <p:attrName>ppt_w</p:attrName>
                                        </p:attrNameLst>
                                      </p:cBhvr>
                                      <p:tavLst>
                                        <p:tav tm="0">
                                          <p:val>
                                            <p:fltVal val="0"/>
                                          </p:val>
                                        </p:tav>
                                        <p:tav tm="100000">
                                          <p:val>
                                            <p:strVal val="#ppt_w"/>
                                          </p:val>
                                        </p:tav>
                                      </p:tavLst>
                                    </p:anim>
                                    <p:anim calcmode="lin" valueType="num">
                                      <p:cBhvr>
                                        <p:cTn id="75" dur="500" fill="hold"/>
                                        <p:tgtEl>
                                          <p:spTgt spid="55320"/>
                                        </p:tgtEl>
                                        <p:attrNameLst>
                                          <p:attrName>ppt_h</p:attrName>
                                        </p:attrNameLst>
                                      </p:cBhvr>
                                      <p:tavLst>
                                        <p:tav tm="0">
                                          <p:val>
                                            <p:fltVal val="0"/>
                                          </p:val>
                                        </p:tav>
                                        <p:tav tm="100000">
                                          <p:val>
                                            <p:strVal val="#ppt_h"/>
                                          </p:val>
                                        </p:tav>
                                      </p:tavLst>
                                    </p:anim>
                                    <p:animEffect transition="in" filter="fade">
                                      <p:cBhvr>
                                        <p:cTn id="76" dur="500"/>
                                        <p:tgtEl>
                                          <p:spTgt spid="55320"/>
                                        </p:tgtEl>
                                      </p:cBhvr>
                                    </p:animEffect>
                                  </p:childTnLst>
                                </p:cTn>
                              </p:par>
                            </p:childTnLst>
                          </p:cTn>
                        </p:par>
                        <p:par>
                          <p:cTn id="77" fill="hold">
                            <p:stCondLst>
                              <p:cond delay="25000"/>
                            </p:stCondLst>
                            <p:childTnLst>
                              <p:par>
                                <p:cTn id="78" presetID="53" presetClass="entr" presetSubtype="16" fill="hold" nodeType="afterEffect">
                                  <p:stCondLst>
                                    <p:cond delay="1000"/>
                                  </p:stCondLst>
                                  <p:childTnLst>
                                    <p:set>
                                      <p:cBhvr>
                                        <p:cTn id="79" dur="1" fill="hold">
                                          <p:stCondLst>
                                            <p:cond delay="0"/>
                                          </p:stCondLst>
                                        </p:cTn>
                                        <p:tgtEl>
                                          <p:spTgt spid="55330"/>
                                        </p:tgtEl>
                                        <p:attrNameLst>
                                          <p:attrName>style.visibility</p:attrName>
                                        </p:attrNameLst>
                                      </p:cBhvr>
                                      <p:to>
                                        <p:strVal val="visible"/>
                                      </p:to>
                                    </p:set>
                                    <p:anim calcmode="lin" valueType="num">
                                      <p:cBhvr>
                                        <p:cTn id="80" dur="500" fill="hold"/>
                                        <p:tgtEl>
                                          <p:spTgt spid="55330"/>
                                        </p:tgtEl>
                                        <p:attrNameLst>
                                          <p:attrName>ppt_w</p:attrName>
                                        </p:attrNameLst>
                                      </p:cBhvr>
                                      <p:tavLst>
                                        <p:tav tm="0">
                                          <p:val>
                                            <p:fltVal val="0"/>
                                          </p:val>
                                        </p:tav>
                                        <p:tav tm="100000">
                                          <p:val>
                                            <p:strVal val="#ppt_w"/>
                                          </p:val>
                                        </p:tav>
                                      </p:tavLst>
                                    </p:anim>
                                    <p:anim calcmode="lin" valueType="num">
                                      <p:cBhvr>
                                        <p:cTn id="81" dur="500" fill="hold"/>
                                        <p:tgtEl>
                                          <p:spTgt spid="55330"/>
                                        </p:tgtEl>
                                        <p:attrNameLst>
                                          <p:attrName>ppt_h</p:attrName>
                                        </p:attrNameLst>
                                      </p:cBhvr>
                                      <p:tavLst>
                                        <p:tav tm="0">
                                          <p:val>
                                            <p:fltVal val="0"/>
                                          </p:val>
                                        </p:tav>
                                        <p:tav tm="100000">
                                          <p:val>
                                            <p:strVal val="#ppt_h"/>
                                          </p:val>
                                        </p:tav>
                                      </p:tavLst>
                                    </p:anim>
                                    <p:animEffect transition="in" filter="fade">
                                      <p:cBhvr>
                                        <p:cTn id="82" dur="500"/>
                                        <p:tgtEl>
                                          <p:spTgt spid="55330"/>
                                        </p:tgtEl>
                                      </p:cBhvr>
                                    </p:animEffect>
                                  </p:childTnLst>
                                </p:cTn>
                              </p:par>
                            </p:childTnLst>
                          </p:cTn>
                        </p:par>
                        <p:par>
                          <p:cTn id="83" fill="hold">
                            <p:stCondLst>
                              <p:cond delay="26500"/>
                            </p:stCondLst>
                            <p:childTnLst>
                              <p:par>
                                <p:cTn id="84" presetID="45" presetClass="entr" presetSubtype="0" fill="hold" nodeType="afterEffect">
                                  <p:stCondLst>
                                    <p:cond delay="1000"/>
                                  </p:stCondLst>
                                  <p:childTnLst>
                                    <p:set>
                                      <p:cBhvr>
                                        <p:cTn id="85" dur="1" fill="hold">
                                          <p:stCondLst>
                                            <p:cond delay="0"/>
                                          </p:stCondLst>
                                        </p:cTn>
                                        <p:tgtEl>
                                          <p:spTgt spid="55331"/>
                                        </p:tgtEl>
                                        <p:attrNameLst>
                                          <p:attrName>style.visibility</p:attrName>
                                        </p:attrNameLst>
                                      </p:cBhvr>
                                      <p:to>
                                        <p:strVal val="visible"/>
                                      </p:to>
                                    </p:set>
                                    <p:animEffect transition="in" filter="fade">
                                      <p:cBhvr>
                                        <p:cTn id="86" dur="2000"/>
                                        <p:tgtEl>
                                          <p:spTgt spid="55331"/>
                                        </p:tgtEl>
                                      </p:cBhvr>
                                    </p:animEffect>
                                    <p:anim calcmode="lin" valueType="num">
                                      <p:cBhvr>
                                        <p:cTn id="87" dur="2000" fill="hold"/>
                                        <p:tgtEl>
                                          <p:spTgt spid="55331"/>
                                        </p:tgtEl>
                                        <p:attrNameLst>
                                          <p:attrName>ppt_w</p:attrName>
                                        </p:attrNameLst>
                                      </p:cBhvr>
                                      <p:tavLst>
                                        <p:tav tm="0" fmla="#ppt_w*sin(2.5*pi*$)">
                                          <p:val>
                                            <p:fltVal val="0"/>
                                          </p:val>
                                        </p:tav>
                                        <p:tav tm="100000">
                                          <p:val>
                                            <p:fltVal val="1"/>
                                          </p:val>
                                        </p:tav>
                                      </p:tavLst>
                                    </p:anim>
                                    <p:anim calcmode="lin" valueType="num">
                                      <p:cBhvr>
                                        <p:cTn id="88" dur="2000" fill="hold"/>
                                        <p:tgtEl>
                                          <p:spTgt spid="553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92075"/>
            <a:ext cx="8770937" cy="828675"/>
          </a:xfrm>
        </p:spPr>
        <p:txBody>
          <a:bodyPr/>
          <a:lstStyle/>
          <a:p>
            <a:pPr eaLnBrk="1" hangingPunct="1">
              <a:defRPr/>
            </a:pPr>
            <a:r>
              <a:rPr lang="en-US" sz="2800" kern="1200" dirty="0" smtClean="0">
                <a:solidFill>
                  <a:srgbClr val="000000"/>
                </a:solidFill>
                <a:latin typeface="Verdana" pitchFamily="34" charset="0"/>
                <a:ea typeface="+mn-ea"/>
                <a:cs typeface="+mn-cs"/>
              </a:rPr>
              <a:t>LEAN Principles</a:t>
            </a:r>
            <a:endParaRPr lang="en-US" sz="2800" kern="1200" dirty="0">
              <a:solidFill>
                <a:srgbClr val="000000"/>
              </a:solidFill>
              <a:latin typeface="Verdana" pitchFamily="34" charset="0"/>
              <a:ea typeface="+mn-ea"/>
              <a:cs typeface="+mn-cs"/>
            </a:endParaRPr>
          </a:p>
        </p:txBody>
      </p:sp>
      <p:grpSp>
        <p:nvGrpSpPr>
          <p:cNvPr id="16387" name="Group 51"/>
          <p:cNvGrpSpPr>
            <a:grpSpLocks/>
          </p:cNvGrpSpPr>
          <p:nvPr/>
        </p:nvGrpSpPr>
        <p:grpSpPr bwMode="auto">
          <a:xfrm>
            <a:off x="50800" y="1701800"/>
            <a:ext cx="9156700" cy="4457700"/>
            <a:chOff x="419100" y="1066800"/>
            <a:chExt cx="9207500" cy="5194300"/>
          </a:xfrm>
        </p:grpSpPr>
        <p:grpSp>
          <p:nvGrpSpPr>
            <p:cNvPr id="16393" name="Group 39"/>
            <p:cNvGrpSpPr>
              <a:grpSpLocks/>
            </p:cNvGrpSpPr>
            <p:nvPr/>
          </p:nvGrpSpPr>
          <p:grpSpPr bwMode="auto">
            <a:xfrm>
              <a:off x="419100" y="1510757"/>
              <a:ext cx="9207500" cy="4750343"/>
              <a:chOff x="419100" y="1193257"/>
              <a:chExt cx="9207500" cy="4750343"/>
            </a:xfrm>
          </p:grpSpPr>
          <p:sp>
            <p:nvSpPr>
              <p:cNvPr id="16" name="Isosceles Triangle 15"/>
              <p:cNvSpPr/>
              <p:nvPr/>
            </p:nvSpPr>
            <p:spPr bwMode="auto">
              <a:xfrm>
                <a:off x="419100" y="1193257"/>
                <a:ext cx="9207500" cy="4750343"/>
              </a:xfrm>
              <a:prstGeom prst="triangle">
                <a:avLst>
                  <a:gd name="adj" fmla="val 49310"/>
                </a:avLst>
              </a:prstGeom>
              <a:solidFill>
                <a:schemeClr val="accent5">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p>
            </p:txBody>
          </p:sp>
          <p:cxnSp>
            <p:nvCxnSpPr>
              <p:cNvPr id="16407" name="Straight Connector 11"/>
              <p:cNvCxnSpPr>
                <a:cxnSpLocks noChangeShapeType="1"/>
              </p:cNvCxnSpPr>
              <p:nvPr/>
            </p:nvCxnSpPr>
            <p:spPr bwMode="auto">
              <a:xfrm>
                <a:off x="1219200" y="5143500"/>
                <a:ext cx="76073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08" name="Straight Connector 13"/>
              <p:cNvCxnSpPr>
                <a:cxnSpLocks noChangeShapeType="1"/>
              </p:cNvCxnSpPr>
              <p:nvPr/>
            </p:nvCxnSpPr>
            <p:spPr bwMode="auto">
              <a:xfrm>
                <a:off x="2044700" y="4254500"/>
                <a:ext cx="59309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09" name="Straight Connector 18"/>
              <p:cNvCxnSpPr>
                <a:cxnSpLocks noChangeShapeType="1"/>
              </p:cNvCxnSpPr>
              <p:nvPr/>
            </p:nvCxnSpPr>
            <p:spPr bwMode="auto">
              <a:xfrm>
                <a:off x="2971800" y="3302000"/>
                <a:ext cx="40640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10" name="Straight Connector 25"/>
              <p:cNvCxnSpPr>
                <a:cxnSpLocks noChangeShapeType="1"/>
              </p:cNvCxnSpPr>
              <p:nvPr/>
            </p:nvCxnSpPr>
            <p:spPr bwMode="auto">
              <a:xfrm>
                <a:off x="3848100" y="2387600"/>
                <a:ext cx="22733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11" name="Straight Connector 30"/>
              <p:cNvCxnSpPr>
                <a:cxnSpLocks noChangeShapeType="1"/>
              </p:cNvCxnSpPr>
              <p:nvPr/>
            </p:nvCxnSpPr>
            <p:spPr bwMode="auto">
              <a:xfrm rot="5400000">
                <a:off x="3073400" y="5537200"/>
                <a:ext cx="7620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12" name="Straight Connector 34"/>
              <p:cNvCxnSpPr>
                <a:cxnSpLocks noChangeShapeType="1"/>
              </p:cNvCxnSpPr>
              <p:nvPr/>
            </p:nvCxnSpPr>
            <p:spPr bwMode="auto">
              <a:xfrm rot="5400000">
                <a:off x="5956300" y="5537200"/>
                <a:ext cx="762000" cy="158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13" name="Straight Connector 36"/>
              <p:cNvCxnSpPr>
                <a:cxnSpLocks noChangeShapeType="1"/>
              </p:cNvCxnSpPr>
              <p:nvPr/>
            </p:nvCxnSpPr>
            <p:spPr bwMode="auto">
              <a:xfrm>
                <a:off x="2959100" y="3289300"/>
                <a:ext cx="1930400" cy="9779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6414" name="Straight Connector 38"/>
              <p:cNvCxnSpPr>
                <a:cxnSpLocks noChangeShapeType="1"/>
              </p:cNvCxnSpPr>
              <p:nvPr/>
            </p:nvCxnSpPr>
            <p:spPr bwMode="auto">
              <a:xfrm flipV="1">
                <a:off x="4902200" y="3314700"/>
                <a:ext cx="2120900" cy="9271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
          <p:nvSpPr>
            <p:cNvPr id="6" name="5-Point Star 5"/>
            <p:cNvSpPr/>
            <p:nvPr/>
          </p:nvSpPr>
          <p:spPr bwMode="auto">
            <a:xfrm>
              <a:off x="4749882" y="1066800"/>
              <a:ext cx="431003" cy="368115"/>
            </a:xfrm>
            <a:prstGeom prst="star5">
              <a:avLst/>
            </a:prstGeom>
            <a:solidFill>
              <a:schemeClr val="accent1"/>
            </a:solidFill>
            <a:ln w="12700" cap="flat" cmpd="sng" algn="ctr">
              <a:solidFill>
                <a:schemeClr val="tx1"/>
              </a:solidFill>
              <a:prstDash val="solid"/>
              <a:round/>
              <a:headEnd type="none" w="med" len="med"/>
              <a:tailEnd type="none" w="med" len="med"/>
            </a:ln>
            <a:effectLst/>
          </p:spPr>
          <p:txBody>
            <a:bodyPr/>
            <a:lstStyle/>
            <a:p>
              <a:pPr>
                <a:defRPr/>
              </a:pPr>
              <a:endParaRPr lang="en-US"/>
            </a:p>
          </p:txBody>
        </p:sp>
        <p:sp>
          <p:nvSpPr>
            <p:cNvPr id="7" name="TextBox 41"/>
            <p:cNvSpPr txBox="1">
              <a:spLocks noChangeArrowheads="1"/>
            </p:cNvSpPr>
            <p:nvPr/>
          </p:nvSpPr>
          <p:spPr bwMode="auto">
            <a:xfrm>
              <a:off x="937900" y="5689506"/>
              <a:ext cx="2469487" cy="501301"/>
            </a:xfrm>
            <a:prstGeom prst="rect">
              <a:avLst/>
            </a:prstGeom>
            <a:noFill/>
            <a:ln w="9525">
              <a:noFill/>
              <a:miter lim="800000"/>
              <a:headEnd/>
              <a:tailEnd/>
            </a:ln>
          </p:spPr>
          <p:txBody>
            <a:bodyPr>
              <a:spAutoFit/>
            </a:bodyPr>
            <a:lstStyle/>
            <a:p>
              <a:pPr algn="ctr">
                <a:defRPr/>
              </a:pPr>
              <a:r>
                <a:rPr lang="en-US" sz="1200" b="1" dirty="0"/>
                <a:t>Constancy of Purpose</a:t>
              </a:r>
            </a:p>
            <a:p>
              <a:pPr algn="ctr">
                <a:defRPr/>
              </a:pPr>
              <a:r>
                <a:rPr lang="en-US" sz="1000" b="1" dirty="0">
                  <a:solidFill>
                    <a:schemeClr val="accent1">
                      <a:lumMod val="75000"/>
                    </a:schemeClr>
                  </a:solidFill>
                </a:rPr>
                <a:t>Unified direction</a:t>
              </a:r>
            </a:p>
          </p:txBody>
        </p:sp>
        <p:sp>
          <p:nvSpPr>
            <p:cNvPr id="8" name="TextBox 43"/>
            <p:cNvSpPr txBox="1">
              <a:spLocks noChangeArrowheads="1"/>
            </p:cNvSpPr>
            <p:nvPr/>
          </p:nvSpPr>
          <p:spPr bwMode="auto">
            <a:xfrm>
              <a:off x="3611714" y="5683956"/>
              <a:ext cx="2630714" cy="501302"/>
            </a:xfrm>
            <a:prstGeom prst="rect">
              <a:avLst/>
            </a:prstGeom>
            <a:noFill/>
            <a:ln w="9525">
              <a:noFill/>
              <a:miter lim="800000"/>
              <a:headEnd/>
              <a:tailEnd/>
            </a:ln>
          </p:spPr>
          <p:txBody>
            <a:bodyPr>
              <a:spAutoFit/>
            </a:bodyPr>
            <a:lstStyle/>
            <a:p>
              <a:pPr algn="ctr">
                <a:defRPr/>
              </a:pPr>
              <a:r>
                <a:rPr lang="en-US" sz="1200" b="1" dirty="0"/>
                <a:t>Respect for People</a:t>
              </a:r>
            </a:p>
            <a:p>
              <a:pPr algn="ctr">
                <a:defRPr/>
              </a:pPr>
              <a:r>
                <a:rPr lang="en-US" sz="1000" b="1" dirty="0">
                  <a:solidFill>
                    <a:schemeClr val="accent1">
                      <a:lumMod val="75000"/>
                    </a:schemeClr>
                  </a:solidFill>
                </a:rPr>
                <a:t>Respect for thoughts and views</a:t>
              </a:r>
              <a:endParaRPr lang="en-US" sz="1000" b="1" dirty="0"/>
            </a:p>
          </p:txBody>
        </p:sp>
        <p:sp>
          <p:nvSpPr>
            <p:cNvPr id="9" name="TextBox 44"/>
            <p:cNvSpPr txBox="1">
              <a:spLocks noChangeArrowheads="1"/>
            </p:cNvSpPr>
            <p:nvPr/>
          </p:nvSpPr>
          <p:spPr bwMode="auto">
            <a:xfrm>
              <a:off x="6398867" y="5656209"/>
              <a:ext cx="2704144" cy="501301"/>
            </a:xfrm>
            <a:prstGeom prst="rect">
              <a:avLst/>
            </a:prstGeom>
            <a:noFill/>
            <a:ln w="9525">
              <a:noFill/>
              <a:miter lim="800000"/>
              <a:headEnd/>
              <a:tailEnd/>
            </a:ln>
          </p:spPr>
          <p:txBody>
            <a:bodyPr>
              <a:spAutoFit/>
            </a:bodyPr>
            <a:lstStyle/>
            <a:p>
              <a:pPr algn="ctr">
                <a:defRPr/>
              </a:pPr>
              <a:r>
                <a:rPr lang="en-US" sz="1200" b="1" dirty="0"/>
                <a:t>Pursuit of Perfection</a:t>
              </a:r>
            </a:p>
            <a:p>
              <a:pPr algn="ctr">
                <a:defRPr/>
              </a:pPr>
              <a:r>
                <a:rPr lang="en-US" sz="1000" b="1" dirty="0">
                  <a:solidFill>
                    <a:schemeClr val="accent1">
                      <a:lumMod val="75000"/>
                    </a:schemeClr>
                  </a:solidFill>
                </a:rPr>
                <a:t>Create perfect value with no waste</a:t>
              </a:r>
            </a:p>
          </p:txBody>
        </p:sp>
        <p:sp>
          <p:nvSpPr>
            <p:cNvPr id="10" name="TextBox 45"/>
            <p:cNvSpPr txBox="1">
              <a:spLocks noChangeArrowheads="1"/>
            </p:cNvSpPr>
            <p:nvPr/>
          </p:nvSpPr>
          <p:spPr bwMode="auto">
            <a:xfrm>
              <a:off x="4077836" y="4840437"/>
              <a:ext cx="1917165" cy="503152"/>
            </a:xfrm>
            <a:prstGeom prst="rect">
              <a:avLst/>
            </a:prstGeom>
            <a:noFill/>
            <a:ln w="9525">
              <a:noFill/>
              <a:miter lim="800000"/>
              <a:headEnd/>
              <a:tailEnd/>
            </a:ln>
          </p:spPr>
          <p:txBody>
            <a:bodyPr>
              <a:spAutoFit/>
            </a:bodyPr>
            <a:lstStyle/>
            <a:p>
              <a:pPr>
                <a:defRPr/>
              </a:pPr>
              <a:r>
                <a:rPr lang="en-US" sz="1200" b="1" dirty="0"/>
                <a:t>Proactive Behavior</a:t>
              </a:r>
            </a:p>
            <a:p>
              <a:pPr algn="ctr">
                <a:defRPr/>
              </a:pPr>
              <a:r>
                <a:rPr lang="en-US" sz="1000" b="1" dirty="0">
                  <a:solidFill>
                    <a:schemeClr val="accent1">
                      <a:lumMod val="75000"/>
                    </a:schemeClr>
                  </a:solidFill>
                </a:rPr>
                <a:t>Seize the opportunity</a:t>
              </a:r>
            </a:p>
          </p:txBody>
        </p:sp>
        <p:sp>
          <p:nvSpPr>
            <p:cNvPr id="11" name="TextBox 46"/>
            <p:cNvSpPr txBox="1">
              <a:spLocks noChangeArrowheads="1"/>
            </p:cNvSpPr>
            <p:nvPr/>
          </p:nvSpPr>
          <p:spPr bwMode="auto">
            <a:xfrm>
              <a:off x="3616504" y="3632504"/>
              <a:ext cx="2740859" cy="680734"/>
            </a:xfrm>
            <a:prstGeom prst="rect">
              <a:avLst/>
            </a:prstGeom>
            <a:noFill/>
            <a:ln w="9525">
              <a:noFill/>
              <a:miter lim="800000"/>
              <a:headEnd/>
              <a:tailEnd/>
            </a:ln>
          </p:spPr>
          <p:txBody>
            <a:bodyPr>
              <a:spAutoFit/>
            </a:bodyPr>
            <a:lstStyle/>
            <a:p>
              <a:pPr algn="ctr">
                <a:defRPr/>
              </a:pPr>
              <a:r>
                <a:rPr lang="en-US" sz="1200" b="1" dirty="0"/>
                <a:t>Quality at the Source</a:t>
              </a:r>
            </a:p>
            <a:p>
              <a:pPr algn="ctr">
                <a:defRPr/>
              </a:pPr>
              <a:r>
                <a:rPr lang="en-US" sz="1000" b="1" dirty="0">
                  <a:solidFill>
                    <a:schemeClr val="accent1">
                      <a:lumMod val="75000"/>
                    </a:schemeClr>
                  </a:solidFill>
                </a:rPr>
                <a:t>Do it right the first time, </a:t>
              </a:r>
            </a:p>
            <a:p>
              <a:pPr algn="ctr">
                <a:defRPr/>
              </a:pPr>
              <a:r>
                <a:rPr lang="en-US" sz="1000" b="1" dirty="0">
                  <a:solidFill>
                    <a:schemeClr val="accent1">
                      <a:lumMod val="75000"/>
                    </a:schemeClr>
                  </a:solidFill>
                </a:rPr>
                <a:t>every time</a:t>
              </a:r>
            </a:p>
          </p:txBody>
        </p:sp>
        <p:sp>
          <p:nvSpPr>
            <p:cNvPr id="12" name="TextBox 47"/>
            <p:cNvSpPr txBox="1">
              <a:spLocks noChangeArrowheads="1"/>
            </p:cNvSpPr>
            <p:nvPr/>
          </p:nvSpPr>
          <p:spPr bwMode="auto">
            <a:xfrm>
              <a:off x="5420331" y="4100508"/>
              <a:ext cx="2495028" cy="501302"/>
            </a:xfrm>
            <a:prstGeom prst="rect">
              <a:avLst/>
            </a:prstGeom>
            <a:noFill/>
            <a:ln w="9525">
              <a:noFill/>
              <a:miter lim="800000"/>
              <a:headEnd/>
              <a:tailEnd/>
            </a:ln>
          </p:spPr>
          <p:txBody>
            <a:bodyPr>
              <a:spAutoFit/>
            </a:bodyPr>
            <a:lstStyle/>
            <a:p>
              <a:pPr algn="ctr">
                <a:defRPr/>
              </a:pPr>
              <a:r>
                <a:rPr lang="en-US" sz="1200" b="1" dirty="0"/>
                <a:t>Systems Thinking</a:t>
              </a:r>
            </a:p>
            <a:p>
              <a:pPr algn="ctr">
                <a:defRPr/>
              </a:pPr>
              <a:r>
                <a:rPr lang="en-US" sz="1000" b="1" dirty="0">
                  <a:solidFill>
                    <a:schemeClr val="accent1">
                      <a:lumMod val="75000"/>
                    </a:schemeClr>
                  </a:solidFill>
                </a:rPr>
                <a:t>Understand interdependencies</a:t>
              </a:r>
            </a:p>
          </p:txBody>
        </p:sp>
        <p:sp>
          <p:nvSpPr>
            <p:cNvPr id="13" name="TextBox 48"/>
            <p:cNvSpPr txBox="1">
              <a:spLocks noChangeArrowheads="1"/>
            </p:cNvSpPr>
            <p:nvPr/>
          </p:nvSpPr>
          <p:spPr bwMode="auto">
            <a:xfrm>
              <a:off x="2208561" y="4128256"/>
              <a:ext cx="2131070" cy="501301"/>
            </a:xfrm>
            <a:prstGeom prst="rect">
              <a:avLst/>
            </a:prstGeom>
            <a:noFill/>
            <a:ln w="9525">
              <a:noFill/>
              <a:miter lim="800000"/>
              <a:headEnd/>
              <a:tailEnd/>
            </a:ln>
          </p:spPr>
          <p:txBody>
            <a:bodyPr>
              <a:spAutoFit/>
            </a:bodyPr>
            <a:lstStyle/>
            <a:p>
              <a:pPr algn="ctr">
                <a:defRPr/>
              </a:pPr>
              <a:r>
                <a:rPr lang="en-US" sz="1200" b="1" dirty="0"/>
                <a:t>Voice of Customer</a:t>
              </a:r>
            </a:p>
            <a:p>
              <a:pPr algn="ctr">
                <a:defRPr/>
              </a:pPr>
              <a:r>
                <a:rPr lang="en-US" sz="1000" b="1" dirty="0">
                  <a:solidFill>
                    <a:schemeClr val="accent1">
                      <a:lumMod val="75000"/>
                    </a:schemeClr>
                  </a:solidFill>
                </a:rPr>
                <a:t>Understand requirements</a:t>
              </a:r>
            </a:p>
          </p:txBody>
        </p:sp>
        <p:sp>
          <p:nvSpPr>
            <p:cNvPr id="14" name="TextBox 49"/>
            <p:cNvSpPr txBox="1">
              <a:spLocks noChangeArrowheads="1"/>
            </p:cNvSpPr>
            <p:nvPr/>
          </p:nvSpPr>
          <p:spPr bwMode="auto">
            <a:xfrm>
              <a:off x="3190289" y="2898124"/>
              <a:ext cx="3448024" cy="680734"/>
            </a:xfrm>
            <a:prstGeom prst="rect">
              <a:avLst/>
            </a:prstGeom>
            <a:noFill/>
            <a:ln w="9525">
              <a:noFill/>
              <a:miter lim="800000"/>
              <a:headEnd/>
              <a:tailEnd/>
            </a:ln>
          </p:spPr>
          <p:txBody>
            <a:bodyPr>
              <a:spAutoFit/>
            </a:bodyPr>
            <a:lstStyle/>
            <a:p>
              <a:pPr algn="ctr">
                <a:defRPr/>
              </a:pPr>
              <a:r>
                <a:rPr lang="en-US" sz="1200" b="1" dirty="0"/>
                <a:t>    Flow / Pull</a:t>
              </a:r>
            </a:p>
            <a:p>
              <a:pPr algn="ctr">
                <a:defRPr/>
              </a:pPr>
              <a:r>
                <a:rPr lang="en-US" sz="1000" b="1" dirty="0">
                  <a:solidFill>
                    <a:schemeClr val="accent1">
                      <a:lumMod val="75000"/>
                    </a:schemeClr>
                  </a:solidFill>
                </a:rPr>
                <a:t>Allow work to flow and let customers pull our value added work</a:t>
              </a:r>
            </a:p>
          </p:txBody>
        </p:sp>
        <p:sp>
          <p:nvSpPr>
            <p:cNvPr id="15" name="TextBox 50"/>
            <p:cNvSpPr txBox="1">
              <a:spLocks noChangeArrowheads="1"/>
            </p:cNvSpPr>
            <p:nvPr/>
          </p:nvSpPr>
          <p:spPr bwMode="auto">
            <a:xfrm>
              <a:off x="3962902" y="2147096"/>
              <a:ext cx="1917165" cy="501302"/>
            </a:xfrm>
            <a:prstGeom prst="rect">
              <a:avLst/>
            </a:prstGeom>
            <a:noFill/>
            <a:ln w="9525">
              <a:noFill/>
              <a:miter lim="800000"/>
              <a:headEnd/>
              <a:tailEnd/>
            </a:ln>
          </p:spPr>
          <p:txBody>
            <a:bodyPr>
              <a:spAutoFit/>
            </a:bodyPr>
            <a:lstStyle/>
            <a:p>
              <a:pPr algn="ctr">
                <a:defRPr/>
              </a:pPr>
              <a:r>
                <a:rPr lang="en-US" sz="1200" b="1" dirty="0"/>
                <a:t>Culture</a:t>
              </a:r>
            </a:p>
            <a:p>
              <a:pPr algn="ctr">
                <a:defRPr/>
              </a:pPr>
              <a:r>
                <a:rPr lang="en-US" sz="1000" b="1" dirty="0">
                  <a:solidFill>
                    <a:schemeClr val="accent1">
                      <a:lumMod val="75000"/>
                    </a:schemeClr>
                  </a:solidFill>
                </a:rPr>
                <a:t>Energize &amp; Empower</a:t>
              </a:r>
            </a:p>
          </p:txBody>
        </p:sp>
      </p:grpSp>
      <p:sp>
        <p:nvSpPr>
          <p:cNvPr id="46" name="TextBox 45"/>
          <p:cNvSpPr txBox="1"/>
          <p:nvPr/>
        </p:nvSpPr>
        <p:spPr>
          <a:xfrm rot="2865949">
            <a:off x="5065412" y="894332"/>
            <a:ext cx="385298" cy="1581833"/>
          </a:xfrm>
          <a:prstGeom prst="rect">
            <a:avLst/>
          </a:prstGeom>
          <a:noFill/>
        </p:spPr>
        <p:txBody>
          <a:bodyPr vert="wordArtVert">
            <a:spAutoFit/>
          </a:bodyPr>
          <a:lstStyle/>
          <a:p>
            <a:pPr>
              <a:defRPr/>
            </a:pPr>
            <a:r>
              <a:rPr lang="en-US" sz="1200" dirty="0"/>
              <a:t>Morale</a:t>
            </a:r>
          </a:p>
        </p:txBody>
      </p:sp>
      <p:sp>
        <p:nvSpPr>
          <p:cNvPr id="47" name="TextBox 46"/>
          <p:cNvSpPr txBox="1"/>
          <p:nvPr/>
        </p:nvSpPr>
        <p:spPr>
          <a:xfrm rot="1111166">
            <a:off x="4618765" y="866360"/>
            <a:ext cx="385298" cy="1086126"/>
          </a:xfrm>
          <a:prstGeom prst="rect">
            <a:avLst/>
          </a:prstGeom>
          <a:noFill/>
        </p:spPr>
        <p:txBody>
          <a:bodyPr vert="wordArtVert">
            <a:spAutoFit/>
          </a:bodyPr>
          <a:lstStyle/>
          <a:p>
            <a:pPr>
              <a:defRPr/>
            </a:pPr>
            <a:r>
              <a:rPr lang="en-US" sz="1200" dirty="0"/>
              <a:t>Cost</a:t>
            </a:r>
          </a:p>
        </p:txBody>
      </p:sp>
      <p:sp>
        <p:nvSpPr>
          <p:cNvPr id="48" name="TextBox 47"/>
          <p:cNvSpPr txBox="1"/>
          <p:nvPr/>
        </p:nvSpPr>
        <p:spPr>
          <a:xfrm rot="20370693">
            <a:off x="4021865" y="891761"/>
            <a:ext cx="385298" cy="1086126"/>
          </a:xfrm>
          <a:prstGeom prst="rect">
            <a:avLst/>
          </a:prstGeom>
          <a:noFill/>
        </p:spPr>
        <p:txBody>
          <a:bodyPr vert="wordArtVert">
            <a:spAutoFit/>
          </a:bodyPr>
          <a:lstStyle/>
          <a:p>
            <a:pPr>
              <a:defRPr/>
            </a:pPr>
            <a:r>
              <a:rPr lang="en-US" sz="1200" dirty="0"/>
              <a:t>Time</a:t>
            </a:r>
          </a:p>
        </p:txBody>
      </p:sp>
      <p:sp>
        <p:nvSpPr>
          <p:cNvPr id="49" name="TextBox 48"/>
          <p:cNvSpPr txBox="1"/>
          <p:nvPr/>
        </p:nvSpPr>
        <p:spPr>
          <a:xfrm rot="18993016">
            <a:off x="3540115" y="675547"/>
            <a:ext cx="402867" cy="1788275"/>
          </a:xfrm>
          <a:prstGeom prst="rect">
            <a:avLst/>
          </a:prstGeom>
          <a:noFill/>
        </p:spPr>
        <p:txBody>
          <a:bodyPr vert="wordArtVert">
            <a:spAutoFit/>
          </a:bodyPr>
          <a:lstStyle/>
          <a:p>
            <a:pPr>
              <a:defRPr/>
            </a:pPr>
            <a:r>
              <a:rPr lang="en-US" sz="1200" dirty="0"/>
              <a:t>Quality</a:t>
            </a:r>
          </a:p>
        </p:txBody>
      </p:sp>
      <p:pic>
        <p:nvPicPr>
          <p:cNvPr id="163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913" y="6502400"/>
            <a:ext cx="19700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803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63" y="92075"/>
            <a:ext cx="8770937" cy="828675"/>
          </a:xfrm>
          <a:noFill/>
          <a:ln w="9525">
            <a:noFill/>
            <a:miter lim="800000"/>
            <a:headEnd/>
            <a:tailEnd/>
          </a:ln>
          <a:effectLst/>
        </p:spPr>
        <p:txBody>
          <a:bodyPr anchor="ctr"/>
          <a:lstStyle/>
          <a:p>
            <a:pPr eaLnBrk="1" hangingPunct="1"/>
            <a:r>
              <a:rPr lang="en-US" sz="2800" kern="1200" dirty="0" smtClean="0">
                <a:solidFill>
                  <a:srgbClr val="000000"/>
                </a:solidFill>
                <a:latin typeface="Verdana" pitchFamily="34" charset="0"/>
                <a:ea typeface="+mn-ea"/>
                <a:cs typeface="+mn-cs"/>
              </a:rPr>
              <a:t>Idea Junction - Flow</a:t>
            </a:r>
            <a:endParaRPr lang="en-US" sz="2800" kern="1200" dirty="0">
              <a:solidFill>
                <a:srgbClr val="000000"/>
              </a:solidFill>
              <a:latin typeface="Verdana" pitchFamily="34" charset="0"/>
              <a:ea typeface="+mn-ea"/>
              <a:cs typeface="+mn-cs"/>
            </a:endParaRPr>
          </a:p>
        </p:txBody>
      </p:sp>
      <p:pic>
        <p:nvPicPr>
          <p:cNvPr id="28" name="Picture 3"/>
          <p:cNvPicPr>
            <a:picLocks noChangeAspect="1" noChangeArrowheads="1"/>
          </p:cNvPicPr>
          <p:nvPr/>
        </p:nvPicPr>
        <p:blipFill>
          <a:blip r:embed="rId3"/>
          <a:srcRect/>
          <a:stretch>
            <a:fillRect/>
          </a:stretch>
        </p:blipFill>
        <p:spPr bwMode="auto">
          <a:xfrm>
            <a:off x="7174230" y="6502400"/>
            <a:ext cx="1969770" cy="304800"/>
          </a:xfrm>
          <a:prstGeom prst="rect">
            <a:avLst/>
          </a:prstGeom>
          <a:noFill/>
          <a:ln w="9525">
            <a:noFill/>
            <a:miter lim="800000"/>
            <a:headEnd/>
            <a:tailEnd/>
          </a:ln>
          <a:effectLst/>
        </p:spPr>
      </p:pic>
      <p:graphicFrame>
        <p:nvGraphicFramePr>
          <p:cNvPr id="26" name="Object 25"/>
          <p:cNvGraphicFramePr>
            <a:graphicFrameLocks noChangeAspect="1"/>
          </p:cNvGraphicFramePr>
          <p:nvPr>
            <p:extLst>
              <p:ext uri="{D42A27DB-BD31-4B8C-83A1-F6EECF244321}">
                <p14:modId xmlns:p14="http://schemas.microsoft.com/office/powerpoint/2010/main" val="2997431396"/>
              </p:ext>
            </p:extLst>
          </p:nvPr>
        </p:nvGraphicFramePr>
        <p:xfrm>
          <a:off x="114300" y="1054100"/>
          <a:ext cx="8902700" cy="5118100"/>
        </p:xfrm>
        <a:graphic>
          <a:graphicData uri="http://schemas.openxmlformats.org/presentationml/2006/ole">
            <mc:AlternateContent xmlns:mc="http://schemas.openxmlformats.org/markup-compatibility/2006">
              <mc:Choice xmlns:v="urn:schemas-microsoft-com:vml" Requires="v">
                <p:oleObj spid="_x0000_s9251" r:id="rId4" imgW="10018776" imgH="5086807" progId="">
                  <p:embed/>
                </p:oleObj>
              </mc:Choice>
              <mc:Fallback>
                <p:oleObj r:id="rId4" imgW="10018776" imgH="508680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054100"/>
                        <a:ext cx="8902700" cy="5118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81491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Global">
  <a:themeElements>
    <a:clrScheme name="Custom 5">
      <a:dk1>
        <a:sysClr val="windowText" lastClr="000000"/>
      </a:dk1>
      <a:lt1>
        <a:sysClr val="window" lastClr="FFFFFF"/>
      </a:lt1>
      <a:dk2>
        <a:srgbClr val="00573B"/>
      </a:dk2>
      <a:lt2>
        <a:srgbClr val="5C5C5C"/>
      </a:lt2>
      <a:accent1>
        <a:srgbClr val="007E12"/>
      </a:accent1>
      <a:accent2>
        <a:srgbClr val="F26E01"/>
      </a:accent2>
      <a:accent3>
        <a:srgbClr val="BF0629"/>
      </a:accent3>
      <a:accent4>
        <a:srgbClr val="CFC498"/>
      </a:accent4>
      <a:accent5>
        <a:srgbClr val="9E420E"/>
      </a:accent5>
      <a:accent6>
        <a:srgbClr val="5E1E08"/>
      </a:accent6>
      <a:hlink>
        <a:srgbClr val="FFFFFF"/>
      </a:hlink>
      <a:folHlink>
        <a:srgbClr val="0504CA"/>
      </a:folHlink>
    </a:clrScheme>
    <a:fontScheme name="Custom 1">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FS Widescreen - Copy" id="{782E8BFF-BDEE-4CC9-8C10-1C80B9C0355E}" vid="{B1F7BF5A-78EE-4406-9770-C95896D74AA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6951</TotalTime>
  <Words>3257</Words>
  <Application>Microsoft Office PowerPoint</Application>
  <PresentationFormat>Letter Paper (8.5x11 in)</PresentationFormat>
  <Paragraphs>824</Paragraphs>
  <Slides>51</Slides>
  <Notes>32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4" baseType="lpstr">
      <vt:lpstr>Arial Unicode MS</vt:lpstr>
      <vt:lpstr>Arial</vt:lpstr>
      <vt:lpstr>Arial Black</vt:lpstr>
      <vt:lpstr>Calibri</vt:lpstr>
      <vt:lpstr>Frutiger 55 Roman</vt:lpstr>
      <vt:lpstr>Impact</vt:lpstr>
      <vt:lpstr>Monotype Corsiva</vt:lpstr>
      <vt:lpstr>Times New Roman</vt:lpstr>
      <vt:lpstr>Trebuchet MS</vt:lpstr>
      <vt:lpstr>Verdana</vt:lpstr>
      <vt:lpstr>Wingdings</vt:lpstr>
      <vt:lpstr>Global</vt:lpstr>
      <vt:lpstr>Image</vt:lpstr>
      <vt:lpstr>Leading with Lean  Workshop</vt:lpstr>
      <vt:lpstr>Leading With Lean</vt:lpstr>
      <vt:lpstr>Leading With Lean</vt:lpstr>
      <vt:lpstr>PowerPoint Presentation</vt:lpstr>
      <vt:lpstr>PowerPoint Presentation</vt:lpstr>
      <vt:lpstr>PowerPoint Presentation</vt:lpstr>
      <vt:lpstr>PowerPoint Presentation</vt:lpstr>
      <vt:lpstr>LEAN Principles</vt:lpstr>
      <vt:lpstr>Idea Junction - Flow</vt:lpstr>
      <vt:lpstr>Idea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Syntel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Syntel</dc:creator>
  <cp:lastModifiedBy>Bhachu, RanjeetKaur</cp:lastModifiedBy>
  <cp:revision>731</cp:revision>
  <cp:lastPrinted>2004-02-17T13:25:10Z</cp:lastPrinted>
  <dcterms:created xsi:type="dcterms:W3CDTF">2009-01-26T07:27:58Z</dcterms:created>
  <dcterms:modified xsi:type="dcterms:W3CDTF">2018-05-24T06:21:16Z</dcterms:modified>
</cp:coreProperties>
</file>